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6" r:id="rId3"/>
    <p:sldId id="341" r:id="rId4"/>
    <p:sldId id="347" r:id="rId5"/>
    <p:sldId id="351" r:id="rId6"/>
    <p:sldId id="345" r:id="rId7"/>
    <p:sldId id="348" r:id="rId8"/>
    <p:sldId id="343" r:id="rId9"/>
    <p:sldId id="350" r:id="rId10"/>
    <p:sldId id="352" r:id="rId11"/>
    <p:sldId id="349" r:id="rId12"/>
    <p:sldId id="353" r:id="rId13"/>
    <p:sldId id="342" r:id="rId14"/>
    <p:sldId id="334" r:id="rId1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710" autoAdjust="0"/>
  </p:normalViewPr>
  <p:slideViewPr>
    <p:cSldViewPr>
      <p:cViewPr>
        <p:scale>
          <a:sx n="75" d="100"/>
          <a:sy n="75" d="100"/>
        </p:scale>
        <p:origin x="-972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034" y="-11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575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7426" y="0"/>
            <a:ext cx="3037574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7592"/>
            <a:ext cx="3037575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7426" y="8827592"/>
            <a:ext cx="3037574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EC05D5-EDA7-4F5A-87D9-0A1B56E23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8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575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7426" y="0"/>
            <a:ext cx="3037574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4213"/>
            <a:ext cx="4667250" cy="3502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431" y="4413797"/>
            <a:ext cx="5162139" cy="418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7592"/>
            <a:ext cx="3037575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7426" y="8827592"/>
            <a:ext cx="3037574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19B662-99D8-44C2-B9DC-5C1EC72F3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D0F78-4B15-4677-AB6F-C31808872B8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5DBB4-2658-4F89-A196-D16B9F832D1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12ED6-8C0C-42D7-A8A9-DDC0B9EEBF0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12ED6-8C0C-42D7-A8A9-DDC0B9EEBF06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2EB94-8201-42D3-8CA7-8B5F5AE4C5A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96B2B-D1EA-4BE9-A9F8-BB882B2ABC1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E39B0-6122-46E9-BF7C-CA738BD89F6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16C17-D4EF-4362-957E-BC64F588478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2E7BC-14FF-491F-B135-3A04E0C71BC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21A61-2F47-436D-B999-BD78D43F8EA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21A61-2F47-436D-B999-BD78D43F8EA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75638-1549-4DE8-956C-93D583D8585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E16E7-0B50-4808-857B-EC7C7FA539E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5DBB4-2658-4F89-A196-D16B9F832D1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83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3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E289-0143-449C-86D9-9FDBAABC1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9F90E-F02E-4FFE-8F30-B4DFBEB76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DE2D-88F4-4956-8AA6-E2D8CD6A8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F3B11-911D-495E-A755-69C7279FF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1979-8227-4D79-8C96-4FDCFCB14F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A3EB-14E4-4E7E-BAA8-F4CDD2414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E12F5-8396-4605-9A19-F8B3DA4DB6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EB094-8052-4363-A148-405406ED9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6AFC0-A5AF-481A-83B9-3F911D07A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A77C-09A6-47F0-9489-8A2EC8521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957B9-A7B0-4BE7-ACEB-ACC394CD09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3181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December 13, 2005</a:t>
            </a:r>
          </a:p>
        </p:txBody>
      </p:sp>
      <p:sp>
        <p:nvSpPr>
          <p:cNvPr id="3181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439E1-B01B-427A-998F-B5B06E82F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dirty="0" smtClean="0"/>
              <a:t>Grossmont-Cuyamaca CCD</a:t>
            </a:r>
            <a:endParaRPr lang="en-US" sz="4000" dirty="0" smtClean="0"/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Information Technology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Planning Options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DRAFT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/>
              <a:t>November </a:t>
            </a:r>
            <a:r>
              <a:rPr lang="en-US" sz="2400" smtClean="0"/>
              <a:t>10, </a:t>
            </a:r>
            <a:r>
              <a:rPr lang="en-US" sz="2400" dirty="0" smtClean="0"/>
              <a:t>2011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03200" indent="-15081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1-3 Years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1148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Administrative </a:t>
            </a:r>
            <a:r>
              <a:rPr lang="en-US" sz="2400" b="1" dirty="0"/>
              <a:t>Systems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Implement </a:t>
            </a:r>
            <a:r>
              <a:rPr lang="en-US" sz="2000" dirty="0"/>
              <a:t>Colleague </a:t>
            </a:r>
            <a:r>
              <a:rPr lang="en-US" sz="2000" dirty="0" smtClean="0"/>
              <a:t>mobile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Evaluate features and functions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Provide students/faculty with improved access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Evaluate </a:t>
            </a:r>
            <a:r>
              <a:rPr lang="en-US" sz="2000" dirty="0"/>
              <a:t>HR/Personnel system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/>
              <a:t>Evaluate features and functions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/>
              <a:t>Cost- </a:t>
            </a:r>
            <a:r>
              <a:rPr lang="en-US" sz="1600" dirty="0" smtClean="0"/>
              <a:t>unknown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Electronic Approvals in IFAS</a:t>
            </a:r>
            <a:endParaRPr lang="en-US" sz="2000" dirty="0"/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ea typeface="MS Mincho" pitchFamily="49" charset="-128"/>
            </a:endParaRP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03200" indent="-15081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1-3 Years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1148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Technology </a:t>
            </a:r>
            <a:r>
              <a:rPr lang="en-US" sz="2400" b="1" dirty="0"/>
              <a:t>Infrastructure/Support Services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Implement SharePoint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Evaluate features and functions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Provide </a:t>
            </a:r>
            <a:r>
              <a:rPr lang="en-US" sz="1600" dirty="0" smtClean="0"/>
              <a:t>staff/faculty access to collaborative features</a:t>
            </a:r>
            <a:endParaRPr lang="en-US" sz="1600" dirty="0"/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Convert </a:t>
            </a:r>
            <a:r>
              <a:rPr lang="en-US" sz="2000" dirty="0"/>
              <a:t>Colleague from Unidata to SQL Server database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Evaluate features and functions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SQL Server database provides better access for BI reporting (same DB)</a:t>
            </a:r>
            <a:endParaRPr lang="en-US" sz="1600" dirty="0"/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03200" indent="-15081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1-3 Years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1148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Technology </a:t>
            </a:r>
            <a:r>
              <a:rPr lang="en-US" sz="2400" b="1" dirty="0"/>
              <a:t>Infrastructure/Support Services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ea typeface="MS Mincho" pitchFamily="49" charset="-128"/>
              </a:rPr>
              <a:t>Develop </a:t>
            </a:r>
            <a:r>
              <a:rPr lang="en-US" sz="2000" dirty="0">
                <a:ea typeface="MS Mincho" pitchFamily="49" charset="-128"/>
              </a:rPr>
              <a:t>plan/approach for “single sign on”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Consider after SharePoint implementation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Colleague, Blackboard, Portal, SharePoint, Exchange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Not SAM, not IFAS, not HR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ea typeface="MS Mincho" pitchFamily="49" charset="-128"/>
              </a:rPr>
              <a:t>Complete provisioning of </a:t>
            </a:r>
            <a:r>
              <a:rPr lang="en-US" sz="2000" dirty="0" err="1" smtClean="0">
                <a:ea typeface="MS Mincho" pitchFamily="49" charset="-128"/>
              </a:rPr>
              <a:t>Cuyamaca</a:t>
            </a:r>
            <a:r>
              <a:rPr lang="en-US" sz="2000" dirty="0" smtClean="0">
                <a:ea typeface="MS Mincho" pitchFamily="49" charset="-128"/>
              </a:rPr>
              <a:t> computer room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Back up/hot site equipment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Testing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220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MS Mincho" pitchFamily="49" charset="-128"/>
              </a:rPr>
              <a:t>Long Term</a:t>
            </a:r>
            <a:endParaRPr lang="en-US" sz="4000" smtClean="0"/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/>
              <a:t>Instructional Technology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Evaluate and incorporate emerging technologies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Support evolution of Blackboard and other instructional tools</a:t>
            </a:r>
          </a:p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Administrative Systems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Evaluate integrated system including finance and financial aid</a:t>
            </a:r>
            <a:endParaRPr lang="en-US" sz="1600" dirty="0" smtClean="0"/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Issues, advantages</a:t>
            </a:r>
          </a:p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Technology </a:t>
            </a:r>
            <a:r>
              <a:rPr lang="en-US" sz="2400" b="1" dirty="0"/>
              <a:t>Infrastructure/Support </a:t>
            </a:r>
            <a:r>
              <a:rPr lang="en-US" sz="2400" b="1" dirty="0" smtClean="0"/>
              <a:t>Services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Replace telephone system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err="1" smtClean="0"/>
              <a:t>Tadiran</a:t>
            </a:r>
            <a:r>
              <a:rPr lang="en-US" sz="1600" dirty="0" smtClean="0"/>
              <a:t> system is old, hard to find parts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Issues</a:t>
            </a:r>
            <a:r>
              <a:rPr lang="en-US" sz="1600" smtClean="0"/>
              <a:t>, advantages</a:t>
            </a:r>
            <a:endParaRPr lang="en-US" sz="1600" dirty="0" smtClean="0"/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Remote hosting, “cloud computing”</a:t>
            </a:r>
            <a:endParaRPr lang="en-US" sz="2000" dirty="0"/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Issues, </a:t>
            </a:r>
            <a:r>
              <a:rPr lang="en-US" sz="1600" dirty="0" smtClean="0"/>
              <a:t>advantages</a:t>
            </a:r>
            <a:endParaRPr lang="en-US" sz="1600" b="1" dirty="0"/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800100" lvl="1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800100" lvl="1" indent="-342900" eaLnBrk="1" hangingPunct="1">
              <a:buSzPct val="110000"/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175" indent="-3175" eaLnBrk="1" hangingPunct="1">
              <a:spcBef>
                <a:spcPts val="500"/>
              </a:spcBef>
              <a:spcAft>
                <a:spcPts val="500"/>
              </a:spcAft>
              <a:buSzTx/>
              <a:buFont typeface="Wingdings" pitchFamily="2" charset="2"/>
              <a:buNone/>
              <a:defRPr/>
            </a:pPr>
            <a:endParaRPr lang="en-US" sz="2000" dirty="0" smtClean="0"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/>
              <a:t>Grossmont-Cuyamaca CCD</a:t>
            </a:r>
            <a:endParaRPr lang="en-US" sz="4000" smtClean="0"/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End of Presentation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smtClean="0"/>
              <a:t>Long Term Directions</a:t>
            </a:r>
            <a:r>
              <a:rPr lang="en-US" smtClean="0"/>
              <a:t> 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n-US" sz="2000" dirty="0" smtClean="0">
              <a:sym typeface="Monotype Sort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000" dirty="0" smtClean="0">
                <a:sym typeface="Monotype Sorts" pitchFamily="2" charset="2"/>
              </a:rPr>
              <a:t>Enhance student learning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000" dirty="0" smtClean="0">
                <a:sym typeface="Monotype Sorts" pitchFamily="2" charset="2"/>
              </a:rPr>
              <a:t>Replace technology to maintain currency. (Board Policy 6335)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000" dirty="0" smtClean="0">
                <a:sym typeface="Monotype Sorts" pitchFamily="2" charset="2"/>
              </a:rPr>
              <a:t>Improve web presence, web based services, mobile access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000" dirty="0" smtClean="0">
                <a:sym typeface="Monotype Sorts" pitchFamily="2" charset="2"/>
              </a:rPr>
              <a:t>Enhance administrative systems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000" dirty="0" smtClean="0">
                <a:sym typeface="Monotype Sorts" pitchFamily="2" charset="2"/>
              </a:rPr>
              <a:t>Maintain and improve technology infrastructure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n-US" sz="2000" dirty="0" smtClean="0"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705600" cy="4114800"/>
          </a:xfrm>
        </p:spPr>
        <p:txBody>
          <a:bodyPr/>
          <a:lstStyle/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u="sng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Instructional Technology</a:t>
            </a:r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40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Administrative Systems</a:t>
            </a:r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40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Technology Infrastructure and Support Services</a:t>
            </a:r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smtClean="0"/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smtClean="0"/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Description of Phases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705600" cy="4114800"/>
          </a:xfrm>
        </p:spPr>
        <p:txBody>
          <a:bodyPr/>
          <a:lstStyle/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u="sng" dirty="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Current- </a:t>
            </a:r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Annual Implementation Plan</a:t>
            </a:r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Projects that are in progress</a:t>
            </a:r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1-3 years- Projects under consideration</a:t>
            </a:r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Long term- projects requiring </a:t>
            </a:r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Strategic direction </a:t>
            </a:r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Funding</a:t>
            </a:r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marL="800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 marL="1200150"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74625" indent="-117475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Current- In Progress</a:t>
            </a:r>
            <a:r>
              <a:rPr lang="en-US" sz="4000" b="1" smtClean="0">
                <a:ea typeface="MS Mincho" pitchFamily="49" charset="-128"/>
              </a:rPr>
              <a:t>	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Instructional Technology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Blackboard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Implementation of new releases, new functions and add on modules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Video streaming and video capture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Implement services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Support instruction in new buildings for both colleges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Installation and configuration of equipment</a:t>
            </a:r>
          </a:p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Administrative Systems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Acquire and </a:t>
            </a:r>
            <a:r>
              <a:rPr lang="en-US" sz="2000" dirty="0" smtClean="0"/>
              <a:t>implement advancement system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/>
              <a:t>Support for fund raising efforts</a:t>
            </a:r>
          </a:p>
          <a:p>
            <a:pPr marL="1192213" lvl="2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/>
              <a:t>Acquired YourMembership</a:t>
            </a:r>
          </a:p>
          <a:p>
            <a:pPr marL="1192213" lvl="2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/>
              <a:t>Data extract and cleaning</a:t>
            </a:r>
          </a:p>
          <a:p>
            <a:pPr marL="1192213" lvl="2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/>
              <a:t>Upgrades to </a:t>
            </a:r>
            <a:r>
              <a:rPr lang="en-US" sz="1600" dirty="0" err="1" smtClean="0"/>
              <a:t>DonorPerfect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74625" indent="-117475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Current- In Progress</a:t>
            </a:r>
            <a:r>
              <a:rPr lang="en-US" sz="4000" b="1" smtClean="0">
                <a:ea typeface="MS Mincho" pitchFamily="49" charset="-128"/>
              </a:rPr>
              <a:t>	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Administrative Systems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Colleague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/>
              <a:t>Major upgrade</a:t>
            </a:r>
            <a:endParaRPr lang="en-US" sz="1600" dirty="0"/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err="1"/>
              <a:t>Calworks</a:t>
            </a:r>
            <a:r>
              <a:rPr lang="en-US" sz="1600" dirty="0"/>
              <a:t> module implementation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ea typeface="MS Mincho" pitchFamily="49" charset="-128"/>
              </a:rPr>
              <a:t>Implement ProSAM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Improved access </a:t>
            </a:r>
            <a:r>
              <a:rPr lang="en-US" sz="1600" dirty="0">
                <a:ea typeface="MS Mincho" pitchFamily="49" charset="-128"/>
              </a:rPr>
              <a:t>to Sigma Financial Aid System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Data analytics/business intelligence (BI) system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Support for BRIC initiative and research</a:t>
            </a:r>
          </a:p>
          <a:p>
            <a:pPr marL="1192213" lvl="2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Evaluating products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Upgrades to document imaging, UI, Form Fusion, etc.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74625" indent="-117475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Current- In Progress</a:t>
            </a:r>
            <a:r>
              <a:rPr lang="en-US" sz="4000" b="1" smtClean="0">
                <a:ea typeface="MS Mincho" pitchFamily="49" charset="-128"/>
              </a:rPr>
              <a:t>	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Technology Infrastructure/Support Services</a:t>
            </a:r>
          </a:p>
          <a:p>
            <a:pPr marL="400050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/>
              <a:t>Redesign web sites for both colleges and district </a:t>
            </a:r>
            <a:r>
              <a:rPr lang="en-US" sz="2000" dirty="0" smtClean="0"/>
              <a:t>office</a:t>
            </a:r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Improve appearance operation and functions</a:t>
            </a:r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Intranet and District Services nearing completion</a:t>
            </a:r>
          </a:p>
          <a:p>
            <a:pPr marL="400050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Upgrade </a:t>
            </a:r>
            <a:r>
              <a:rPr lang="en-US" sz="2000" dirty="0"/>
              <a:t>wireless network at both </a:t>
            </a:r>
            <a:r>
              <a:rPr lang="en-US" sz="2000" dirty="0" smtClean="0"/>
              <a:t>colleges</a:t>
            </a:r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Improve coverage and reliability; increase capacity</a:t>
            </a:r>
          </a:p>
          <a:p>
            <a:pPr marL="1200150" lvl="2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99% complete</a:t>
            </a:r>
          </a:p>
          <a:p>
            <a:pPr marL="400050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Replace servers and technology infrastructure</a:t>
            </a:r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XX servers to be replaced in calendar year 2011</a:t>
            </a:r>
          </a:p>
          <a:p>
            <a:pPr marL="400050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Upgrade computer room at </a:t>
            </a:r>
            <a:r>
              <a:rPr lang="en-US" sz="2000" dirty="0" err="1" smtClean="0"/>
              <a:t>Cuyamaca</a:t>
            </a:r>
            <a:endParaRPr lang="en-US" sz="2000" dirty="0" smtClean="0"/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Continue developing a back up/hot site</a:t>
            </a:r>
          </a:p>
          <a:p>
            <a:pPr marL="400050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Support </a:t>
            </a:r>
            <a:r>
              <a:rPr lang="en-US" sz="2000" dirty="0"/>
              <a:t>new buildings and remodels</a:t>
            </a:r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Grossmont administrative and student support </a:t>
            </a:r>
            <a:r>
              <a:rPr lang="en-US" sz="1600" dirty="0" smtClean="0"/>
              <a:t>offices</a:t>
            </a:r>
          </a:p>
          <a:p>
            <a:pPr marL="800100" lvl="1" indent="-4572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Grossmont fiber room air conditioning upgrade</a:t>
            </a:r>
            <a:endParaRPr lang="en-US" sz="1600" dirty="0"/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1800" b="1" dirty="0"/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457200" lvl="1" indent="0" eaLnBrk="1" hangingPunct="1">
              <a:buSzPct val="110000"/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03200" indent="-15081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1-3 Years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114800"/>
          </a:xfrm>
        </p:spPr>
        <p:txBody>
          <a:bodyPr/>
          <a:lstStyle/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 smtClean="0"/>
              <a:t>Instructional Technology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Hosted email for students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Review current process and limitations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Assess pros/cons of hosting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Evaluate and implement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Cost- no anticipated costs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Implement Blackboard mobile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Evaluate features and functions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Provide students/faculty with improved access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Curriculum approval system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Acquire and implement </a:t>
            </a:r>
            <a:r>
              <a:rPr lang="en-US" sz="1600" dirty="0" err="1" smtClean="0"/>
              <a:t>Curricunet</a:t>
            </a:r>
            <a:endParaRPr lang="en-US" sz="1600" dirty="0" smtClean="0"/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 smtClean="0"/>
              <a:t>Revise business processes</a:t>
            </a:r>
          </a:p>
          <a:p>
            <a:pPr marL="392113" indent="-334963" eaLnBrk="1" hangingPunct="1">
              <a:buFont typeface="Wingdings" pitchFamily="2" charset="2"/>
              <a:buChar char="§"/>
            </a:pPr>
            <a:endParaRPr lang="en-US" sz="2000" dirty="0" smtClean="0">
              <a:ea typeface="MS Mincho" pitchFamily="49" charset="-128"/>
            </a:endParaRPr>
          </a:p>
          <a:p>
            <a:pPr marL="392113" indent="-334963" eaLnBrk="1" hangingPunct="1"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03200" indent="-15081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4000" smtClean="0">
                <a:ea typeface="MS Mincho" pitchFamily="49" charset="-128"/>
              </a:rPr>
              <a:t>1-3 Years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114800"/>
          </a:xfrm>
        </p:spPr>
        <p:txBody>
          <a:bodyPr/>
          <a:lstStyle/>
          <a:p>
            <a:pPr marL="5715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Administrative </a:t>
            </a:r>
            <a:r>
              <a:rPr lang="en-US" sz="2400" b="1" dirty="0"/>
              <a:t>Systems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ea typeface="MS Mincho" pitchFamily="49" charset="-128"/>
              </a:rPr>
              <a:t>Colleague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Online transcripts and enrollment verifications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ea typeface="MS Mincho" pitchFamily="49" charset="-128"/>
              </a:rPr>
              <a:t>Implement </a:t>
            </a:r>
            <a:r>
              <a:rPr lang="en-US" sz="2000" dirty="0">
                <a:ea typeface="MS Mincho" pitchFamily="49" charset="-128"/>
              </a:rPr>
              <a:t>student web access to </a:t>
            </a:r>
            <a:r>
              <a:rPr lang="en-US" sz="2000" dirty="0" smtClean="0">
                <a:ea typeface="MS Mincho" pitchFamily="49" charset="-128"/>
              </a:rPr>
              <a:t>DARS</a:t>
            </a:r>
          </a:p>
          <a:p>
            <a:pPr marL="792163" lvl="1" indent="-334963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ea typeface="MS Mincho" pitchFamily="49" charset="-128"/>
              </a:rPr>
              <a:t>Upgrade to current version of DARS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Evaluate features and functions</a:t>
            </a: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ea typeface="MS Mincho" pitchFamily="49" charset="-128"/>
              </a:rPr>
              <a:t>Implement Colleague portal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Evaluate features and functions</a:t>
            </a:r>
          </a:p>
          <a:p>
            <a:pPr marL="792163" lvl="1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/>
              <a:t>Provide students/faculty with improved </a:t>
            </a:r>
            <a:r>
              <a:rPr lang="en-US" sz="1600" dirty="0" smtClean="0"/>
              <a:t>access</a:t>
            </a:r>
          </a:p>
          <a:p>
            <a:pPr marL="392113" indent="-3349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Implement Online Advising, Assessment, </a:t>
            </a:r>
            <a:r>
              <a:rPr lang="en-US" sz="2000" dirty="0" smtClean="0"/>
              <a:t>Orientation, Ed Plan</a:t>
            </a:r>
            <a:endParaRPr lang="en-US" sz="2000" dirty="0"/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ea typeface="MS Mincho" pitchFamily="49" charset="-128"/>
            </a:endParaRPr>
          </a:p>
          <a:p>
            <a:pPr marL="392113" indent="-334963" eaLnBrk="1" hangingPunct="1"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 Plan 2002 Update and 2003 Plan">
  <a:themeElements>
    <a:clrScheme name="IT Plan 2002 Update and 2003 Pla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IT Plan 2002 Update and 2003 Pl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T Plan 2002 Update and 2003 Pla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 Plan 2002 Update and 2003 Pla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 Plan 2002 Update and 2003 Pla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 Plan 2002 Update and 2003 Pla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 Plan 2002 Update and 2003 Pla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 Plan 2002 Update and 2003 Pla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 Plan 2002 Update and 2003 Pla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 Plan 2002 Update and 2003 Pla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 Plan 2002 Update and 2003 Plan</Template>
  <TotalTime>3996</TotalTime>
  <Words>553</Words>
  <Application>Microsoft Office PowerPoint</Application>
  <PresentationFormat>On-screen Show (4:3)</PresentationFormat>
  <Paragraphs>166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IT Plan 2002 Update and 2003 Plan</vt:lpstr>
      <vt:lpstr>Grossmont-Cuyamaca CCD</vt:lpstr>
      <vt:lpstr> Long Term Directions </vt:lpstr>
      <vt:lpstr>Components</vt:lpstr>
      <vt:lpstr>Description of Phases</vt:lpstr>
      <vt:lpstr>Current- In Progress </vt:lpstr>
      <vt:lpstr>Current- In Progress </vt:lpstr>
      <vt:lpstr>Current- In Progress </vt:lpstr>
      <vt:lpstr>1-3 Years</vt:lpstr>
      <vt:lpstr>1-3 Years</vt:lpstr>
      <vt:lpstr>1-3 Years</vt:lpstr>
      <vt:lpstr>1-3 Years</vt:lpstr>
      <vt:lpstr>1-3 Years</vt:lpstr>
      <vt:lpstr>Long Term</vt:lpstr>
      <vt:lpstr>Grossmont-Cuyamaca CCD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Grossmont-Cuyamaca CCD</dc:title>
  <dc:creator>Henry Eimstad</dc:creator>
  <cp:lastModifiedBy>GCCCD</cp:lastModifiedBy>
  <cp:revision>230</cp:revision>
  <cp:lastPrinted>2011-08-10T17:35:53Z</cp:lastPrinted>
  <dcterms:created xsi:type="dcterms:W3CDTF">2003-12-03T23:51:28Z</dcterms:created>
  <dcterms:modified xsi:type="dcterms:W3CDTF">2011-11-16T00:53:57Z</dcterms:modified>
</cp:coreProperties>
</file>