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8" r:id="rId2"/>
    <p:sldMasterId id="2147483653" r:id="rId3"/>
    <p:sldMasterId id="2147483650" r:id="rId4"/>
    <p:sldMasterId id="2147483651" r:id="rId5"/>
    <p:sldMasterId id="2147483652" r:id="rId6"/>
  </p:sldMasterIdLst>
  <p:notesMasterIdLst>
    <p:notesMasterId r:id="rId19"/>
  </p:notesMasterIdLst>
  <p:sldIdLst>
    <p:sldId id="298" r:id="rId7"/>
    <p:sldId id="306" r:id="rId8"/>
    <p:sldId id="258" r:id="rId9"/>
    <p:sldId id="292" r:id="rId10"/>
    <p:sldId id="296" r:id="rId11"/>
    <p:sldId id="295" r:id="rId12"/>
    <p:sldId id="307" r:id="rId13"/>
    <p:sldId id="297" r:id="rId14"/>
    <p:sldId id="308" r:id="rId15"/>
    <p:sldId id="309" r:id="rId16"/>
    <p:sldId id="310" r:id="rId17"/>
    <p:sldId id="311" r:id="rId18"/>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8FF"/>
    <a:srgbClr val="E5FF9B"/>
    <a:srgbClr val="FFFFCC"/>
    <a:srgbClr val="006D67"/>
    <a:srgbClr val="B6C6E6"/>
    <a:srgbClr val="FCBB00"/>
    <a:srgbClr val="0E3873"/>
    <a:srgbClr val="DEDEDE"/>
    <a:srgbClr val="FF3300"/>
    <a:srgbClr val="39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4660"/>
  </p:normalViewPr>
  <p:slideViewPr>
    <p:cSldViewPr>
      <p:cViewPr>
        <p:scale>
          <a:sx n="100" d="100"/>
          <a:sy n="100" d="100"/>
        </p:scale>
        <p:origin x="-12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66733" cy="450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4008705" y="0"/>
            <a:ext cx="3066733" cy="450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7708" y="4277658"/>
            <a:ext cx="5661660" cy="4051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552240"/>
            <a:ext cx="3066733" cy="450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4008705" y="8552240"/>
            <a:ext cx="3066733" cy="450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F10FC7-1BD9-4FD0-8E47-EF757C2C60E4}" type="slidenum">
              <a:rPr lang="en-US"/>
              <a:pPr/>
              <a:t>‹#›</a:t>
            </a:fld>
            <a:endParaRPr lang="en-US"/>
          </a:p>
        </p:txBody>
      </p:sp>
    </p:spTree>
    <p:extLst>
      <p:ext uri="{BB962C8B-B14F-4D97-AF65-F5344CB8AC3E}">
        <p14:creationId xmlns:p14="http://schemas.microsoft.com/office/powerpoint/2010/main" val="3015879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smtClean="0"/>
              <a:t>Click to edit Master subtitle style</a:t>
            </a:r>
            <a:endParaRPr lang="en-US"/>
          </a:p>
        </p:txBody>
      </p:sp>
      <p:sp>
        <p:nvSpPr>
          <p:cNvPr id="24579" name="Rectangle 3"/>
          <p:cNvSpPr>
            <a:spLocks noGrp="1" noChangeArrowheads="1"/>
          </p:cNvSpPr>
          <p:nvPr>
            <p:ph type="dt" sz="half" idx="2"/>
          </p:nvPr>
        </p:nvSpPr>
        <p:spPr>
          <a:xfrm>
            <a:off x="457200" y="6245225"/>
            <a:ext cx="2133600" cy="476250"/>
          </a:xfrm>
        </p:spPr>
        <p:txBody>
          <a:bodyPr/>
          <a:lstStyle>
            <a:lvl1pPr>
              <a:defRPr/>
            </a:lvl1pPr>
          </a:lstStyle>
          <a:p>
            <a:fld id="{4E0249DC-BD56-44A3-AC99-6A76A0CF39D7}" type="datetime1">
              <a:rPr lang="en-US"/>
              <a:pPr/>
              <a:t>4/1/2014</a:t>
            </a:fld>
            <a:endParaRPr lang="en-US"/>
          </a:p>
        </p:txBody>
      </p:sp>
      <p:sp>
        <p:nvSpPr>
          <p:cNvPr id="24580" name="Rectangle 4"/>
          <p:cNvSpPr>
            <a:spLocks noGrp="1" noChangeArrowheads="1"/>
          </p:cNvSpPr>
          <p:nvPr>
            <p:ph type="ftr" sz="quarter" idx="3"/>
          </p:nvPr>
        </p:nvSpPr>
        <p:spPr/>
        <p:txBody>
          <a:bodyPr/>
          <a:lstStyle>
            <a:lvl1pPr>
              <a:defRPr/>
            </a:lvl1pPr>
          </a:lstStyle>
          <a:p>
            <a:r>
              <a:rPr lang="en-US"/>
              <a:t>Proprietary &amp; Confidential</a:t>
            </a:r>
          </a:p>
        </p:txBody>
      </p:sp>
      <p:sp>
        <p:nvSpPr>
          <p:cNvPr id="24581" name="Rectangle 5"/>
          <p:cNvSpPr>
            <a:spLocks noGrp="1" noChangeArrowheads="1"/>
          </p:cNvSpPr>
          <p:nvPr>
            <p:ph type="sldNum" sz="quarter" idx="4"/>
          </p:nvPr>
        </p:nvSpPr>
        <p:spPr>
          <a:xfrm>
            <a:off x="6553200" y="6245225"/>
            <a:ext cx="2133600" cy="476250"/>
          </a:xfrm>
        </p:spPr>
        <p:txBody>
          <a:bodyPr/>
          <a:lstStyle>
            <a:lvl1pPr>
              <a:defRPr/>
            </a:lvl1pPr>
          </a:lstStyle>
          <a:p>
            <a:fld id="{1AF51E49-E40F-4232-B803-6403591BBAA6}" type="slidenum">
              <a:rPr lang="en-US"/>
              <a:pPr/>
              <a:t>‹#›</a:t>
            </a:fld>
            <a:endParaRPr lang="en-US"/>
          </a:p>
        </p:txBody>
      </p:sp>
      <p:pic>
        <p:nvPicPr>
          <p:cNvPr id="2458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2458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smtClean="0"/>
              <a:t>Click to edit Master title style</a:t>
            </a:r>
            <a:endParaRPr lang="en-US"/>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3"/>
          <a:srcRect/>
          <a:stretch>
            <a:fillRect/>
          </a:stretch>
        </p:blipFill>
        <p:spPr bwMode="auto">
          <a:xfrm>
            <a:off x="-1" y="0"/>
            <a:ext cx="4605861" cy="1219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AA3E7D-88D2-452F-9808-3CC5ED518CA1}"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387A2F3-46A8-4A1C-A813-42E25883BC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A7B2AAE-EA36-4592-9021-82BE5DBEA9E3}"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B029F0C-512E-4DB8-AD90-4D0B89008A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smtClean="0"/>
              <a:t>Click to edit Master subtitle style</a:t>
            </a:r>
            <a:endParaRPr lang="en-US"/>
          </a:p>
        </p:txBody>
      </p:sp>
      <p:sp>
        <p:nvSpPr>
          <p:cNvPr id="24579" name="Rectangle 3"/>
          <p:cNvSpPr>
            <a:spLocks noGrp="1" noChangeArrowheads="1"/>
          </p:cNvSpPr>
          <p:nvPr>
            <p:ph type="dt" sz="half" idx="2"/>
          </p:nvPr>
        </p:nvSpPr>
        <p:spPr>
          <a:xfrm>
            <a:off x="457200" y="6245225"/>
            <a:ext cx="2133600" cy="476250"/>
          </a:xfrm>
        </p:spPr>
        <p:txBody>
          <a:bodyPr/>
          <a:lstStyle>
            <a:lvl1pPr>
              <a:defRPr/>
            </a:lvl1pPr>
          </a:lstStyle>
          <a:p>
            <a:fld id="{4E0249DC-BD56-44A3-AC99-6A76A0CF39D7}" type="datetime1">
              <a:rPr lang="en-US"/>
              <a:pPr/>
              <a:t>4/1/2014</a:t>
            </a:fld>
            <a:endParaRPr lang="en-US"/>
          </a:p>
        </p:txBody>
      </p:sp>
      <p:sp>
        <p:nvSpPr>
          <p:cNvPr id="24580" name="Rectangle 4"/>
          <p:cNvSpPr>
            <a:spLocks noGrp="1" noChangeArrowheads="1"/>
          </p:cNvSpPr>
          <p:nvPr>
            <p:ph type="ftr" sz="quarter" idx="3"/>
          </p:nvPr>
        </p:nvSpPr>
        <p:spPr/>
        <p:txBody>
          <a:bodyPr/>
          <a:lstStyle>
            <a:lvl1pPr>
              <a:defRPr/>
            </a:lvl1pPr>
          </a:lstStyle>
          <a:p>
            <a:r>
              <a:rPr lang="en-US"/>
              <a:t>Proprietary &amp; Confidential</a:t>
            </a:r>
          </a:p>
        </p:txBody>
      </p:sp>
      <p:sp>
        <p:nvSpPr>
          <p:cNvPr id="24581" name="Rectangle 5"/>
          <p:cNvSpPr>
            <a:spLocks noGrp="1" noChangeArrowheads="1"/>
          </p:cNvSpPr>
          <p:nvPr>
            <p:ph type="sldNum" sz="quarter" idx="4"/>
          </p:nvPr>
        </p:nvSpPr>
        <p:spPr>
          <a:xfrm>
            <a:off x="6553200" y="6245225"/>
            <a:ext cx="2133600" cy="476250"/>
          </a:xfrm>
        </p:spPr>
        <p:txBody>
          <a:bodyPr/>
          <a:lstStyle>
            <a:lvl1pPr>
              <a:defRPr/>
            </a:lvl1pPr>
          </a:lstStyle>
          <a:p>
            <a:fld id="{1AF51E49-E40F-4232-B803-6403591BBAA6}" type="slidenum">
              <a:rPr lang="en-US"/>
              <a:pPr/>
              <a:t>‹#›</a:t>
            </a:fld>
            <a:endParaRPr lang="en-US"/>
          </a:p>
        </p:txBody>
      </p:sp>
      <p:pic>
        <p:nvPicPr>
          <p:cNvPr id="2458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2458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smtClean="0"/>
              <a:t>Click to edit Master title style</a:t>
            </a:r>
            <a:endParaRPr lang="en-US"/>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3"/>
          <a:srcRect/>
          <a:stretch>
            <a:fillRect/>
          </a:stretch>
        </p:blipFill>
        <p:spPr bwMode="auto">
          <a:xfrm>
            <a:off x="-1" y="0"/>
            <a:ext cx="4605861" cy="121920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B652CA-A802-47E5-8F21-56101CDD103F}"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C4DEA86-D1AE-43F4-969C-64A64603D7C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0B2D0F-06C6-4494-85C9-9B3AADBAB8DA}"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6347214-6B60-49D9-A02B-1EC46C03C6A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20783AC-F7A0-451C-BF49-AFA28F7B3BA8}"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E2EB0FAB-89E0-4770-8DB1-978B4AB4E18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D2BFD-8003-42A9-BBF5-FBB343A1BADF}" type="datetime1">
              <a:rPr lang="en-US"/>
              <a:pPr/>
              <a:t>4/1/2014</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C91DE23C-45F1-4C48-85EA-2E4EC4905D5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1FEF0D7-0D4D-4639-BEC3-512D8DF22F5A}" type="datetime1">
              <a:rPr lang="en-US"/>
              <a:pPr/>
              <a:t>4/1/2014</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542F5090-EBD8-4724-A9D6-A5DB0544DB18}"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E458CC-B56A-4615-ACFB-F64BD532F2E3}" type="datetime1">
              <a:rPr lang="en-US"/>
              <a:pPr/>
              <a:t>4/1/2014</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A6910A9-70C3-4472-BE3C-F15256960A5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6D9741-BB7E-40AB-99F4-D2DB9A280B42}"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437D52D0-009C-4A4E-900C-309CD23C41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B652CA-A802-47E5-8F21-56101CDD103F}"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C4DEA86-D1AE-43F4-969C-64A64603D7C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F8B88E-1C46-4817-A2A0-E00CB1181846}"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51A180FA-BEB4-4DCD-862B-BB9BF2D6F92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AA3E7D-88D2-452F-9808-3CC5ED518CA1}"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387A2F3-46A8-4A1C-A813-42E25883BC3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A7B2AAE-EA36-4592-9021-82BE5DBEA9E3}"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B029F0C-512E-4DB8-AD90-4D0B89008A5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a:t>Click to edit Master subtitle style</a:t>
            </a:r>
          </a:p>
        </p:txBody>
      </p:sp>
      <p:sp>
        <p:nvSpPr>
          <p:cNvPr id="55299" name="Rectangle 3"/>
          <p:cNvSpPr>
            <a:spLocks noGrp="1" noChangeArrowheads="1"/>
          </p:cNvSpPr>
          <p:nvPr>
            <p:ph type="dt" sz="half" idx="2"/>
          </p:nvPr>
        </p:nvSpPr>
        <p:spPr>
          <a:xfrm>
            <a:off x="457200" y="6245225"/>
            <a:ext cx="2133600" cy="476250"/>
          </a:xfrm>
        </p:spPr>
        <p:txBody>
          <a:bodyPr/>
          <a:lstStyle>
            <a:lvl1pPr>
              <a:defRPr/>
            </a:lvl1pPr>
          </a:lstStyle>
          <a:p>
            <a:fld id="{5EE5B248-76AD-40CB-B9A8-66F54E5A6F8B}" type="datetime1">
              <a:rPr lang="en-US"/>
              <a:pPr/>
              <a:t>4/1/2014</a:t>
            </a:fld>
            <a:endParaRPr lang="en-US"/>
          </a:p>
        </p:txBody>
      </p:sp>
      <p:sp>
        <p:nvSpPr>
          <p:cNvPr id="55300" name="Rectangle 4"/>
          <p:cNvSpPr>
            <a:spLocks noGrp="1" noChangeArrowheads="1"/>
          </p:cNvSpPr>
          <p:nvPr>
            <p:ph type="ftr" sz="quarter" idx="3"/>
          </p:nvPr>
        </p:nvSpPr>
        <p:spPr/>
        <p:txBody>
          <a:bodyPr/>
          <a:lstStyle>
            <a:lvl1pPr>
              <a:defRPr/>
            </a:lvl1pPr>
          </a:lstStyle>
          <a:p>
            <a:r>
              <a:rPr lang="en-US"/>
              <a:t>Proprietary &amp; Confidential</a:t>
            </a:r>
          </a:p>
        </p:txBody>
      </p:sp>
      <p:sp>
        <p:nvSpPr>
          <p:cNvPr id="55301" name="Rectangle 5"/>
          <p:cNvSpPr>
            <a:spLocks noGrp="1" noChangeArrowheads="1"/>
          </p:cNvSpPr>
          <p:nvPr>
            <p:ph type="sldNum" sz="quarter" idx="4"/>
          </p:nvPr>
        </p:nvSpPr>
        <p:spPr>
          <a:xfrm>
            <a:off x="6553200" y="6245225"/>
            <a:ext cx="2133600" cy="476250"/>
          </a:xfrm>
        </p:spPr>
        <p:txBody>
          <a:bodyPr/>
          <a:lstStyle>
            <a:lvl1pPr>
              <a:defRPr/>
            </a:lvl1pPr>
          </a:lstStyle>
          <a:p>
            <a:fld id="{74283F86-CDC9-43A6-A99E-25D9F0CF55FD}" type="slidenum">
              <a:rPr lang="en-US"/>
              <a:pPr/>
              <a:t>‹#›</a:t>
            </a:fld>
            <a:endParaRPr lang="en-US"/>
          </a:p>
        </p:txBody>
      </p:sp>
      <p:pic>
        <p:nvPicPr>
          <p:cNvPr id="5530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530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a:t>Click to edit Master title style</a:t>
            </a:r>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b="1" dirty="0" smtClean="0">
                <a:solidFill>
                  <a:schemeClr val="bg1"/>
                </a:solidFill>
              </a:rPr>
              <a:t>Logo Image Here</a:t>
            </a:r>
            <a:endParaRPr lang="en-US" b="1" dirty="0">
              <a:solidFill>
                <a:schemeClr val="bg1"/>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8F8A0E-B52F-4DB7-9EB6-A4E786D8ADFF}"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3932E2BE-B396-4913-87CA-11DB9E0D7B6B}"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1E165E6-B704-49A2-9449-E946342AA2A4}"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F9447E0-189F-45E7-9A37-B72331FF1485}"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31DCF0-AFB4-45FC-B6CF-E848964A24A8}"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D270199E-2A0B-4110-BB7C-69B81D66EFCF}"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534B21A-6AA5-483E-AD52-873C42D0391A}" type="datetime1">
              <a:rPr lang="en-US"/>
              <a:pPr/>
              <a:t>4/1/2014</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442F01CA-160D-48D0-B9A5-3C8527DAC65A}"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8D5A275-CBF2-4455-ADF9-51C022485828}" type="datetime1">
              <a:rPr lang="en-US"/>
              <a:pPr/>
              <a:t>4/1/2014</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EACA6DD2-DCD1-434B-BFD1-8D6155062594}"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B751353-F7C0-45FC-AEB1-AB5708B8763A}" type="datetime1">
              <a:rPr lang="en-US"/>
              <a:pPr/>
              <a:t>4/1/2014</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430DE0B-FEED-46CF-B9D8-B4D146AA3E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0B2D0F-06C6-4494-85C9-9B3AADBAB8DA}"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6347214-6B60-49D9-A02B-1EC46C03C6A1}"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DC4B34-885B-485D-99EB-B4AC7066C073}"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75E8425-42FB-4315-9AF0-DDEE9FA8C233}"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13726D-B97C-4D72-AA5E-ED89B33D6F48}"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E4C6A8A-1C88-4324-B7F2-29DFCBE33804}"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9FB4AE8-9777-4104-A6EE-6E3B7D0B9D10}"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5400CFFF-C405-46BB-A8EE-132380A50607}"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679547-B27E-4EE0-A787-DAA367284364}" type="datetime1">
              <a:rPr lang="en-US"/>
              <a:pPr/>
              <a:t>4/1/2014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2401717B-6676-4F94-9618-08C437C6E9FB}"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20783AC-F7A0-451C-BF49-AFA28F7B3BA8}"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E2EB0FAB-89E0-4770-8DB1-978B4AB4E185}"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D2BFD-8003-42A9-BBF5-FBB343A1BADF}" type="datetime1">
              <a:rPr lang="en-US"/>
              <a:pPr/>
              <a:t>4/1/2014</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C91DE23C-45F1-4C48-85EA-2E4EC4905D54}"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1FEF0D7-0D4D-4639-BEC3-512D8DF22F5A}" type="datetime1">
              <a:rPr lang="en-US"/>
              <a:pPr/>
              <a:t>4/1/2014</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542F5090-EBD8-4724-A9D6-A5DB0544DB18}"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E458CC-B56A-4615-ACFB-F64BD532F2E3}" type="datetime1">
              <a:rPr lang="en-US"/>
              <a:pPr/>
              <a:t>4/1/2014</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A6910A9-70C3-4472-BE3C-F15256960A5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6D9741-BB7E-40AB-99F4-D2DB9A280B42}"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437D52D0-009C-4A4E-900C-309CD23C41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F8B88E-1C46-4817-A2A0-E00CB1181846}" type="datetime1">
              <a:rPr lang="en-US"/>
              <a:pPr/>
              <a:t>4/1/2014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51A180FA-BEB4-4DCD-862B-BB9BF2D6F9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p:cNvSpPr/>
          <p:nvPr/>
        </p:nvSpPr>
        <p:spPr>
          <a:xfrm>
            <a:off x="0" y="0"/>
            <a:ext cx="9144000" cy="609600"/>
          </a:xfrm>
          <a:prstGeom prst="rect">
            <a:avLst/>
          </a:prstGeom>
          <a:solidFill>
            <a:srgbClr val="B6C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0E725782-2269-4D6A-B0BA-CF7365F7FCFF}" type="datetime1">
              <a:rPr lang="en-US"/>
              <a:pPr/>
              <a:t>4/1/2014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1030" name="Rectangle 6"/>
          <p:cNvSpPr>
            <a:spLocks noGrp="1" noChangeArrowheads="1"/>
          </p:cNvSpPr>
          <p:nvPr>
            <p:ph type="sldNum" sz="quarter" idx="4"/>
          </p:nvPr>
        </p:nvSpPr>
        <p:spPr bwMode="auto">
          <a:xfrm>
            <a:off x="701040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23B7E30-1240-4E1E-9020-0CA393BBE87C}" type="slidenum">
              <a:rPr lang="en-US"/>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3733800" y="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75778" name="Picture 2" descr="Cuyamaca College"/>
          <p:cNvPicPr>
            <a:picLocks noChangeAspect="1" noChangeArrowheads="1"/>
          </p:cNvPicPr>
          <p:nvPr userDrawn="1"/>
        </p:nvPicPr>
        <p:blipFill>
          <a:blip r:embed="rId14"/>
          <a:srcRect/>
          <a:stretch>
            <a:fillRect/>
          </a:stretch>
        </p:blipFill>
        <p:spPr bwMode="auto">
          <a:xfrm>
            <a:off x="155575" y="142874"/>
            <a:ext cx="2266950" cy="390526"/>
          </a:xfrm>
          <a:prstGeom prst="rect">
            <a:avLst/>
          </a:prstGeom>
          <a:noFill/>
        </p:spPr>
      </p:pic>
      <p:sp>
        <p:nvSpPr>
          <p:cNvPr id="21" name="Rectangle 10"/>
          <p:cNvSpPr>
            <a:spLocks noChangeArrowheads="1"/>
          </p:cNvSpPr>
          <p:nvPr userDrawn="1"/>
        </p:nvSpPr>
        <p:spPr bwMode="auto">
          <a:xfrm>
            <a:off x="6553200" y="609600"/>
            <a:ext cx="2590800" cy="381000"/>
          </a:xfrm>
          <a:prstGeom prst="rect">
            <a:avLst/>
          </a:prstGeom>
          <a:solidFill>
            <a:schemeClr val="bg1"/>
          </a:solidFill>
          <a:ln w="9525">
            <a:solidFill>
              <a:schemeClr val="tx1"/>
            </a:solidFill>
            <a:miter lim="800000"/>
            <a:headEnd/>
            <a:tailEnd/>
          </a:ln>
          <a:effectLst/>
        </p:spPr>
        <p:txBody>
          <a:bodyPr wrap="square" anchor="ctr"/>
          <a:lstStyle/>
          <a:p>
            <a:pPr algn="ctr"/>
            <a:r>
              <a:rPr lang="en-US" sz="800" dirty="0"/>
              <a:t>UTILITY NAV</a:t>
            </a:r>
            <a:r>
              <a:rPr lang="en-US" sz="800" dirty="0" smtClean="0"/>
              <a:t>: Future</a:t>
            </a:r>
            <a:r>
              <a:rPr lang="en-US" sz="800" baseline="0" dirty="0" smtClean="0"/>
              <a:t> Students | Current Students | Alumni &amp; Friends | Faculty &amp; Staff | Find | </a:t>
            </a:r>
            <a:r>
              <a:rPr lang="en-US" sz="800" baseline="0" dirty="0" err="1" smtClean="0"/>
              <a:t>Webadvisor</a:t>
            </a:r>
            <a:r>
              <a:rPr lang="en-US" sz="800" baseline="0" dirty="0" smtClean="0"/>
              <a:t>| Blackboard |Search</a:t>
            </a:r>
          </a:p>
        </p:txBody>
      </p:sp>
      <p:sp>
        <p:nvSpPr>
          <p:cNvPr id="22" name="Rectangle 11"/>
          <p:cNvSpPr>
            <a:spLocks noChangeArrowheads="1"/>
          </p:cNvSpPr>
          <p:nvPr userDrawn="1"/>
        </p:nvSpPr>
        <p:spPr bwMode="auto">
          <a:xfrm>
            <a:off x="48700" y="6629400"/>
            <a:ext cx="8866700" cy="114300"/>
          </a:xfrm>
          <a:prstGeom prst="rect">
            <a:avLst/>
          </a:prstGeom>
          <a:solidFill>
            <a:schemeClr val="bg1"/>
          </a:solidFill>
          <a:ln w="9525">
            <a:solidFill>
              <a:schemeClr val="tx1"/>
            </a:solidFill>
            <a:miter lim="800000"/>
            <a:headEnd/>
            <a:tailEnd/>
          </a:ln>
          <a:effectLst/>
        </p:spPr>
        <p:txBody>
          <a:bodyPr anchor="ctr"/>
          <a:lstStyle/>
          <a:p>
            <a:pPr algn="l"/>
            <a:r>
              <a:rPr lang="en-US" sz="650" dirty="0"/>
              <a:t>FOOTER </a:t>
            </a:r>
            <a:r>
              <a:rPr lang="en-US" sz="650" dirty="0" smtClean="0"/>
              <a:t>NAV: Contact info | Web Advisor | Social Media | Blackboard</a:t>
            </a:r>
            <a:r>
              <a:rPr lang="en-US" sz="650" baseline="0" dirty="0" smtClean="0"/>
              <a:t> | Intranet | Campus Email | Safety | Google Translate | Map &amp; Directions | Accreditation | Site Index | Disclaimer | </a:t>
            </a:r>
            <a:r>
              <a:rPr lang="en-US" sz="650" dirty="0" smtClean="0"/>
              <a:t>Footer text | GCCCD | Grossmont | Cuyamaca</a:t>
            </a:r>
            <a:endParaRPr lang="en-US" sz="650" dirty="0"/>
          </a:p>
        </p:txBody>
      </p:sp>
      <p:sp>
        <p:nvSpPr>
          <p:cNvPr id="24" name="Text Box 13"/>
          <p:cNvSpPr txBox="1">
            <a:spLocks noChangeArrowheads="1"/>
          </p:cNvSpPr>
          <p:nvPr userDrawn="1"/>
        </p:nvSpPr>
        <p:spPr bwMode="auto">
          <a:xfrm>
            <a:off x="8305800" y="5517018"/>
            <a:ext cx="838200" cy="1036181"/>
          </a:xfrm>
          <a:prstGeom prst="rect">
            <a:avLst/>
          </a:prstGeom>
          <a:noFill/>
          <a:ln w="9525">
            <a:noFill/>
            <a:miter lim="800000"/>
            <a:headEnd/>
            <a:tailEnd/>
          </a:ln>
          <a:effectLst/>
        </p:spPr>
        <p:txBody>
          <a:bodyPr wrap="square" lIns="0" tIns="0" rIns="0" bIns="0">
            <a:spAutoFit/>
          </a:bodyPr>
          <a:lstStyle/>
          <a:p>
            <a:pPr>
              <a:spcBef>
                <a:spcPts val="0"/>
              </a:spcBef>
              <a:spcAft>
                <a:spcPts val="350"/>
              </a:spcAft>
            </a:pPr>
            <a:r>
              <a:rPr lang="en-US" sz="800" b="1" dirty="0"/>
              <a:t>KEY</a:t>
            </a:r>
          </a:p>
          <a:p>
            <a:pPr>
              <a:spcBef>
                <a:spcPts val="0"/>
              </a:spcBef>
              <a:spcAft>
                <a:spcPts val="350"/>
              </a:spcAft>
            </a:pPr>
            <a:r>
              <a:rPr lang="en-US" sz="800" dirty="0"/>
              <a:t>-- </a:t>
            </a:r>
            <a:r>
              <a:rPr lang="en-US" sz="800" dirty="0" smtClean="0"/>
              <a:t>Home </a:t>
            </a:r>
            <a:r>
              <a:rPr lang="en-US" sz="800" dirty="0"/>
              <a:t>page</a:t>
            </a:r>
            <a:br>
              <a:rPr lang="en-US" sz="800" dirty="0"/>
            </a:br>
            <a:r>
              <a:rPr lang="en-US" sz="800" dirty="0"/>
              <a:t>-- Tier 2 page</a:t>
            </a:r>
            <a:br>
              <a:rPr lang="en-US" sz="800" dirty="0"/>
            </a:br>
            <a:r>
              <a:rPr lang="en-US" sz="800" dirty="0"/>
              <a:t>-- Tier 3 page</a:t>
            </a:r>
            <a:br>
              <a:rPr lang="en-US" sz="800" dirty="0"/>
            </a:br>
            <a:r>
              <a:rPr lang="en-US" sz="800" dirty="0"/>
              <a:t>-- Tier 4 page</a:t>
            </a:r>
            <a:br>
              <a:rPr lang="en-US" sz="800" dirty="0"/>
            </a:br>
            <a:r>
              <a:rPr lang="en-US" sz="800" dirty="0" smtClean="0"/>
              <a:t>--</a:t>
            </a:r>
            <a:r>
              <a:rPr lang="en-US" sz="800" baseline="0" dirty="0" smtClean="0"/>
              <a:t> E</a:t>
            </a:r>
            <a:r>
              <a:rPr lang="en-US" sz="800" dirty="0" smtClean="0"/>
              <a:t>xternal link</a:t>
            </a:r>
            <a:r>
              <a:rPr lang="en-US" sz="800" dirty="0"/>
              <a:t/>
            </a:r>
            <a:br>
              <a:rPr lang="en-US" sz="800" dirty="0"/>
            </a:br>
            <a:r>
              <a:rPr lang="en-US" sz="800" dirty="0"/>
              <a:t>-- </a:t>
            </a:r>
            <a:r>
              <a:rPr lang="en-US" sz="800" dirty="0" smtClean="0"/>
              <a:t>Spectate</a:t>
            </a:r>
            <a:r>
              <a:rPr lang="en-US" sz="800" baseline="0" dirty="0" smtClean="0"/>
              <a:t> form</a:t>
            </a:r>
            <a:br>
              <a:rPr lang="en-US" sz="800" baseline="0" dirty="0" smtClean="0"/>
            </a:br>
            <a:r>
              <a:rPr lang="en-US" sz="800" baseline="0" dirty="0" smtClean="0"/>
              <a:t>-- Navigation link</a:t>
            </a:r>
            <a:endParaRPr lang="en-US" sz="800" dirty="0"/>
          </a:p>
        </p:txBody>
      </p:sp>
      <p:sp>
        <p:nvSpPr>
          <p:cNvPr id="25" name="Rectangle 14"/>
          <p:cNvSpPr>
            <a:spLocks noChangeArrowheads="1"/>
          </p:cNvSpPr>
          <p:nvPr userDrawn="1"/>
        </p:nvSpPr>
        <p:spPr bwMode="auto">
          <a:xfrm>
            <a:off x="8001000" y="5507076"/>
            <a:ext cx="1143000" cy="1046124"/>
          </a:xfrm>
          <a:prstGeom prst="rect">
            <a:avLst/>
          </a:prstGeom>
          <a:noFill/>
          <a:ln w="9525">
            <a:solidFill>
              <a:schemeClr val="tx1"/>
            </a:solidFill>
            <a:miter lim="800000"/>
            <a:headEnd/>
            <a:tailEnd/>
          </a:ln>
          <a:effectLst/>
        </p:spPr>
        <p:txBody>
          <a:bodyPr wrap="none" anchor="ctr"/>
          <a:lstStyle/>
          <a:p>
            <a:endParaRPr lang="en-US"/>
          </a:p>
        </p:txBody>
      </p:sp>
      <p:sp>
        <p:nvSpPr>
          <p:cNvPr id="26" name="Rectangle 15"/>
          <p:cNvSpPr>
            <a:spLocks noChangeArrowheads="1"/>
          </p:cNvSpPr>
          <p:nvPr userDrawn="1"/>
        </p:nvSpPr>
        <p:spPr bwMode="auto">
          <a:xfrm>
            <a:off x="8067675" y="5717168"/>
            <a:ext cx="228600" cy="76200"/>
          </a:xfrm>
          <a:prstGeom prst="rect">
            <a:avLst/>
          </a:prstGeom>
          <a:solidFill>
            <a:schemeClr val="bg1"/>
          </a:solidFill>
          <a:ln w="38100">
            <a:solidFill>
              <a:srgbClr val="1B263F"/>
            </a:solidFill>
            <a:miter lim="800000"/>
            <a:headEnd/>
            <a:tailEnd/>
          </a:ln>
          <a:effectLst/>
        </p:spPr>
        <p:txBody>
          <a:bodyPr wrap="none" anchor="ctr"/>
          <a:lstStyle/>
          <a:p>
            <a:endParaRPr lang="en-US"/>
          </a:p>
        </p:txBody>
      </p:sp>
      <p:sp>
        <p:nvSpPr>
          <p:cNvPr id="27" name="Rectangle 16"/>
          <p:cNvSpPr>
            <a:spLocks noChangeArrowheads="1"/>
          </p:cNvSpPr>
          <p:nvPr userDrawn="1"/>
        </p:nvSpPr>
        <p:spPr bwMode="auto">
          <a:xfrm>
            <a:off x="8067675" y="5850518"/>
            <a:ext cx="228600" cy="76200"/>
          </a:xfrm>
          <a:prstGeom prst="rect">
            <a:avLst/>
          </a:prstGeom>
          <a:solidFill>
            <a:schemeClr val="bg1"/>
          </a:solidFill>
          <a:ln w="28575">
            <a:solidFill>
              <a:srgbClr val="525B78"/>
            </a:solidFill>
            <a:miter lim="800000"/>
            <a:headEnd/>
            <a:tailEnd/>
          </a:ln>
          <a:effectLst/>
        </p:spPr>
        <p:txBody>
          <a:bodyPr wrap="none" anchor="ctr"/>
          <a:lstStyle/>
          <a:p>
            <a:endParaRPr lang="en-US"/>
          </a:p>
        </p:txBody>
      </p:sp>
      <p:sp>
        <p:nvSpPr>
          <p:cNvPr id="28" name="Rectangle 17"/>
          <p:cNvSpPr>
            <a:spLocks noChangeArrowheads="1"/>
          </p:cNvSpPr>
          <p:nvPr userDrawn="1"/>
        </p:nvSpPr>
        <p:spPr bwMode="auto">
          <a:xfrm>
            <a:off x="8067675" y="5974343"/>
            <a:ext cx="228600" cy="76200"/>
          </a:xfrm>
          <a:prstGeom prst="rect">
            <a:avLst/>
          </a:prstGeom>
          <a:solidFill>
            <a:schemeClr val="bg1"/>
          </a:solidFill>
          <a:ln w="19050">
            <a:solidFill>
              <a:srgbClr val="8390AD"/>
            </a:solidFill>
            <a:miter lim="800000"/>
            <a:headEnd/>
            <a:tailEnd/>
          </a:ln>
          <a:effectLst/>
        </p:spPr>
        <p:txBody>
          <a:bodyPr wrap="none" anchor="ctr"/>
          <a:lstStyle/>
          <a:p>
            <a:endParaRPr lang="en-US"/>
          </a:p>
        </p:txBody>
      </p:sp>
      <p:sp>
        <p:nvSpPr>
          <p:cNvPr id="29" name="Rectangle 21"/>
          <p:cNvSpPr>
            <a:spLocks noChangeArrowheads="1"/>
          </p:cNvSpPr>
          <p:nvPr userDrawn="1"/>
        </p:nvSpPr>
        <p:spPr bwMode="auto">
          <a:xfrm>
            <a:off x="8067675" y="6326476"/>
            <a:ext cx="228600" cy="762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30" name="Rectangle 22"/>
          <p:cNvSpPr>
            <a:spLocks noChangeArrowheads="1"/>
          </p:cNvSpPr>
          <p:nvPr userDrawn="1"/>
        </p:nvSpPr>
        <p:spPr bwMode="auto">
          <a:xfrm>
            <a:off x="8067675" y="6088643"/>
            <a:ext cx="228600" cy="76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1" name="Rectangle 24"/>
          <p:cNvSpPr>
            <a:spLocks noChangeArrowheads="1"/>
          </p:cNvSpPr>
          <p:nvPr userDrawn="1"/>
        </p:nvSpPr>
        <p:spPr bwMode="auto">
          <a:xfrm>
            <a:off x="8067675" y="6192876"/>
            <a:ext cx="228600" cy="76200"/>
          </a:xfrm>
          <a:prstGeom prst="rect">
            <a:avLst/>
          </a:prstGeom>
          <a:solidFill>
            <a:srgbClr val="E5FF9B"/>
          </a:solidFill>
          <a:ln w="9525">
            <a:solidFill>
              <a:schemeClr val="tx1"/>
            </a:solidFill>
            <a:miter lim="800000"/>
            <a:headEnd/>
            <a:tailEnd/>
          </a:ln>
          <a:effectLst/>
        </p:spPr>
        <p:txBody>
          <a:bodyPr wrap="none" anchor="ctr"/>
          <a:lstStyle/>
          <a:p>
            <a:endParaRPr lang="en-US"/>
          </a:p>
        </p:txBody>
      </p:sp>
      <p:sp>
        <p:nvSpPr>
          <p:cNvPr id="32" name="Rectangle 22"/>
          <p:cNvSpPr>
            <a:spLocks noChangeArrowheads="1"/>
          </p:cNvSpPr>
          <p:nvPr userDrawn="1"/>
        </p:nvSpPr>
        <p:spPr bwMode="auto">
          <a:xfrm>
            <a:off x="8077200" y="6448952"/>
            <a:ext cx="228600" cy="76200"/>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 name="Rectangle 22"/>
          <p:cNvSpPr/>
          <p:nvPr/>
        </p:nvSpPr>
        <p:spPr>
          <a:xfrm>
            <a:off x="0" y="0"/>
            <a:ext cx="9144000" cy="609600"/>
          </a:xfrm>
          <a:prstGeom prst="rect">
            <a:avLst/>
          </a:prstGeom>
          <a:solidFill>
            <a:srgbClr val="006D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0E725782-2269-4D6A-B0BA-CF7365F7FCFF}" type="datetime1">
              <a:rPr lang="en-US"/>
              <a:pPr/>
              <a:t>4/1/2014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1030" name="Rectangle 6"/>
          <p:cNvSpPr>
            <a:spLocks noGrp="1" noChangeArrowheads="1"/>
          </p:cNvSpPr>
          <p:nvPr>
            <p:ph type="sldNum" sz="quarter" idx="4"/>
          </p:nvPr>
        </p:nvSpPr>
        <p:spPr bwMode="auto">
          <a:xfrm>
            <a:off x="701040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23B7E30-1240-4E1E-9020-0CA393BBE87C}" type="slidenum">
              <a:rPr lang="en-US"/>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3733800" y="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0"/>
          <p:cNvSpPr>
            <a:spLocks noChangeArrowheads="1"/>
          </p:cNvSpPr>
          <p:nvPr/>
        </p:nvSpPr>
        <p:spPr bwMode="auto">
          <a:xfrm>
            <a:off x="6553200" y="609600"/>
            <a:ext cx="2590800" cy="381000"/>
          </a:xfrm>
          <a:prstGeom prst="rect">
            <a:avLst/>
          </a:prstGeom>
          <a:solidFill>
            <a:schemeClr val="bg1"/>
          </a:solidFill>
          <a:ln w="9525">
            <a:solidFill>
              <a:schemeClr val="tx1"/>
            </a:solidFill>
            <a:miter lim="800000"/>
            <a:headEnd/>
            <a:tailEnd/>
          </a:ln>
          <a:effectLst/>
        </p:spPr>
        <p:txBody>
          <a:bodyPr wrap="square" anchor="ctr"/>
          <a:lstStyle/>
          <a:p>
            <a:pPr algn="ctr"/>
            <a:r>
              <a:rPr lang="en-US" sz="800" dirty="0"/>
              <a:t>UTILITY NAV:  </a:t>
            </a:r>
            <a:r>
              <a:rPr lang="en-US" sz="800" dirty="0" smtClean="0"/>
              <a:t>Future</a:t>
            </a:r>
            <a:r>
              <a:rPr lang="en-US" sz="800" baseline="0" dirty="0" smtClean="0"/>
              <a:t> Students | Current Students |  Alumni &amp; Friends |  Faculty &amp; Staff |  Find People  | Quick Links | Search</a:t>
            </a:r>
          </a:p>
        </p:txBody>
      </p:sp>
      <p:sp>
        <p:nvSpPr>
          <p:cNvPr id="1035" name="Rectangle 11"/>
          <p:cNvSpPr>
            <a:spLocks noChangeArrowheads="1"/>
          </p:cNvSpPr>
          <p:nvPr/>
        </p:nvSpPr>
        <p:spPr bwMode="auto">
          <a:xfrm>
            <a:off x="228600" y="6219700"/>
            <a:ext cx="7696200" cy="228600"/>
          </a:xfrm>
          <a:prstGeom prst="rect">
            <a:avLst/>
          </a:prstGeom>
          <a:solidFill>
            <a:schemeClr val="bg1"/>
          </a:solidFill>
          <a:ln w="9525">
            <a:solidFill>
              <a:schemeClr val="tx1"/>
            </a:solidFill>
            <a:miter lim="800000"/>
            <a:headEnd/>
            <a:tailEnd/>
          </a:ln>
          <a:effectLst/>
        </p:spPr>
        <p:txBody>
          <a:bodyPr anchor="ctr"/>
          <a:lstStyle/>
          <a:p>
            <a:pPr algn="l"/>
            <a:r>
              <a:rPr lang="en-US" sz="700" dirty="0"/>
              <a:t>FOOTER </a:t>
            </a:r>
            <a:r>
              <a:rPr lang="en-US" sz="700" dirty="0" smtClean="0"/>
              <a:t>NAV:  </a:t>
            </a:r>
            <a:r>
              <a:rPr lang="en-US" sz="650" dirty="0" smtClean="0"/>
              <a:t>Contact info | Web Advisor  | Social Media | Blackboard</a:t>
            </a:r>
            <a:r>
              <a:rPr lang="en-US" sz="650" baseline="0" dirty="0" smtClean="0"/>
              <a:t> | Intranet | Campus Email |  Google Language  |  Map &amp; Directions  |  Site Index  |  </a:t>
            </a:r>
            <a:r>
              <a:rPr lang="en-US" sz="650" dirty="0" smtClean="0"/>
              <a:t>Footer text  |  GCCCD | Grossmont | Cuyamaca</a:t>
            </a:r>
            <a:endParaRPr lang="en-US" sz="650" dirty="0"/>
          </a:p>
        </p:txBody>
      </p:sp>
      <p:sp>
        <p:nvSpPr>
          <p:cNvPr id="1037" name="Text Box 13"/>
          <p:cNvSpPr txBox="1">
            <a:spLocks noChangeArrowheads="1"/>
          </p:cNvSpPr>
          <p:nvPr/>
        </p:nvSpPr>
        <p:spPr bwMode="auto">
          <a:xfrm>
            <a:off x="8305800" y="5496342"/>
            <a:ext cx="838200" cy="1087477"/>
          </a:xfrm>
          <a:prstGeom prst="rect">
            <a:avLst/>
          </a:prstGeom>
          <a:noFill/>
          <a:ln w="9525">
            <a:noFill/>
            <a:miter lim="800000"/>
            <a:headEnd/>
            <a:tailEnd/>
          </a:ln>
          <a:effectLst/>
        </p:spPr>
        <p:txBody>
          <a:bodyPr wrap="square" lIns="0" tIns="0" rIns="0" bIns="0">
            <a:spAutoFit/>
          </a:bodyPr>
          <a:lstStyle/>
          <a:p>
            <a:pPr>
              <a:spcBef>
                <a:spcPts val="0"/>
              </a:spcBef>
              <a:spcAft>
                <a:spcPts val="350"/>
              </a:spcAft>
            </a:pPr>
            <a:r>
              <a:rPr lang="en-US" sz="800" b="1" dirty="0"/>
              <a:t>KEY</a:t>
            </a:r>
          </a:p>
          <a:p>
            <a:pPr>
              <a:spcBef>
                <a:spcPts val="0"/>
              </a:spcBef>
              <a:spcAft>
                <a:spcPts val="350"/>
              </a:spcAft>
            </a:pPr>
            <a:r>
              <a:rPr lang="en-US" sz="800" dirty="0"/>
              <a:t>-- Tier 1 page</a:t>
            </a:r>
            <a:br>
              <a:rPr lang="en-US" sz="800" dirty="0"/>
            </a:br>
            <a:r>
              <a:rPr lang="en-US" sz="800" dirty="0"/>
              <a:t>-- Tier 2 page</a:t>
            </a:r>
            <a:br>
              <a:rPr lang="en-US" sz="800" dirty="0"/>
            </a:br>
            <a:r>
              <a:rPr lang="en-US" sz="800" dirty="0"/>
              <a:t>-- Tier 3 page</a:t>
            </a:r>
            <a:br>
              <a:rPr lang="en-US" sz="800" dirty="0"/>
            </a:br>
            <a:r>
              <a:rPr lang="en-US" sz="800" dirty="0"/>
              <a:t>-- Tier 4 page</a:t>
            </a:r>
            <a:br>
              <a:rPr lang="en-US" sz="800" dirty="0"/>
            </a:br>
            <a:r>
              <a:rPr lang="en-US" sz="800" dirty="0" smtClean="0"/>
              <a:t>--</a:t>
            </a:r>
            <a:r>
              <a:rPr lang="en-US" sz="800" baseline="0" dirty="0" smtClean="0"/>
              <a:t> Special format</a:t>
            </a:r>
          </a:p>
          <a:p>
            <a:pPr>
              <a:spcBef>
                <a:spcPts val="0"/>
              </a:spcBef>
              <a:spcAft>
                <a:spcPts val="350"/>
              </a:spcAft>
            </a:pPr>
            <a:r>
              <a:rPr lang="en-US" sz="800" dirty="0" smtClean="0"/>
              <a:t>--</a:t>
            </a:r>
            <a:r>
              <a:rPr lang="en-US" sz="800" baseline="0" dirty="0" smtClean="0"/>
              <a:t> E</a:t>
            </a:r>
            <a:r>
              <a:rPr lang="en-US" sz="800" dirty="0" smtClean="0"/>
              <a:t>xternal link</a:t>
            </a:r>
            <a:r>
              <a:rPr lang="en-US" sz="800" dirty="0"/>
              <a:t/>
            </a:r>
            <a:br>
              <a:rPr lang="en-US" sz="800" dirty="0"/>
            </a:br>
            <a:r>
              <a:rPr lang="en-US" sz="800" dirty="0"/>
              <a:t>-- </a:t>
            </a:r>
            <a:r>
              <a:rPr lang="en-US" sz="800" dirty="0" smtClean="0"/>
              <a:t>Cascade</a:t>
            </a:r>
            <a:r>
              <a:rPr lang="en-US" sz="800" baseline="0" dirty="0" smtClean="0"/>
              <a:t> form</a:t>
            </a:r>
            <a:endParaRPr lang="en-US" sz="800" dirty="0"/>
          </a:p>
        </p:txBody>
      </p:sp>
      <p:sp>
        <p:nvSpPr>
          <p:cNvPr id="1038" name="Rectangle 14"/>
          <p:cNvSpPr>
            <a:spLocks noChangeArrowheads="1"/>
          </p:cNvSpPr>
          <p:nvPr/>
        </p:nvSpPr>
        <p:spPr bwMode="auto">
          <a:xfrm>
            <a:off x="8001000" y="5486400"/>
            <a:ext cx="1143000" cy="1143000"/>
          </a:xfrm>
          <a:prstGeom prst="rect">
            <a:avLst/>
          </a:prstGeom>
          <a:noFill/>
          <a:ln w="9525">
            <a:solidFill>
              <a:schemeClr val="tx1"/>
            </a:solidFill>
            <a:miter lim="800000"/>
            <a:headEnd/>
            <a:tailEnd/>
          </a:ln>
          <a:effectLst/>
        </p:spPr>
        <p:txBody>
          <a:bodyPr wrap="none" anchor="ctr"/>
          <a:lstStyle/>
          <a:p>
            <a:endParaRPr lang="en-US"/>
          </a:p>
        </p:txBody>
      </p:sp>
      <p:sp>
        <p:nvSpPr>
          <p:cNvPr id="1039" name="Rectangle 15"/>
          <p:cNvSpPr>
            <a:spLocks noChangeArrowheads="1"/>
          </p:cNvSpPr>
          <p:nvPr/>
        </p:nvSpPr>
        <p:spPr bwMode="auto">
          <a:xfrm>
            <a:off x="8067675" y="5696492"/>
            <a:ext cx="228600" cy="76200"/>
          </a:xfrm>
          <a:prstGeom prst="rect">
            <a:avLst/>
          </a:prstGeom>
          <a:solidFill>
            <a:schemeClr val="bg1"/>
          </a:solidFill>
          <a:ln w="38100">
            <a:solidFill>
              <a:srgbClr val="1B263F"/>
            </a:solidFill>
            <a:miter lim="800000"/>
            <a:headEnd/>
            <a:tailEnd/>
          </a:ln>
          <a:effectLst/>
        </p:spPr>
        <p:txBody>
          <a:bodyPr wrap="none" anchor="ctr"/>
          <a:lstStyle/>
          <a:p>
            <a:endParaRPr lang="en-US"/>
          </a:p>
        </p:txBody>
      </p:sp>
      <p:sp>
        <p:nvSpPr>
          <p:cNvPr id="1040" name="Rectangle 16"/>
          <p:cNvSpPr>
            <a:spLocks noChangeArrowheads="1"/>
          </p:cNvSpPr>
          <p:nvPr/>
        </p:nvSpPr>
        <p:spPr bwMode="auto">
          <a:xfrm>
            <a:off x="8067675" y="5829842"/>
            <a:ext cx="228600" cy="76200"/>
          </a:xfrm>
          <a:prstGeom prst="rect">
            <a:avLst/>
          </a:prstGeom>
          <a:solidFill>
            <a:schemeClr val="bg1"/>
          </a:solidFill>
          <a:ln w="28575">
            <a:solidFill>
              <a:srgbClr val="525B78"/>
            </a:solidFill>
            <a:miter lim="800000"/>
            <a:headEnd/>
            <a:tailEnd/>
          </a:ln>
          <a:effectLst/>
        </p:spPr>
        <p:txBody>
          <a:bodyPr wrap="none" anchor="ctr"/>
          <a:lstStyle/>
          <a:p>
            <a:endParaRPr lang="en-US"/>
          </a:p>
        </p:txBody>
      </p:sp>
      <p:sp>
        <p:nvSpPr>
          <p:cNvPr id="1041" name="Rectangle 17"/>
          <p:cNvSpPr>
            <a:spLocks noChangeArrowheads="1"/>
          </p:cNvSpPr>
          <p:nvPr/>
        </p:nvSpPr>
        <p:spPr bwMode="auto">
          <a:xfrm>
            <a:off x="8067675" y="5953667"/>
            <a:ext cx="228600" cy="76200"/>
          </a:xfrm>
          <a:prstGeom prst="rect">
            <a:avLst/>
          </a:prstGeom>
          <a:solidFill>
            <a:schemeClr val="bg1"/>
          </a:solidFill>
          <a:ln w="19050">
            <a:solidFill>
              <a:srgbClr val="8390AD"/>
            </a:solidFill>
            <a:miter lim="800000"/>
            <a:headEnd/>
            <a:tailEnd/>
          </a:ln>
          <a:effectLst/>
        </p:spPr>
        <p:txBody>
          <a:bodyPr wrap="none" anchor="ctr"/>
          <a:lstStyle/>
          <a:p>
            <a:endParaRPr lang="en-US"/>
          </a:p>
        </p:txBody>
      </p:sp>
      <p:sp>
        <p:nvSpPr>
          <p:cNvPr id="1042" name="Rectangle 18"/>
          <p:cNvSpPr>
            <a:spLocks noChangeArrowheads="1"/>
          </p:cNvSpPr>
          <p:nvPr/>
        </p:nvSpPr>
        <p:spPr bwMode="auto">
          <a:xfrm>
            <a:off x="8067675" y="6177150"/>
            <a:ext cx="228600" cy="76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1045" name="Rectangle 21"/>
          <p:cNvSpPr>
            <a:spLocks noChangeArrowheads="1"/>
          </p:cNvSpPr>
          <p:nvPr/>
        </p:nvSpPr>
        <p:spPr bwMode="auto">
          <a:xfrm>
            <a:off x="8067675" y="6475025"/>
            <a:ext cx="228600" cy="762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046" name="Rectangle 22"/>
          <p:cNvSpPr>
            <a:spLocks noChangeArrowheads="1"/>
          </p:cNvSpPr>
          <p:nvPr/>
        </p:nvSpPr>
        <p:spPr bwMode="auto">
          <a:xfrm>
            <a:off x="8067675" y="6067967"/>
            <a:ext cx="228600" cy="76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48" name="Rectangle 24"/>
          <p:cNvSpPr>
            <a:spLocks noChangeArrowheads="1"/>
          </p:cNvSpPr>
          <p:nvPr/>
        </p:nvSpPr>
        <p:spPr bwMode="auto">
          <a:xfrm>
            <a:off x="8067675" y="6341425"/>
            <a:ext cx="228600" cy="76200"/>
          </a:xfrm>
          <a:prstGeom prst="rect">
            <a:avLst/>
          </a:prstGeom>
          <a:solidFill>
            <a:srgbClr val="E5FF9B"/>
          </a:solidFill>
          <a:ln w="9525">
            <a:solidFill>
              <a:schemeClr val="tx1"/>
            </a:solidFill>
            <a:miter lim="800000"/>
            <a:headEnd/>
            <a:tailEnd/>
          </a:ln>
          <a:effectLst/>
        </p:spPr>
        <p:txBody>
          <a:bodyPr wrap="none" anchor="ctr"/>
          <a:lstStyle/>
          <a:p>
            <a:endParaRPr lang="en-US"/>
          </a:p>
        </p:txBody>
      </p:sp>
      <p:pic>
        <p:nvPicPr>
          <p:cNvPr id="12290" name="Picture 2" descr="Grossmont College"/>
          <p:cNvPicPr>
            <a:picLocks noChangeAspect="1" noChangeArrowheads="1"/>
          </p:cNvPicPr>
          <p:nvPr userDrawn="1"/>
        </p:nvPicPr>
        <p:blipFill>
          <a:blip r:embed="rId14"/>
          <a:srcRect/>
          <a:stretch>
            <a:fillRect/>
          </a:stretch>
        </p:blipFill>
        <p:spPr bwMode="auto">
          <a:xfrm>
            <a:off x="48700" y="35625"/>
            <a:ext cx="2000250" cy="542926"/>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5" name="Rectangle 3"/>
          <p:cNvSpPr>
            <a:spLocks noGrp="1" noChangeArrowheads="1"/>
          </p:cNvSpPr>
          <p:nvPr>
            <p:ph type="dt" sz="half" idx="2"/>
          </p:nvPr>
        </p:nvSpPr>
        <p:spPr bwMode="auto">
          <a:xfrm>
            <a:off x="457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715CFDB4-57C7-4C49-BF9D-9C26ABD95702}" type="datetime1">
              <a:rPr lang="en-US"/>
              <a:pPr/>
              <a:t>4/1/2014</a:t>
            </a:fld>
            <a:endParaRPr lang="en-US"/>
          </a:p>
        </p:txBody>
      </p:sp>
      <p:sp>
        <p:nvSpPr>
          <p:cNvPr id="542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54277" name="Rectangle 5"/>
          <p:cNvSpPr>
            <a:spLocks noGrp="1" noChangeArrowheads="1"/>
          </p:cNvSpPr>
          <p:nvPr>
            <p:ph type="sldNum" sz="quarter" idx="4"/>
          </p:nvPr>
        </p:nvSpPr>
        <p:spPr bwMode="auto">
          <a:xfrm>
            <a:off x="6553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FDCFB316-10CB-40AD-890E-A4769A91A9FA}" type="slidenum">
              <a:rPr lang="en-US"/>
              <a:pPr/>
              <a:t>‹#›</a:t>
            </a:fld>
            <a:endParaRPr lang="en-US"/>
          </a:p>
        </p:txBody>
      </p:sp>
      <p:pic>
        <p:nvPicPr>
          <p:cNvPr id="54278" name="Picture 6"/>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4280" name="Rectangle 8"/>
          <p:cNvSpPr>
            <a:spLocks noGrp="1" noChangeArrowheads="1"/>
          </p:cNvSpPr>
          <p:nvPr>
            <p:ph type="title"/>
          </p:nvPr>
        </p:nvSpPr>
        <p:spPr bwMode="auto">
          <a:xfrm>
            <a:off x="3733800" y="22860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Rectangle 8"/>
          <p:cNvSpPr/>
          <p:nvPr/>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14"/>
          <a:srcRect/>
          <a:stretch>
            <a:fillRect/>
          </a:stretch>
        </p:blipFill>
        <p:spPr bwMode="auto">
          <a:xfrm>
            <a:off x="-1" y="0"/>
            <a:ext cx="4605861" cy="12192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r" rtl="0" fontAlgn="base">
        <a:spcBef>
          <a:spcPct val="0"/>
        </a:spcBef>
        <a:spcAft>
          <a:spcPct val="0"/>
        </a:spcAft>
        <a:defRPr sz="2400">
          <a:solidFill>
            <a:schemeClr val="bg1"/>
          </a:solidFill>
          <a:latin typeface="+mj-lt"/>
          <a:ea typeface="+mj-ea"/>
          <a:cs typeface="+mj-cs"/>
        </a:defRPr>
      </a:lvl1pPr>
      <a:lvl2pPr algn="r" rtl="0" fontAlgn="base">
        <a:spcBef>
          <a:spcPct val="0"/>
        </a:spcBef>
        <a:spcAft>
          <a:spcPct val="0"/>
        </a:spcAft>
        <a:defRPr sz="2400">
          <a:solidFill>
            <a:schemeClr val="bg1"/>
          </a:solidFill>
          <a:latin typeface="Arial" charset="0"/>
        </a:defRPr>
      </a:lvl2pPr>
      <a:lvl3pPr algn="r" rtl="0" fontAlgn="base">
        <a:spcBef>
          <a:spcPct val="0"/>
        </a:spcBef>
        <a:spcAft>
          <a:spcPct val="0"/>
        </a:spcAft>
        <a:defRPr sz="2400">
          <a:solidFill>
            <a:schemeClr val="bg1"/>
          </a:solidFill>
          <a:latin typeface="Arial" charset="0"/>
        </a:defRPr>
      </a:lvl3pPr>
      <a:lvl4pPr algn="r" rtl="0" fontAlgn="base">
        <a:spcBef>
          <a:spcPct val="0"/>
        </a:spcBef>
        <a:spcAft>
          <a:spcPct val="0"/>
        </a:spcAft>
        <a:defRPr sz="2400">
          <a:solidFill>
            <a:schemeClr val="bg1"/>
          </a:solidFill>
          <a:latin typeface="Arial" charset="0"/>
        </a:defRPr>
      </a:lvl4pPr>
      <a:lvl5pPr algn="r" rtl="0" fontAlgn="base">
        <a:spcBef>
          <a:spcPct val="0"/>
        </a:spcBef>
        <a:spcAft>
          <a:spcPct val="0"/>
        </a:spcAft>
        <a:defRPr sz="2400">
          <a:solidFill>
            <a:schemeClr val="bg1"/>
          </a:solidFill>
          <a:latin typeface="Arial" charset="0"/>
        </a:defRPr>
      </a:lvl5pPr>
      <a:lvl6pPr marL="457200" algn="r" rtl="0" fontAlgn="base">
        <a:spcBef>
          <a:spcPct val="0"/>
        </a:spcBef>
        <a:spcAft>
          <a:spcPct val="0"/>
        </a:spcAft>
        <a:defRPr sz="2400">
          <a:solidFill>
            <a:schemeClr val="bg1"/>
          </a:solidFill>
          <a:latin typeface="Arial" charset="0"/>
        </a:defRPr>
      </a:lvl6pPr>
      <a:lvl7pPr marL="914400" algn="r" rtl="0" fontAlgn="base">
        <a:spcBef>
          <a:spcPct val="0"/>
        </a:spcBef>
        <a:spcAft>
          <a:spcPct val="0"/>
        </a:spcAft>
        <a:defRPr sz="2400">
          <a:solidFill>
            <a:schemeClr val="bg1"/>
          </a:solidFill>
          <a:latin typeface="Arial" charset="0"/>
        </a:defRPr>
      </a:lvl7pPr>
      <a:lvl8pPr marL="1371600" algn="r" rtl="0" fontAlgn="base">
        <a:spcBef>
          <a:spcPct val="0"/>
        </a:spcBef>
        <a:spcAft>
          <a:spcPct val="0"/>
        </a:spcAft>
        <a:defRPr sz="2400">
          <a:solidFill>
            <a:schemeClr val="bg1"/>
          </a:solidFill>
          <a:latin typeface="Arial" charset="0"/>
        </a:defRPr>
      </a:lvl8pPr>
      <a:lvl9pPr marL="1828800" algn="r" rtl="0" fontAlgn="base">
        <a:spcBef>
          <a:spcPct val="0"/>
        </a:spcBef>
        <a:spcAft>
          <a:spcPct val="0"/>
        </a:spcAft>
        <a:defRPr sz="24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8935" name="Rectangle 23"/>
          <p:cNvSpPr>
            <a:spLocks noChangeArrowheads="1"/>
          </p:cNvSpPr>
          <p:nvPr/>
        </p:nvSpPr>
        <p:spPr bwMode="auto">
          <a:xfrm>
            <a:off x="1295400" y="914400"/>
            <a:ext cx="1219200" cy="57150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8941" name="Text Box 29"/>
          <p:cNvSpPr txBox="1">
            <a:spLocks noChangeArrowheads="1"/>
          </p:cNvSpPr>
          <p:nvPr/>
        </p:nvSpPr>
        <p:spPr bwMode="auto">
          <a:xfrm>
            <a:off x="1295400" y="914400"/>
            <a:ext cx="1619250" cy="1814513"/>
          </a:xfrm>
          <a:prstGeom prst="rect">
            <a:avLst/>
          </a:prstGeom>
          <a:noFill/>
          <a:ln w="9525">
            <a:noFill/>
            <a:miter lim="800000"/>
            <a:headEnd/>
            <a:tailEnd/>
          </a:ln>
          <a:effectLst/>
        </p:spPr>
        <p:txBody>
          <a:bodyPr>
            <a:spAutoFit/>
          </a:bodyPr>
          <a:lstStyle/>
          <a:p>
            <a:pPr>
              <a:spcBef>
                <a:spcPct val="50000"/>
              </a:spcBef>
            </a:pPr>
            <a:r>
              <a:rPr lang="en-US" sz="1000" b="1"/>
              <a:t>Section Heading</a:t>
            </a:r>
          </a:p>
          <a:p>
            <a:pPr>
              <a:spcBef>
                <a:spcPct val="50000"/>
              </a:spcBef>
            </a:pPr>
            <a:r>
              <a:rPr lang="en-US" sz="900"/>
              <a:t>Page 1</a:t>
            </a:r>
            <a:br>
              <a:rPr lang="en-US" sz="900"/>
            </a:br>
            <a:r>
              <a:rPr lang="en-US" sz="900"/>
              <a:t>  Subpage 1</a:t>
            </a:r>
            <a:br>
              <a:rPr lang="en-US" sz="900"/>
            </a:br>
            <a:r>
              <a:rPr lang="en-US" sz="900"/>
              <a:t>  Subpage 2</a:t>
            </a:r>
            <a:br>
              <a:rPr lang="en-US" sz="900"/>
            </a:br>
            <a:r>
              <a:rPr lang="en-US" sz="900"/>
              <a:t>  Subpage 3</a:t>
            </a:r>
            <a:br>
              <a:rPr lang="en-US" sz="900"/>
            </a:br>
            <a:r>
              <a:rPr lang="en-US" sz="900"/>
              <a:t>  Subpage 4</a:t>
            </a:r>
          </a:p>
          <a:p>
            <a:pPr>
              <a:spcBef>
                <a:spcPct val="50000"/>
              </a:spcBef>
            </a:pPr>
            <a:r>
              <a:rPr lang="en-US" sz="900"/>
              <a:t>Page 2</a:t>
            </a:r>
          </a:p>
          <a:p>
            <a:pPr>
              <a:spcBef>
                <a:spcPct val="50000"/>
              </a:spcBef>
            </a:pPr>
            <a:r>
              <a:rPr lang="en-US" sz="900"/>
              <a:t>Page 3</a:t>
            </a:r>
          </a:p>
          <a:p>
            <a:pPr>
              <a:spcBef>
                <a:spcPct val="50000"/>
              </a:spcBef>
            </a:pPr>
            <a:r>
              <a:rPr lang="en-US" sz="900"/>
              <a:t>Page 4</a:t>
            </a:r>
          </a:p>
          <a:p>
            <a:pPr>
              <a:spcBef>
                <a:spcPct val="50000"/>
              </a:spcBef>
            </a:pPr>
            <a:endParaRPr lang="en-US" sz="900"/>
          </a:p>
        </p:txBody>
      </p:sp>
      <p:sp>
        <p:nvSpPr>
          <p:cNvPr id="38946" name="Text Box 34"/>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8934" name="Rectangle 22"/>
          <p:cNvSpPr>
            <a:spLocks noChangeArrowheads="1"/>
          </p:cNvSpPr>
          <p:nvPr/>
        </p:nvSpPr>
        <p:spPr bwMode="auto">
          <a:xfrm>
            <a:off x="2514600" y="914400"/>
            <a:ext cx="5334000" cy="1600200"/>
          </a:xfrm>
          <a:prstGeom prst="rect">
            <a:avLst/>
          </a:prstGeom>
          <a:solidFill>
            <a:srgbClr val="525B78"/>
          </a:solidFill>
          <a:ln w="9525">
            <a:solidFill>
              <a:schemeClr val="tx1"/>
            </a:solidFill>
            <a:miter lim="800000"/>
            <a:headEnd/>
            <a:tailEnd/>
          </a:ln>
          <a:effectLst/>
        </p:spPr>
        <p:txBody>
          <a:bodyPr wrap="none" anchor="ctr"/>
          <a:lstStyle/>
          <a:p>
            <a:pPr algn="ctr"/>
            <a:r>
              <a:rPr lang="en-US"/>
              <a:t>Impact imagery / Flash player</a:t>
            </a:r>
          </a:p>
        </p:txBody>
      </p:sp>
      <p:sp>
        <p:nvSpPr>
          <p:cNvPr id="38950" name="Text Box 38"/>
          <p:cNvSpPr txBox="1">
            <a:spLocks noChangeArrowheads="1"/>
          </p:cNvSpPr>
          <p:nvPr/>
        </p:nvSpPr>
        <p:spPr bwMode="auto">
          <a:xfrm>
            <a:off x="2514600" y="2514600"/>
            <a:ext cx="3733800" cy="4084638"/>
          </a:xfrm>
          <a:prstGeom prst="rect">
            <a:avLst/>
          </a:prstGeom>
          <a:solidFill>
            <a:schemeClr val="bg1"/>
          </a:solidFill>
          <a:ln w="9525">
            <a:noFill/>
            <a:miter lim="800000"/>
            <a:headEnd/>
            <a:tailEnd/>
          </a:ln>
          <a:effectLst/>
        </p:spPr>
        <p:txBody>
          <a:bodyPr>
            <a:spAutoFit/>
          </a:bodyPr>
          <a:lstStyle/>
          <a:p>
            <a:pPr>
              <a:spcBef>
                <a:spcPct val="50000"/>
              </a:spcBef>
            </a:pPr>
            <a:r>
              <a:rPr lang="en-US" sz="1200" b="1"/>
              <a:t>Page Heading</a:t>
            </a:r>
          </a:p>
          <a:p>
            <a:pPr>
              <a:spcBef>
                <a:spcPct val="50000"/>
              </a:spcBef>
            </a:pPr>
            <a:r>
              <a:rPr lang="en-US" sz="1000"/>
              <a:t>Content area here… 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p:txBody>
      </p:sp>
      <p:sp>
        <p:nvSpPr>
          <p:cNvPr id="38959" name="Rectangle 47"/>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a:solidFill>
                  <a:schemeClr val="bg1"/>
                </a:solidFill>
                <a:latin typeface="Verdana" pitchFamily="34" charset="0"/>
              </a:rPr>
              <a:t>About                 News &amp; Events              Admissions             Academics             Resources</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9967" name="Rectangle 31"/>
          <p:cNvSpPr>
            <a:spLocks noChangeArrowheads="1"/>
          </p:cNvSpPr>
          <p:nvPr/>
        </p:nvSpPr>
        <p:spPr bwMode="auto">
          <a:xfrm>
            <a:off x="1295400" y="914400"/>
            <a:ext cx="1219200" cy="5410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9968" name="Text Box 32"/>
          <p:cNvSpPr txBox="1">
            <a:spLocks noChangeArrowheads="1"/>
          </p:cNvSpPr>
          <p:nvPr/>
        </p:nvSpPr>
        <p:spPr bwMode="auto">
          <a:xfrm>
            <a:off x="1295400" y="914400"/>
            <a:ext cx="1619250" cy="1814513"/>
          </a:xfrm>
          <a:prstGeom prst="rect">
            <a:avLst/>
          </a:prstGeom>
          <a:noFill/>
          <a:ln w="9525">
            <a:noFill/>
            <a:miter lim="800000"/>
            <a:headEnd/>
            <a:tailEnd/>
          </a:ln>
          <a:effectLst/>
        </p:spPr>
        <p:txBody>
          <a:bodyPr>
            <a:spAutoFit/>
          </a:bodyPr>
          <a:lstStyle/>
          <a:p>
            <a:pPr>
              <a:spcBef>
                <a:spcPct val="50000"/>
              </a:spcBef>
            </a:pPr>
            <a:r>
              <a:rPr lang="en-US" sz="1000" b="1"/>
              <a:t>Section Heading</a:t>
            </a:r>
          </a:p>
          <a:p>
            <a:pPr>
              <a:spcBef>
                <a:spcPct val="50000"/>
              </a:spcBef>
            </a:pPr>
            <a:r>
              <a:rPr lang="en-US" sz="900"/>
              <a:t>Page 1</a:t>
            </a:r>
            <a:br>
              <a:rPr lang="en-US" sz="900"/>
            </a:br>
            <a:r>
              <a:rPr lang="en-US" sz="900"/>
              <a:t>  Subpage 1</a:t>
            </a:r>
            <a:br>
              <a:rPr lang="en-US" sz="900"/>
            </a:br>
            <a:r>
              <a:rPr lang="en-US" sz="900"/>
              <a:t>  Subpage 2</a:t>
            </a:r>
            <a:br>
              <a:rPr lang="en-US" sz="900"/>
            </a:br>
            <a:r>
              <a:rPr lang="en-US" sz="900"/>
              <a:t>  Subpage 3</a:t>
            </a:r>
            <a:br>
              <a:rPr lang="en-US" sz="900"/>
            </a:br>
            <a:r>
              <a:rPr lang="en-US" sz="900"/>
              <a:t>  Subpage 4</a:t>
            </a:r>
          </a:p>
          <a:p>
            <a:pPr>
              <a:spcBef>
                <a:spcPct val="50000"/>
              </a:spcBef>
            </a:pPr>
            <a:r>
              <a:rPr lang="en-US" sz="900"/>
              <a:t>Page 2</a:t>
            </a:r>
          </a:p>
          <a:p>
            <a:pPr>
              <a:spcBef>
                <a:spcPct val="50000"/>
              </a:spcBef>
            </a:pPr>
            <a:r>
              <a:rPr lang="en-US" sz="900"/>
              <a:t>Page 3</a:t>
            </a:r>
          </a:p>
          <a:p>
            <a:pPr>
              <a:spcBef>
                <a:spcPct val="50000"/>
              </a:spcBef>
            </a:pPr>
            <a:r>
              <a:rPr lang="en-US" sz="900"/>
              <a:t>Page 4</a:t>
            </a:r>
          </a:p>
          <a:p>
            <a:pPr>
              <a:spcBef>
                <a:spcPct val="50000"/>
              </a:spcBef>
            </a:pPr>
            <a:endParaRPr lang="en-US" sz="900"/>
          </a:p>
        </p:txBody>
      </p:sp>
      <p:sp>
        <p:nvSpPr>
          <p:cNvPr id="39969" name="Text Box 33"/>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9973" name="Rectangle 37"/>
          <p:cNvSpPr>
            <a:spLocks noChangeArrowheads="1"/>
          </p:cNvSpPr>
          <p:nvPr/>
        </p:nvSpPr>
        <p:spPr bwMode="auto">
          <a:xfrm>
            <a:off x="6248400" y="952500"/>
            <a:ext cx="1600200" cy="228600"/>
          </a:xfrm>
          <a:prstGeom prst="rect">
            <a:avLst/>
          </a:prstGeom>
          <a:solidFill>
            <a:srgbClr val="525B78"/>
          </a:solidFill>
          <a:ln w="9525" algn="ctr">
            <a:solidFill>
              <a:schemeClr val="tx1"/>
            </a:solidFill>
            <a:miter lim="800000"/>
            <a:headEnd/>
            <a:tailEnd/>
          </a:ln>
          <a:effectLst/>
        </p:spPr>
        <p:txBody>
          <a:bodyPr wrap="none" anchor="ctr"/>
          <a:lstStyle/>
          <a:p>
            <a:pPr algn="ctr"/>
            <a:r>
              <a:rPr lang="en-US" sz="1200" b="1">
                <a:solidFill>
                  <a:schemeClr val="bg1"/>
                </a:solidFill>
              </a:rPr>
              <a:t>Heading</a:t>
            </a:r>
          </a:p>
        </p:txBody>
      </p:sp>
      <p:sp>
        <p:nvSpPr>
          <p:cNvPr id="39974" name="Rectangle 38"/>
          <p:cNvSpPr>
            <a:spLocks noChangeArrowheads="1"/>
          </p:cNvSpPr>
          <p:nvPr/>
        </p:nvSpPr>
        <p:spPr bwMode="auto">
          <a:xfrm>
            <a:off x="6248400" y="1181100"/>
            <a:ext cx="1600200" cy="4533900"/>
          </a:xfrm>
          <a:prstGeom prst="rect">
            <a:avLst/>
          </a:prstGeom>
          <a:solidFill>
            <a:srgbClr val="B6C6E6"/>
          </a:solidFill>
          <a:ln w="9525">
            <a:solidFill>
              <a:schemeClr val="tx1"/>
            </a:solidFill>
            <a:miter lim="800000"/>
            <a:headEnd/>
            <a:tailEnd/>
          </a:ln>
          <a:effectLst/>
        </p:spPr>
        <p:txBody>
          <a:bodyPr/>
          <a:lstStyle/>
          <a:p>
            <a:pPr algn="ctr"/>
            <a:r>
              <a:rPr lang="en-US" sz="900"/>
              <a:t>Optional content area</a:t>
            </a:r>
          </a:p>
        </p:txBody>
      </p:sp>
      <p:sp>
        <p:nvSpPr>
          <p:cNvPr id="39976" name="Text Box 40"/>
          <p:cNvSpPr txBox="1">
            <a:spLocks noChangeArrowheads="1"/>
          </p:cNvSpPr>
          <p:nvPr/>
        </p:nvSpPr>
        <p:spPr bwMode="auto">
          <a:xfrm>
            <a:off x="2514600" y="914400"/>
            <a:ext cx="3733800" cy="4770438"/>
          </a:xfrm>
          <a:prstGeom prst="rect">
            <a:avLst/>
          </a:prstGeom>
          <a:solidFill>
            <a:schemeClr val="bg1"/>
          </a:solidFill>
          <a:ln w="9525">
            <a:noFill/>
            <a:miter lim="800000"/>
            <a:headEnd/>
            <a:tailEnd/>
          </a:ln>
          <a:effectLst/>
        </p:spPr>
        <p:txBody>
          <a:bodyPr>
            <a:spAutoFit/>
          </a:bodyPr>
          <a:lstStyle/>
          <a:p>
            <a:pPr>
              <a:spcBef>
                <a:spcPct val="50000"/>
              </a:spcBef>
            </a:pPr>
            <a:r>
              <a:rPr lang="en-US" sz="1200" b="1"/>
              <a:t>Page Heading</a:t>
            </a:r>
          </a:p>
          <a:p>
            <a:pPr>
              <a:spcBef>
                <a:spcPct val="50000"/>
              </a:spcBef>
            </a:pPr>
            <a:r>
              <a:rPr lang="en-US" sz="1000"/>
              <a:t>Content area here… 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p:txBody>
      </p:sp>
      <p:sp>
        <p:nvSpPr>
          <p:cNvPr id="39977" name="Rectangle 41"/>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a:solidFill>
                  <a:schemeClr val="bg1"/>
                </a:solidFill>
                <a:latin typeface="Verdana" pitchFamily="34" charset="0"/>
              </a:rPr>
              <a:t>About                 News &amp; Events              Admissions             Academics             Resources</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Cuyamaca </a:t>
            </a:r>
            <a:r>
              <a:rPr lang="en-US" dirty="0">
                <a:solidFill>
                  <a:schemeClr val="tx1"/>
                </a:solidFill>
              </a:rPr>
              <a:t>Redesign</a:t>
            </a:r>
            <a:br>
              <a:rPr lang="en-US" dirty="0">
                <a:solidFill>
                  <a:schemeClr val="tx1"/>
                </a:solidFill>
              </a:rPr>
            </a:br>
            <a:r>
              <a:rPr lang="en-US" dirty="0">
                <a:solidFill>
                  <a:schemeClr val="tx1"/>
                </a:solidFill>
              </a:rPr>
              <a:t>Wireframes</a:t>
            </a:r>
            <a:br>
              <a:rPr lang="en-US" dirty="0">
                <a:solidFill>
                  <a:schemeClr val="tx1"/>
                </a:solidFill>
              </a:rPr>
            </a:br>
            <a:endParaRPr lang="en-US" dirty="0"/>
          </a:p>
        </p:txBody>
      </p:sp>
      <p:sp>
        <p:nvSpPr>
          <p:cNvPr id="3" name="Subtitle 2"/>
          <p:cNvSpPr>
            <a:spLocks noGrp="1"/>
          </p:cNvSpPr>
          <p:nvPr>
            <p:ph type="subTitle" idx="1"/>
          </p:nvPr>
        </p:nvSpPr>
        <p:spPr/>
        <p:txBody>
          <a:bodyPr/>
          <a:lstStyle/>
          <a:p>
            <a:r>
              <a:rPr lang="en-US" dirty="0"/>
              <a:t>Version 1</a:t>
            </a:r>
          </a:p>
          <a:p>
            <a:r>
              <a:rPr lang="en-US" dirty="0"/>
              <a:t>Prepared by Annette Fowler</a:t>
            </a:r>
          </a:p>
          <a:p>
            <a:r>
              <a:rPr lang="en-US" dirty="0"/>
              <a:t>March 2014</a:t>
            </a:r>
          </a:p>
          <a:p>
            <a:endParaRPr lang="en-US" dirty="0"/>
          </a:p>
        </p:txBody>
      </p:sp>
      <p:sp>
        <p:nvSpPr>
          <p:cNvPr id="6" name="Rectangle 5"/>
          <p:cNvSpPr/>
          <p:nvPr/>
        </p:nvSpPr>
        <p:spPr>
          <a:xfrm>
            <a:off x="0" y="0"/>
            <a:ext cx="9144000" cy="609600"/>
          </a:xfrm>
          <a:prstGeom prst="rect">
            <a:avLst/>
          </a:prstGeom>
          <a:solidFill>
            <a:srgbClr val="B6C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7" name="Picture 2" descr="Cuyamaca College"/>
          <p:cNvPicPr>
            <a:picLocks noChangeAspect="1" noChangeArrowheads="1"/>
          </p:cNvPicPr>
          <p:nvPr/>
        </p:nvPicPr>
        <p:blipFill>
          <a:blip r:embed="rId2"/>
          <a:srcRect/>
          <a:stretch>
            <a:fillRect/>
          </a:stretch>
        </p:blipFill>
        <p:spPr bwMode="auto">
          <a:xfrm>
            <a:off x="155575" y="142874"/>
            <a:ext cx="2266950" cy="3905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10</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Cuyamaca </a:t>
            </a:r>
            <a:r>
              <a:rPr lang="en-US" dirty="0" smtClean="0"/>
              <a:t>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Current Students</a:t>
            </a:r>
            <a:endParaRPr lang="en-US" sz="1000" b="1" dirty="0"/>
          </a:p>
        </p:txBody>
      </p:sp>
      <p:sp>
        <p:nvSpPr>
          <p:cNvPr id="4128" name="Rectangle 32"/>
          <p:cNvSpPr>
            <a:spLocks noChangeArrowheads="1"/>
          </p:cNvSpPr>
          <p:nvPr/>
        </p:nvSpPr>
        <p:spPr bwMode="auto">
          <a:xfrm>
            <a:off x="2302933" y="1268412"/>
            <a:ext cx="77724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Housing Information</a:t>
            </a:r>
            <a:endParaRPr lang="en-US" sz="800" dirty="0"/>
          </a:p>
        </p:txBody>
      </p:sp>
      <p:sp>
        <p:nvSpPr>
          <p:cNvPr id="4175" name="Rectangle 79"/>
          <p:cNvSpPr>
            <a:spLocks noChangeArrowheads="1"/>
          </p:cNvSpPr>
          <p:nvPr/>
        </p:nvSpPr>
        <p:spPr bwMode="auto">
          <a:xfrm>
            <a:off x="1192740" y="1268412"/>
            <a:ext cx="77724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Class Info</a:t>
            </a:r>
            <a:endParaRPr lang="en-US" sz="800" dirty="0"/>
          </a:p>
        </p:txBody>
      </p:sp>
      <p:cxnSp>
        <p:nvCxnSpPr>
          <p:cNvPr id="111" name="AutoShape 7"/>
          <p:cNvCxnSpPr>
            <a:cxnSpLocks noChangeShapeType="1"/>
            <a:stCxn id="4101" idx="2"/>
            <a:endCxn id="4175" idx="0"/>
          </p:cNvCxnSpPr>
          <p:nvPr/>
        </p:nvCxnSpPr>
        <p:spPr bwMode="auto">
          <a:xfrm rot="5400000">
            <a:off x="2937775" y="-365814"/>
            <a:ext cx="277812" cy="29906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159" idx="0"/>
          </p:cNvCxnSpPr>
          <p:nvPr/>
        </p:nvCxnSpPr>
        <p:spPr bwMode="auto">
          <a:xfrm rot="16200000" flipH="1">
            <a:off x="5158160" y="404440"/>
            <a:ext cx="277812" cy="1450131"/>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157" idx="0"/>
          </p:cNvCxnSpPr>
          <p:nvPr/>
        </p:nvCxnSpPr>
        <p:spPr bwMode="auto">
          <a:xfrm rot="16200000" flipH="1">
            <a:off x="4603064" y="959537"/>
            <a:ext cx="277812" cy="339938"/>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4128" idx="0"/>
          </p:cNvCxnSpPr>
          <p:nvPr/>
        </p:nvCxnSpPr>
        <p:spPr bwMode="auto">
          <a:xfrm rot="5400000">
            <a:off x="3492871" y="189282"/>
            <a:ext cx="277812" cy="1880448"/>
          </a:xfrm>
          <a:prstGeom prst="bentConnector3">
            <a:avLst>
              <a:gd name="adj1" fmla="val 50000"/>
            </a:avLst>
          </a:prstGeom>
          <a:noFill/>
          <a:ln w="9525">
            <a:solidFill>
              <a:schemeClr val="tx1"/>
            </a:solidFill>
            <a:miter lim="800000"/>
            <a:headEnd/>
            <a:tailEnd type="triangle" w="med" len="med"/>
          </a:ln>
          <a:effectLst/>
        </p:spPr>
      </p:cxnSp>
      <p:cxnSp>
        <p:nvCxnSpPr>
          <p:cNvPr id="114" name="AutoShape 7"/>
          <p:cNvCxnSpPr>
            <a:cxnSpLocks noChangeShapeType="1"/>
            <a:stCxn id="4101" idx="2"/>
            <a:endCxn id="144" idx="0"/>
          </p:cNvCxnSpPr>
          <p:nvPr/>
        </p:nvCxnSpPr>
        <p:spPr bwMode="auto">
          <a:xfrm rot="16200000" flipH="1">
            <a:off x="6268355" y="-705754"/>
            <a:ext cx="277812" cy="3670520"/>
          </a:xfrm>
          <a:prstGeom prst="bentConnector3">
            <a:avLst>
              <a:gd name="adj1" fmla="val 50000"/>
            </a:avLst>
          </a:prstGeom>
          <a:noFill/>
          <a:ln w="9525">
            <a:solidFill>
              <a:schemeClr val="tx1"/>
            </a:solidFill>
            <a:miter lim="800000"/>
            <a:headEnd/>
            <a:tailEnd type="triangle" w="med" len="med"/>
          </a:ln>
          <a:effectLst/>
        </p:spPr>
      </p:cxnSp>
      <p:sp>
        <p:nvSpPr>
          <p:cNvPr id="135" name="Rectangle 35"/>
          <p:cNvSpPr>
            <a:spLocks noChangeArrowheads="1"/>
          </p:cNvSpPr>
          <p:nvPr/>
        </p:nvSpPr>
        <p:spPr bwMode="auto">
          <a:xfrm>
            <a:off x="6743705" y="1268412"/>
            <a:ext cx="77724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smtClean="0"/>
              <a:t>Transcripts</a:t>
            </a:r>
            <a:endParaRPr lang="en-US" sz="800" dirty="0"/>
          </a:p>
        </p:txBody>
      </p:sp>
      <p:sp>
        <p:nvSpPr>
          <p:cNvPr id="144" name="Rectangle 35"/>
          <p:cNvSpPr>
            <a:spLocks noChangeArrowheads="1"/>
          </p:cNvSpPr>
          <p:nvPr/>
        </p:nvSpPr>
        <p:spPr bwMode="auto">
          <a:xfrm>
            <a:off x="7853901" y="1268412"/>
            <a:ext cx="77724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smtClean="0"/>
              <a:t>Transfer Center</a:t>
            </a:r>
            <a:endParaRPr lang="en-US" sz="800" dirty="0"/>
          </a:p>
        </p:txBody>
      </p:sp>
      <p:sp>
        <p:nvSpPr>
          <p:cNvPr id="146" name="Rectangle 79"/>
          <p:cNvSpPr>
            <a:spLocks noChangeArrowheads="1"/>
          </p:cNvSpPr>
          <p:nvPr/>
        </p:nvSpPr>
        <p:spPr bwMode="auto">
          <a:xfrm>
            <a:off x="82547" y="1268412"/>
            <a:ext cx="77724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Help For Students</a:t>
            </a:r>
            <a:endParaRPr lang="en-US" sz="800" dirty="0"/>
          </a:p>
        </p:txBody>
      </p:sp>
      <p:sp>
        <p:nvSpPr>
          <p:cNvPr id="99" name="Rectangle 79"/>
          <p:cNvSpPr>
            <a:spLocks noChangeArrowheads="1"/>
          </p:cNvSpPr>
          <p:nvPr/>
        </p:nvSpPr>
        <p:spPr bwMode="auto">
          <a:xfrm>
            <a:off x="152400" y="1828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Registration</a:t>
            </a:r>
            <a:endParaRPr lang="en-US" sz="900" dirty="0"/>
          </a:p>
        </p:txBody>
      </p:sp>
      <p:sp>
        <p:nvSpPr>
          <p:cNvPr id="100" name="Rectangle 79"/>
          <p:cNvSpPr>
            <a:spLocks noChangeArrowheads="1"/>
          </p:cNvSpPr>
          <p:nvPr/>
        </p:nvSpPr>
        <p:spPr bwMode="auto">
          <a:xfrm>
            <a:off x="152400" y="2411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Plug-ins</a:t>
            </a:r>
            <a:endParaRPr lang="en-US" sz="900" dirty="0"/>
          </a:p>
        </p:txBody>
      </p:sp>
      <p:sp>
        <p:nvSpPr>
          <p:cNvPr id="101" name="Rectangle 79"/>
          <p:cNvSpPr>
            <a:spLocks noChangeArrowheads="1"/>
          </p:cNvSpPr>
          <p:nvPr/>
        </p:nvSpPr>
        <p:spPr bwMode="auto">
          <a:xfrm>
            <a:off x="152400" y="2971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New Room Numbers</a:t>
            </a:r>
            <a:endParaRPr lang="en-US" sz="900" dirty="0"/>
          </a:p>
        </p:txBody>
      </p:sp>
      <p:sp>
        <p:nvSpPr>
          <p:cNvPr id="102" name="Rectangle 79"/>
          <p:cNvSpPr>
            <a:spLocks noChangeArrowheads="1"/>
          </p:cNvSpPr>
          <p:nvPr/>
        </p:nvSpPr>
        <p:spPr bwMode="auto">
          <a:xfrm>
            <a:off x="152400" y="3554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err="1" smtClean="0"/>
              <a:t>iStream</a:t>
            </a:r>
            <a:endParaRPr lang="en-US" sz="900" dirty="0"/>
          </a:p>
        </p:txBody>
      </p:sp>
      <p:sp>
        <p:nvSpPr>
          <p:cNvPr id="103" name="Rectangle 79"/>
          <p:cNvSpPr>
            <a:spLocks noChangeArrowheads="1"/>
          </p:cNvSpPr>
          <p:nvPr/>
        </p:nvSpPr>
        <p:spPr bwMode="auto">
          <a:xfrm>
            <a:off x="152400" y="4114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Housing</a:t>
            </a:r>
            <a:endParaRPr lang="en-US" sz="900" dirty="0"/>
          </a:p>
        </p:txBody>
      </p:sp>
      <p:sp>
        <p:nvSpPr>
          <p:cNvPr id="115" name="Rectangle 79"/>
          <p:cNvSpPr>
            <a:spLocks noChangeArrowheads="1"/>
          </p:cNvSpPr>
          <p:nvPr/>
        </p:nvSpPr>
        <p:spPr bwMode="auto">
          <a:xfrm>
            <a:off x="152400" y="4697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Learning Calendar</a:t>
            </a:r>
            <a:endParaRPr lang="en-US" sz="900" dirty="0"/>
          </a:p>
        </p:txBody>
      </p:sp>
      <p:sp>
        <p:nvSpPr>
          <p:cNvPr id="121" name="Rectangle 79"/>
          <p:cNvSpPr>
            <a:spLocks noChangeArrowheads="1"/>
          </p:cNvSpPr>
          <p:nvPr/>
        </p:nvSpPr>
        <p:spPr bwMode="auto">
          <a:xfrm>
            <a:off x="152400" y="5257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Services for Students</a:t>
            </a:r>
            <a:endParaRPr lang="en-US" sz="900" dirty="0"/>
          </a:p>
        </p:txBody>
      </p:sp>
      <p:sp>
        <p:nvSpPr>
          <p:cNvPr id="122" name="Rectangle 79"/>
          <p:cNvSpPr>
            <a:spLocks noChangeArrowheads="1"/>
          </p:cNvSpPr>
          <p:nvPr/>
        </p:nvSpPr>
        <p:spPr bwMode="auto">
          <a:xfrm>
            <a:off x="152400" y="5840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800" dirty="0" smtClean="0"/>
              <a:t>Schedule</a:t>
            </a:r>
            <a:endParaRPr lang="en-US" sz="800" dirty="0"/>
          </a:p>
        </p:txBody>
      </p:sp>
      <p:sp>
        <p:nvSpPr>
          <p:cNvPr id="157" name="Rectangle 54"/>
          <p:cNvSpPr>
            <a:spLocks noChangeArrowheads="1"/>
          </p:cNvSpPr>
          <p:nvPr/>
        </p:nvSpPr>
        <p:spPr bwMode="auto">
          <a:xfrm>
            <a:off x="4523319" y="1268412"/>
            <a:ext cx="77724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a:t>Academic Calendar</a:t>
            </a:r>
          </a:p>
        </p:txBody>
      </p:sp>
      <p:sp>
        <p:nvSpPr>
          <p:cNvPr id="158" name="Rectangle 40"/>
          <p:cNvSpPr>
            <a:spLocks noChangeArrowheads="1"/>
          </p:cNvSpPr>
          <p:nvPr/>
        </p:nvSpPr>
        <p:spPr bwMode="auto">
          <a:xfrm>
            <a:off x="1143000" y="2362200"/>
            <a:ext cx="881347" cy="484188"/>
          </a:xfrm>
          <a:prstGeom prst="rect">
            <a:avLst/>
          </a:prstGeom>
          <a:solidFill>
            <a:schemeClr val="bg1"/>
          </a:solidFill>
          <a:ln w="9525" algn="ctr">
            <a:solidFill>
              <a:schemeClr val="tx1"/>
            </a:solidFill>
            <a:prstDash val="dash"/>
            <a:miter lim="800000"/>
            <a:headEnd/>
            <a:tailEnd/>
          </a:ln>
          <a:effectLst/>
        </p:spPr>
        <p:txBody>
          <a:bodyPr anchor="ctr"/>
          <a:lstStyle/>
          <a:p>
            <a:pPr algn="ctr"/>
            <a:r>
              <a:rPr lang="en-US" sz="900" dirty="0" smtClean="0"/>
              <a:t>College Catalog</a:t>
            </a:r>
            <a:endParaRPr lang="en-US" sz="900" dirty="0"/>
          </a:p>
        </p:txBody>
      </p:sp>
      <p:sp>
        <p:nvSpPr>
          <p:cNvPr id="159" name="Rectangle 32"/>
          <p:cNvSpPr>
            <a:spLocks noChangeArrowheads="1"/>
          </p:cNvSpPr>
          <p:nvPr/>
        </p:nvSpPr>
        <p:spPr bwMode="auto">
          <a:xfrm>
            <a:off x="5633512" y="1268412"/>
            <a:ext cx="77724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smtClean="0"/>
              <a:t>Financial Aid &amp; Scholarships</a:t>
            </a:r>
            <a:endParaRPr lang="en-US" sz="800" dirty="0"/>
          </a:p>
        </p:txBody>
      </p:sp>
      <p:sp>
        <p:nvSpPr>
          <p:cNvPr id="161" name="Rectangle 79"/>
          <p:cNvSpPr>
            <a:spLocks noChangeArrowheads="1"/>
          </p:cNvSpPr>
          <p:nvPr/>
        </p:nvSpPr>
        <p:spPr bwMode="auto">
          <a:xfrm>
            <a:off x="1219200" y="1828800"/>
            <a:ext cx="750780" cy="484188"/>
          </a:xfrm>
          <a:prstGeom prst="rect">
            <a:avLst/>
          </a:prstGeom>
          <a:solidFill>
            <a:schemeClr val="bg1"/>
          </a:solidFill>
          <a:ln w="9525" algn="ctr">
            <a:solidFill>
              <a:schemeClr val="tx1"/>
            </a:solidFill>
            <a:miter lim="800000"/>
            <a:headEnd/>
            <a:tailEnd/>
          </a:ln>
          <a:effectLst/>
        </p:spPr>
        <p:txBody>
          <a:bodyPr anchor="ctr"/>
          <a:lstStyle/>
          <a:p>
            <a:pPr algn="ctr"/>
            <a:r>
              <a:rPr lang="en-US" sz="800" dirty="0" smtClean="0"/>
              <a:t>Class Schedule</a:t>
            </a:r>
            <a:endParaRPr lang="en-US" sz="800" dirty="0"/>
          </a:p>
        </p:txBody>
      </p:sp>
      <p:cxnSp>
        <p:nvCxnSpPr>
          <p:cNvPr id="49" name="AutoShape 7"/>
          <p:cNvCxnSpPr>
            <a:cxnSpLocks noChangeShapeType="1"/>
            <a:stCxn id="4101" idx="2"/>
            <a:endCxn id="146" idx="0"/>
          </p:cNvCxnSpPr>
          <p:nvPr/>
        </p:nvCxnSpPr>
        <p:spPr bwMode="auto">
          <a:xfrm rot="5400000">
            <a:off x="2382678" y="-920911"/>
            <a:ext cx="277812" cy="4100834"/>
          </a:xfrm>
          <a:prstGeom prst="bentConnector3">
            <a:avLst>
              <a:gd name="adj1" fmla="val 50000"/>
            </a:avLst>
          </a:prstGeom>
          <a:noFill/>
          <a:ln w="9525">
            <a:solidFill>
              <a:schemeClr val="tx1"/>
            </a:solidFill>
            <a:miter lim="800000"/>
            <a:headEnd/>
            <a:tailEnd type="triangle" w="med" len="med"/>
          </a:ln>
          <a:effectLst/>
        </p:spPr>
      </p:cxnSp>
      <p:sp>
        <p:nvSpPr>
          <p:cNvPr id="52" name="Rectangle 32"/>
          <p:cNvSpPr>
            <a:spLocks noChangeArrowheads="1"/>
          </p:cNvSpPr>
          <p:nvPr/>
        </p:nvSpPr>
        <p:spPr bwMode="auto">
          <a:xfrm>
            <a:off x="3413126" y="1268412"/>
            <a:ext cx="77724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Facilities Use</a:t>
            </a:r>
            <a:endParaRPr lang="en-US" sz="800" dirty="0"/>
          </a:p>
        </p:txBody>
      </p:sp>
      <p:cxnSp>
        <p:nvCxnSpPr>
          <p:cNvPr id="53" name="AutoShape 7"/>
          <p:cNvCxnSpPr>
            <a:cxnSpLocks noChangeShapeType="1"/>
            <a:stCxn id="4101" idx="2"/>
            <a:endCxn id="135" idx="0"/>
          </p:cNvCxnSpPr>
          <p:nvPr/>
        </p:nvCxnSpPr>
        <p:spPr bwMode="auto">
          <a:xfrm rot="16200000" flipH="1">
            <a:off x="5713257" y="-150656"/>
            <a:ext cx="277812" cy="2560324"/>
          </a:xfrm>
          <a:prstGeom prst="bentConnector3">
            <a:avLst>
              <a:gd name="adj1" fmla="val 50000"/>
            </a:avLst>
          </a:prstGeom>
          <a:noFill/>
          <a:ln w="9525">
            <a:solidFill>
              <a:schemeClr val="tx1"/>
            </a:solidFill>
            <a:miter lim="800000"/>
            <a:headEnd/>
            <a:tailEnd type="triangle" w="med" len="med"/>
          </a:ln>
          <a:effectLst/>
        </p:spPr>
      </p:cxnSp>
      <p:cxnSp>
        <p:nvCxnSpPr>
          <p:cNvPr id="56" name="AutoShape 7"/>
          <p:cNvCxnSpPr>
            <a:cxnSpLocks noChangeShapeType="1"/>
            <a:stCxn id="4101" idx="2"/>
            <a:endCxn id="52" idx="0"/>
          </p:cNvCxnSpPr>
          <p:nvPr/>
        </p:nvCxnSpPr>
        <p:spPr bwMode="auto">
          <a:xfrm rot="5400000">
            <a:off x="4047968" y="744379"/>
            <a:ext cx="277812" cy="770255"/>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244104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11</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Cuyamaca Tier </a:t>
            </a:r>
            <a:r>
              <a:rPr lang="en-US" dirty="0" smtClean="0"/>
              <a:t>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Alumni &amp; Friends</a:t>
            </a:r>
            <a:endParaRPr lang="en-US" sz="1000" b="1" dirty="0"/>
          </a:p>
        </p:txBody>
      </p:sp>
      <p:sp>
        <p:nvSpPr>
          <p:cNvPr id="4128" name="Rectangle 32"/>
          <p:cNvSpPr>
            <a:spLocks noChangeArrowheads="1"/>
          </p:cNvSpPr>
          <p:nvPr/>
        </p:nvSpPr>
        <p:spPr bwMode="auto">
          <a:xfrm>
            <a:off x="2514600" y="1268412"/>
            <a:ext cx="883357"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a:t>Hiring Students</a:t>
            </a:r>
          </a:p>
        </p:txBody>
      </p:sp>
      <p:sp>
        <p:nvSpPr>
          <p:cNvPr id="4175" name="Rectangle 79"/>
          <p:cNvSpPr>
            <a:spLocks noChangeArrowheads="1"/>
          </p:cNvSpPr>
          <p:nvPr/>
        </p:nvSpPr>
        <p:spPr bwMode="auto">
          <a:xfrm>
            <a:off x="1295400" y="1268412"/>
            <a:ext cx="736602"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900" dirty="0" smtClean="0"/>
              <a:t>Grapevine</a:t>
            </a:r>
            <a:endParaRPr lang="en-US" sz="900" dirty="0"/>
          </a:p>
        </p:txBody>
      </p:sp>
      <p:sp>
        <p:nvSpPr>
          <p:cNvPr id="64" name="Rectangle 40"/>
          <p:cNvSpPr>
            <a:spLocks noChangeArrowheads="1"/>
          </p:cNvSpPr>
          <p:nvPr/>
        </p:nvSpPr>
        <p:spPr bwMode="auto">
          <a:xfrm>
            <a:off x="5545666" y="1268412"/>
            <a:ext cx="855134"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900" dirty="0" smtClean="0"/>
              <a:t>Foundation</a:t>
            </a:r>
            <a:endParaRPr lang="en-US" sz="900" dirty="0"/>
          </a:p>
        </p:txBody>
      </p:sp>
      <p:cxnSp>
        <p:nvCxnSpPr>
          <p:cNvPr id="111" name="AutoShape 7"/>
          <p:cNvCxnSpPr>
            <a:cxnSpLocks noChangeShapeType="1"/>
            <a:stCxn id="4101" idx="2"/>
            <a:endCxn id="4175" idx="0"/>
          </p:cNvCxnSpPr>
          <p:nvPr/>
        </p:nvCxnSpPr>
        <p:spPr bwMode="auto">
          <a:xfrm rot="5400000">
            <a:off x="2978945" y="-324644"/>
            <a:ext cx="277812" cy="2908300"/>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625234" y="321645"/>
            <a:ext cx="277812" cy="1615722"/>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5133711" y="428890"/>
            <a:ext cx="277812" cy="1401232"/>
          </a:xfrm>
          <a:prstGeom prst="bentConnector3">
            <a:avLst>
              <a:gd name="adj1" fmla="val 50000"/>
            </a:avLst>
          </a:prstGeom>
          <a:noFill/>
          <a:ln w="9525">
            <a:solidFill>
              <a:schemeClr val="tx1"/>
            </a:solidFill>
            <a:miter lim="800000"/>
            <a:headEnd/>
            <a:tailEnd type="triangle" w="med" len="med"/>
          </a:ln>
          <a:effectLst/>
        </p:spPr>
      </p:cxnSp>
      <p:sp>
        <p:nvSpPr>
          <p:cNvPr id="146" name="Rectangle 79"/>
          <p:cNvSpPr>
            <a:spLocks noChangeArrowheads="1"/>
          </p:cNvSpPr>
          <p:nvPr/>
        </p:nvSpPr>
        <p:spPr bwMode="auto">
          <a:xfrm>
            <a:off x="3886200" y="1268412"/>
            <a:ext cx="877712"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smtClean="0"/>
              <a:t>Continuing Education</a:t>
            </a:r>
            <a:endParaRPr lang="en-US" sz="900" dirty="0"/>
          </a:p>
        </p:txBody>
      </p:sp>
      <p:sp>
        <p:nvSpPr>
          <p:cNvPr id="12" name="Rectangle 79"/>
          <p:cNvSpPr>
            <a:spLocks noChangeArrowheads="1"/>
          </p:cNvSpPr>
          <p:nvPr/>
        </p:nvSpPr>
        <p:spPr bwMode="auto">
          <a:xfrm>
            <a:off x="6781800" y="1268412"/>
            <a:ext cx="877712"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smtClean="0"/>
              <a:t>Transcripts</a:t>
            </a:r>
            <a:endParaRPr lang="en-US" sz="900" dirty="0"/>
          </a:p>
        </p:txBody>
      </p:sp>
      <p:cxnSp>
        <p:nvCxnSpPr>
          <p:cNvPr id="13" name="AutoShape 7"/>
          <p:cNvCxnSpPr>
            <a:cxnSpLocks noChangeShapeType="1"/>
            <a:stCxn id="4101" idx="2"/>
            <a:endCxn id="12" idx="0"/>
          </p:cNvCxnSpPr>
          <p:nvPr/>
        </p:nvCxnSpPr>
        <p:spPr bwMode="auto">
          <a:xfrm rot="16200000" flipH="1">
            <a:off x="5757422" y="-194822"/>
            <a:ext cx="277812" cy="2648655"/>
          </a:xfrm>
          <a:prstGeom prst="bentConnector3">
            <a:avLst>
              <a:gd name="adj1" fmla="val 50000"/>
            </a:avLst>
          </a:prstGeom>
          <a:noFill/>
          <a:ln w="9525">
            <a:solidFill>
              <a:schemeClr val="tx1"/>
            </a:solidFill>
            <a:miter lim="800000"/>
            <a:headEnd/>
            <a:tailEnd type="triangle" w="med" len="med"/>
          </a:ln>
          <a:effectLst/>
        </p:spPr>
      </p:cxnSp>
      <p:cxnSp>
        <p:nvCxnSpPr>
          <p:cNvPr id="16" name="AutoShape 7"/>
          <p:cNvCxnSpPr>
            <a:cxnSpLocks noChangeShapeType="1"/>
            <a:stCxn id="4101" idx="2"/>
            <a:endCxn id="146" idx="0"/>
          </p:cNvCxnSpPr>
          <p:nvPr/>
        </p:nvCxnSpPr>
        <p:spPr bwMode="auto">
          <a:xfrm rot="5400000">
            <a:off x="4309623" y="1006034"/>
            <a:ext cx="277812" cy="246945"/>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119468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12</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Cuyamaca Tier </a:t>
            </a:r>
            <a:r>
              <a:rPr lang="en-US" dirty="0" smtClean="0"/>
              <a:t>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Faculty &amp; Staff</a:t>
            </a:r>
            <a:endParaRPr lang="en-US" sz="1000" b="1" dirty="0"/>
          </a:p>
        </p:txBody>
      </p:sp>
      <p:sp>
        <p:nvSpPr>
          <p:cNvPr id="4128" name="Rectangle 32"/>
          <p:cNvSpPr>
            <a:spLocks noChangeArrowheads="1"/>
          </p:cNvSpPr>
          <p:nvPr/>
        </p:nvSpPr>
        <p:spPr bwMode="auto">
          <a:xfrm>
            <a:off x="6388281" y="1268412"/>
            <a:ext cx="1079319"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Faculty Directory</a:t>
            </a:r>
            <a:endParaRPr lang="en-US" sz="900" dirty="0"/>
          </a:p>
        </p:txBody>
      </p:sp>
      <p:sp>
        <p:nvSpPr>
          <p:cNvPr id="4175" name="Rectangle 79"/>
          <p:cNvSpPr>
            <a:spLocks noChangeArrowheads="1"/>
          </p:cNvSpPr>
          <p:nvPr/>
        </p:nvSpPr>
        <p:spPr bwMode="auto">
          <a:xfrm>
            <a:off x="1447800" y="1268412"/>
            <a:ext cx="1079319"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Professional Development</a:t>
            </a:r>
            <a:endParaRPr lang="en-US" sz="900" dirty="0"/>
          </a:p>
        </p:txBody>
      </p:sp>
      <p:cxnSp>
        <p:nvCxnSpPr>
          <p:cNvPr id="111" name="AutoShape 7"/>
          <p:cNvCxnSpPr>
            <a:cxnSpLocks noChangeShapeType="1"/>
            <a:stCxn id="4101" idx="2"/>
            <a:endCxn id="4175" idx="0"/>
          </p:cNvCxnSpPr>
          <p:nvPr/>
        </p:nvCxnSpPr>
        <p:spPr bwMode="auto">
          <a:xfrm rot="5400000">
            <a:off x="3140825" y="-162764"/>
            <a:ext cx="277812" cy="25845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16200000" flipH="1">
            <a:off x="5611065" y="-48464"/>
            <a:ext cx="277812" cy="2355940"/>
          </a:xfrm>
          <a:prstGeom prst="bentConnector3">
            <a:avLst>
              <a:gd name="adj1" fmla="val 50000"/>
            </a:avLst>
          </a:prstGeom>
          <a:noFill/>
          <a:ln w="9525">
            <a:solidFill>
              <a:schemeClr val="tx1"/>
            </a:solidFill>
            <a:miter lim="800000"/>
            <a:headEnd/>
            <a:tailEnd type="triangle" w="med" len="med"/>
          </a:ln>
          <a:effectLst/>
        </p:spPr>
      </p:cxnSp>
      <p:sp>
        <p:nvSpPr>
          <p:cNvPr id="173" name="Rectangle 22"/>
          <p:cNvSpPr>
            <a:spLocks noChangeArrowheads="1"/>
          </p:cNvSpPr>
          <p:nvPr/>
        </p:nvSpPr>
        <p:spPr bwMode="auto">
          <a:xfrm>
            <a:off x="4895697" y="1828799"/>
            <a:ext cx="854274"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iStream</a:t>
            </a:r>
            <a:r>
              <a:rPr lang="en-US" sz="800" dirty="0" smtClean="0"/>
              <a:t> </a:t>
            </a:r>
          </a:p>
        </p:txBody>
      </p:sp>
      <p:sp>
        <p:nvSpPr>
          <p:cNvPr id="146" name="Rectangle 79"/>
          <p:cNvSpPr>
            <a:spLocks noChangeArrowheads="1"/>
          </p:cNvSpPr>
          <p:nvPr/>
        </p:nvSpPr>
        <p:spPr bwMode="auto">
          <a:xfrm>
            <a:off x="4741454" y="1268412"/>
            <a:ext cx="1079319"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Tools</a:t>
            </a:r>
            <a:endParaRPr lang="en-US" sz="900" dirty="0"/>
          </a:p>
        </p:txBody>
      </p:sp>
      <p:sp>
        <p:nvSpPr>
          <p:cNvPr id="101" name="Rectangle 22"/>
          <p:cNvSpPr>
            <a:spLocks noChangeArrowheads="1"/>
          </p:cNvSpPr>
          <p:nvPr/>
        </p:nvSpPr>
        <p:spPr bwMode="auto">
          <a:xfrm>
            <a:off x="4902198" y="2284405"/>
            <a:ext cx="854274" cy="403861"/>
          </a:xfrm>
          <a:prstGeom prst="rect">
            <a:avLst/>
          </a:prstGeom>
          <a:solidFill>
            <a:schemeClr val="bg1"/>
          </a:solidFill>
          <a:ln w="12700">
            <a:solidFill>
              <a:schemeClr val="tx1"/>
            </a:solidFill>
            <a:prstDash val="dash"/>
            <a:miter lim="800000"/>
            <a:headEnd/>
            <a:tailEnd/>
          </a:ln>
          <a:effectLst/>
        </p:spPr>
        <p:txBody>
          <a:bodyPr wrap="square" anchor="ctr"/>
          <a:lstStyle/>
          <a:p>
            <a:pPr algn="ctr"/>
            <a:r>
              <a:rPr lang="en-US" sz="800" dirty="0" smtClean="0"/>
              <a:t>Teaching Online</a:t>
            </a:r>
          </a:p>
        </p:txBody>
      </p:sp>
      <p:sp>
        <p:nvSpPr>
          <p:cNvPr id="123" name="Rectangle 79"/>
          <p:cNvSpPr>
            <a:spLocks noChangeArrowheads="1"/>
          </p:cNvSpPr>
          <p:nvPr/>
        </p:nvSpPr>
        <p:spPr bwMode="auto">
          <a:xfrm>
            <a:off x="3094627" y="1268412"/>
            <a:ext cx="1079319"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a:t>Facilities Use</a:t>
            </a:r>
          </a:p>
        </p:txBody>
      </p:sp>
      <p:cxnSp>
        <p:nvCxnSpPr>
          <p:cNvPr id="150" name="AutoShape 7"/>
          <p:cNvCxnSpPr>
            <a:cxnSpLocks noChangeShapeType="1"/>
            <a:stCxn id="4101" idx="2"/>
            <a:endCxn id="146" idx="0"/>
          </p:cNvCxnSpPr>
          <p:nvPr/>
        </p:nvCxnSpPr>
        <p:spPr bwMode="auto">
          <a:xfrm rot="16200000" flipH="1">
            <a:off x="4787651" y="774949"/>
            <a:ext cx="277812" cy="709113"/>
          </a:xfrm>
          <a:prstGeom prst="bentConnector3">
            <a:avLst>
              <a:gd name="adj1" fmla="val 50000"/>
            </a:avLst>
          </a:prstGeom>
          <a:noFill/>
          <a:ln w="9525">
            <a:solidFill>
              <a:schemeClr val="tx1"/>
            </a:solidFill>
            <a:miter lim="800000"/>
            <a:headEnd/>
            <a:tailEnd type="triangle" w="med" len="med"/>
          </a:ln>
          <a:effectLst/>
        </p:spPr>
      </p:cxnSp>
      <p:cxnSp>
        <p:nvCxnSpPr>
          <p:cNvPr id="151" name="AutoShape 7"/>
          <p:cNvCxnSpPr>
            <a:cxnSpLocks noChangeShapeType="1"/>
            <a:stCxn id="4101" idx="2"/>
            <a:endCxn id="123" idx="0"/>
          </p:cNvCxnSpPr>
          <p:nvPr/>
        </p:nvCxnSpPr>
        <p:spPr bwMode="auto">
          <a:xfrm rot="5400000">
            <a:off x="3964238" y="660649"/>
            <a:ext cx="277812" cy="937714"/>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1832928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solidFill>
                  <a:schemeClr val="tx1"/>
                </a:solidFill>
              </a:rPr>
              <a:t>Of Note</a:t>
            </a:r>
            <a:endParaRPr lang="en-US" dirty="0">
              <a:solidFill>
                <a:schemeClr val="tx1"/>
              </a:solidFill>
            </a:endParaRPr>
          </a:p>
        </p:txBody>
      </p:sp>
      <p:sp>
        <p:nvSpPr>
          <p:cNvPr id="8" name="Content Placeholder 7"/>
          <p:cNvSpPr>
            <a:spLocks noGrp="1"/>
          </p:cNvSpPr>
          <p:nvPr>
            <p:ph idx="1"/>
          </p:nvPr>
        </p:nvSpPr>
        <p:spPr/>
        <p:txBody>
          <a:bodyPr>
            <a:normAutofit/>
          </a:bodyPr>
          <a:lstStyle/>
          <a:p>
            <a:r>
              <a:rPr lang="en-US" sz="2400" dirty="0"/>
              <a:t>It is assumed that items noted in green boxes are external sites (or pages outside of the college’s Cascade server site) and these pages will not be modified in any way within the scope of this project, but simply linked to from the new site’s navigation</a:t>
            </a:r>
          </a:p>
          <a:p>
            <a:r>
              <a:rPr lang="en-US" sz="2400" dirty="0"/>
              <a:t>Since the “Find” drop down box in the Utility </a:t>
            </a:r>
            <a:r>
              <a:rPr lang="en-US" sz="2400" dirty="0" err="1"/>
              <a:t>nav</a:t>
            </a:r>
            <a:r>
              <a:rPr lang="en-US" sz="2400" dirty="0"/>
              <a:t> can serve as a quick links bar, recommend changing “Quick Links” to “News &amp; Events” to allow easy navigation to these often used areas from every page of the site</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4/1/2014</a:t>
            </a:fld>
            <a:endParaRPr lang="en-US"/>
          </a:p>
        </p:txBody>
      </p:sp>
      <p:sp>
        <p:nvSpPr>
          <p:cNvPr id="4171" name="Rectangle 75"/>
          <p:cNvSpPr>
            <a:spLocks noGrp="1" noChangeArrowheads="1"/>
          </p:cNvSpPr>
          <p:nvPr>
            <p:ph type="title"/>
          </p:nvPr>
        </p:nvSpPr>
        <p:spPr/>
        <p:txBody>
          <a:bodyPr/>
          <a:lstStyle/>
          <a:p>
            <a:r>
              <a:rPr lang="en-US" dirty="0" smtClean="0"/>
              <a:t>Cuyamaca Main </a:t>
            </a:r>
            <a:r>
              <a:rPr lang="en-US" dirty="0"/>
              <a:t>Site Hierarchy</a:t>
            </a:r>
          </a:p>
        </p:txBody>
      </p:sp>
      <p:sp>
        <p:nvSpPr>
          <p:cNvPr id="4100" name="Rectangle 4"/>
          <p:cNvSpPr>
            <a:spLocks noChangeArrowheads="1"/>
          </p:cNvSpPr>
          <p:nvPr/>
        </p:nvSpPr>
        <p:spPr bwMode="auto">
          <a:xfrm>
            <a:off x="4000500" y="609600"/>
            <a:ext cx="1143000" cy="269875"/>
          </a:xfrm>
          <a:prstGeom prst="rect">
            <a:avLst/>
          </a:prstGeom>
          <a:solidFill>
            <a:srgbClr val="DEE8FF"/>
          </a:solidFill>
          <a:ln w="25400">
            <a:solidFill>
              <a:srgbClr val="1B263F"/>
            </a:solidFill>
            <a:miter lim="800000"/>
            <a:headEnd/>
            <a:tailEnd/>
          </a:ln>
          <a:effectLst/>
        </p:spPr>
        <p:txBody>
          <a:bodyPr anchor="ctr">
            <a:spAutoFit/>
          </a:bodyPr>
          <a:lstStyle/>
          <a:p>
            <a:pPr algn="ctr"/>
            <a:r>
              <a:rPr lang="en-US" sz="1000" b="1"/>
              <a:t>Home page</a:t>
            </a:r>
          </a:p>
        </p:txBody>
      </p:sp>
      <p:sp>
        <p:nvSpPr>
          <p:cNvPr id="4101" name="Rectangle 5"/>
          <p:cNvSpPr>
            <a:spLocks noChangeArrowheads="1"/>
          </p:cNvSpPr>
          <p:nvPr/>
        </p:nvSpPr>
        <p:spPr bwMode="auto">
          <a:xfrm>
            <a:off x="42863" y="1193800"/>
            <a:ext cx="822960" cy="274320"/>
          </a:xfrm>
          <a:prstGeom prst="rect">
            <a:avLst/>
          </a:prstGeom>
          <a:solidFill>
            <a:schemeClr val="bg1"/>
          </a:solidFill>
          <a:ln w="28575">
            <a:solidFill>
              <a:srgbClr val="525B78"/>
            </a:solidFill>
            <a:miter lim="800000"/>
            <a:headEnd/>
            <a:tailEnd/>
          </a:ln>
          <a:effectLst/>
        </p:spPr>
        <p:txBody>
          <a:bodyPr anchor="ctr"/>
          <a:lstStyle/>
          <a:p>
            <a:pPr algn="ctr"/>
            <a:r>
              <a:rPr lang="en-US" sz="800" b="1" dirty="0" smtClean="0"/>
              <a:t>Programs &amp; Departments</a:t>
            </a:r>
            <a:endParaRPr lang="en-US" sz="800" b="1" dirty="0"/>
          </a:p>
        </p:txBody>
      </p:sp>
      <p:sp>
        <p:nvSpPr>
          <p:cNvPr id="4102" name="Rectangle 6"/>
          <p:cNvSpPr>
            <a:spLocks noChangeArrowheads="1"/>
          </p:cNvSpPr>
          <p:nvPr/>
        </p:nvSpPr>
        <p:spPr bwMode="auto">
          <a:xfrm>
            <a:off x="4174331" y="1193800"/>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About Us</a:t>
            </a:r>
            <a:endParaRPr lang="en-US" sz="800" b="1" dirty="0"/>
          </a:p>
        </p:txBody>
      </p:sp>
      <p:cxnSp>
        <p:nvCxnSpPr>
          <p:cNvPr id="4103" name="AutoShape 7"/>
          <p:cNvCxnSpPr>
            <a:cxnSpLocks noChangeShapeType="1"/>
            <a:stCxn id="4100" idx="2"/>
            <a:endCxn id="4101" idx="0"/>
          </p:cNvCxnSpPr>
          <p:nvPr/>
        </p:nvCxnSpPr>
        <p:spPr bwMode="auto">
          <a:xfrm rot="5400000">
            <a:off x="2356010" y="-1022191"/>
            <a:ext cx="314325" cy="4117657"/>
          </a:xfrm>
          <a:prstGeom prst="bentConnector3">
            <a:avLst>
              <a:gd name="adj1" fmla="val 50000"/>
            </a:avLst>
          </a:prstGeom>
          <a:noFill/>
          <a:ln w="9525">
            <a:solidFill>
              <a:schemeClr val="tx1"/>
            </a:solidFill>
            <a:miter lim="800000"/>
            <a:headEnd/>
            <a:tailEnd type="triangle" w="med" len="med"/>
          </a:ln>
          <a:effectLst/>
        </p:spPr>
      </p:cxnSp>
      <p:cxnSp>
        <p:nvCxnSpPr>
          <p:cNvPr id="4104" name="AutoShape 8"/>
          <p:cNvCxnSpPr>
            <a:cxnSpLocks noChangeShapeType="1"/>
            <a:stCxn id="4100" idx="2"/>
            <a:endCxn id="4102" idx="0"/>
          </p:cNvCxnSpPr>
          <p:nvPr/>
        </p:nvCxnSpPr>
        <p:spPr bwMode="auto">
          <a:xfrm rot="16200000" flipH="1">
            <a:off x="4421743" y="1029731"/>
            <a:ext cx="314325" cy="13811"/>
          </a:xfrm>
          <a:prstGeom prst="bentConnector3">
            <a:avLst>
              <a:gd name="adj1" fmla="val 50000"/>
            </a:avLst>
          </a:prstGeom>
          <a:noFill/>
          <a:ln w="9525">
            <a:solidFill>
              <a:schemeClr val="tx1"/>
            </a:solidFill>
            <a:miter lim="800000"/>
            <a:headEnd/>
            <a:tailEnd type="triangle" w="med" len="med"/>
          </a:ln>
          <a:effectLst/>
        </p:spPr>
      </p:cxnSp>
      <p:sp>
        <p:nvSpPr>
          <p:cNvPr id="4105" name="Rectangle 9"/>
          <p:cNvSpPr>
            <a:spLocks noChangeArrowheads="1"/>
          </p:cNvSpPr>
          <p:nvPr/>
        </p:nvSpPr>
        <p:spPr bwMode="auto">
          <a:xfrm>
            <a:off x="1075730" y="1193800"/>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Student Services</a:t>
            </a:r>
            <a:endParaRPr lang="en-US" sz="800" b="1" dirty="0"/>
          </a:p>
        </p:txBody>
      </p:sp>
      <p:cxnSp>
        <p:nvCxnSpPr>
          <p:cNvPr id="4106" name="AutoShape 10"/>
          <p:cNvCxnSpPr>
            <a:cxnSpLocks noChangeShapeType="1"/>
            <a:stCxn id="4100" idx="2"/>
            <a:endCxn id="4105" idx="0"/>
          </p:cNvCxnSpPr>
          <p:nvPr/>
        </p:nvCxnSpPr>
        <p:spPr bwMode="auto">
          <a:xfrm rot="5400000">
            <a:off x="2872443" y="-505758"/>
            <a:ext cx="314325" cy="3084790"/>
          </a:xfrm>
          <a:prstGeom prst="bentConnector3">
            <a:avLst>
              <a:gd name="adj1" fmla="val 50000"/>
            </a:avLst>
          </a:prstGeom>
          <a:noFill/>
          <a:ln w="9525">
            <a:solidFill>
              <a:srgbClr val="000000"/>
            </a:solidFill>
            <a:miter lim="800000"/>
            <a:headEnd/>
            <a:tailEnd type="triangle" w="med" len="med"/>
          </a:ln>
          <a:effectLst/>
        </p:spPr>
      </p:cxnSp>
      <p:sp>
        <p:nvSpPr>
          <p:cNvPr id="4107" name="Rectangle 11"/>
          <p:cNvSpPr>
            <a:spLocks noChangeArrowheads="1"/>
          </p:cNvSpPr>
          <p:nvPr/>
        </p:nvSpPr>
        <p:spPr bwMode="auto">
          <a:xfrm>
            <a:off x="2108597" y="1193800"/>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Campus Life</a:t>
            </a:r>
            <a:endParaRPr lang="en-US" sz="800" b="1" dirty="0"/>
          </a:p>
        </p:txBody>
      </p:sp>
      <p:cxnSp>
        <p:nvCxnSpPr>
          <p:cNvPr id="4108" name="AutoShape 12"/>
          <p:cNvCxnSpPr>
            <a:cxnSpLocks noChangeShapeType="1"/>
            <a:stCxn id="4100" idx="2"/>
            <a:endCxn id="4107" idx="0"/>
          </p:cNvCxnSpPr>
          <p:nvPr/>
        </p:nvCxnSpPr>
        <p:spPr bwMode="auto">
          <a:xfrm rot="5400000">
            <a:off x="3388877" y="10676"/>
            <a:ext cx="314325" cy="2051923"/>
          </a:xfrm>
          <a:prstGeom prst="bentConnector3">
            <a:avLst>
              <a:gd name="adj1" fmla="val 50000"/>
            </a:avLst>
          </a:prstGeom>
          <a:noFill/>
          <a:ln w="9525">
            <a:solidFill>
              <a:srgbClr val="000000"/>
            </a:solidFill>
            <a:miter lim="800000"/>
            <a:headEnd/>
            <a:tailEnd type="triangle" w="med" len="med"/>
          </a:ln>
          <a:effectLst/>
        </p:spPr>
      </p:cxnSp>
      <p:sp>
        <p:nvSpPr>
          <p:cNvPr id="4109" name="Rectangle 13"/>
          <p:cNvSpPr>
            <a:spLocks noChangeArrowheads="1"/>
          </p:cNvSpPr>
          <p:nvPr/>
        </p:nvSpPr>
        <p:spPr bwMode="auto">
          <a:xfrm>
            <a:off x="3141464" y="1193800"/>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News &amp; Events</a:t>
            </a:r>
            <a:endParaRPr lang="en-US" sz="800" b="1" dirty="0"/>
          </a:p>
        </p:txBody>
      </p:sp>
      <p:cxnSp>
        <p:nvCxnSpPr>
          <p:cNvPr id="4110" name="AutoShape 14"/>
          <p:cNvCxnSpPr>
            <a:cxnSpLocks noChangeShapeType="1"/>
            <a:stCxn id="4100" idx="2"/>
            <a:endCxn id="4109" idx="0"/>
          </p:cNvCxnSpPr>
          <p:nvPr/>
        </p:nvCxnSpPr>
        <p:spPr bwMode="auto">
          <a:xfrm rot="5400000">
            <a:off x="3905310" y="527109"/>
            <a:ext cx="314325" cy="1019056"/>
          </a:xfrm>
          <a:prstGeom prst="bentConnector3">
            <a:avLst>
              <a:gd name="adj1" fmla="val 50000"/>
            </a:avLst>
          </a:prstGeom>
          <a:noFill/>
          <a:ln w="9525">
            <a:solidFill>
              <a:srgbClr val="000000"/>
            </a:solidFill>
            <a:miter lim="800000"/>
            <a:headEnd/>
            <a:tailEnd type="triangle" w="med" len="med"/>
          </a:ln>
          <a:effectLst/>
        </p:spPr>
      </p:cxnSp>
      <p:cxnSp>
        <p:nvCxnSpPr>
          <p:cNvPr id="4113" name="AutoShape 17"/>
          <p:cNvCxnSpPr>
            <a:cxnSpLocks noChangeShapeType="1"/>
            <a:stCxn id="4100" idx="2"/>
            <a:endCxn id="95" idx="0"/>
          </p:cNvCxnSpPr>
          <p:nvPr/>
        </p:nvCxnSpPr>
        <p:spPr bwMode="auto">
          <a:xfrm rot="16200000" flipH="1">
            <a:off x="5972630" y="-521155"/>
            <a:ext cx="311152" cy="3112412"/>
          </a:xfrm>
          <a:prstGeom prst="bentConnector3">
            <a:avLst>
              <a:gd name="adj1" fmla="val 50000"/>
            </a:avLst>
          </a:prstGeom>
          <a:noFill/>
          <a:ln w="9525">
            <a:solidFill>
              <a:schemeClr val="tx1"/>
            </a:solidFill>
            <a:prstDash val="solid"/>
            <a:miter lim="800000"/>
            <a:headEnd/>
            <a:tailEnd type="triangle" w="med" len="med"/>
          </a:ln>
          <a:effectLst/>
        </p:spPr>
      </p:cxnSp>
      <p:sp>
        <p:nvSpPr>
          <p:cNvPr id="4134" name="Rectangle 38"/>
          <p:cNvSpPr>
            <a:spLocks noChangeArrowheads="1"/>
          </p:cNvSpPr>
          <p:nvPr/>
        </p:nvSpPr>
        <p:spPr bwMode="auto">
          <a:xfrm>
            <a:off x="5235654" y="1524000"/>
            <a:ext cx="83189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Apply &amp; Enroll</a:t>
            </a:r>
            <a:endParaRPr lang="en-US" sz="900" dirty="0"/>
          </a:p>
        </p:txBody>
      </p:sp>
      <p:sp>
        <p:nvSpPr>
          <p:cNvPr id="4136" name="Rectangle 40"/>
          <p:cNvSpPr>
            <a:spLocks noChangeArrowheads="1"/>
          </p:cNvSpPr>
          <p:nvPr/>
        </p:nvSpPr>
        <p:spPr bwMode="auto">
          <a:xfrm>
            <a:off x="5235654" y="1828800"/>
            <a:ext cx="83189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Registration Help Line</a:t>
            </a:r>
            <a:endParaRPr lang="en-US" sz="900" dirty="0"/>
          </a:p>
        </p:txBody>
      </p:sp>
      <p:sp>
        <p:nvSpPr>
          <p:cNvPr id="4142" name="Rectangle 46"/>
          <p:cNvSpPr>
            <a:spLocks noChangeArrowheads="1"/>
          </p:cNvSpPr>
          <p:nvPr/>
        </p:nvSpPr>
        <p:spPr bwMode="auto">
          <a:xfrm>
            <a:off x="4114800" y="2133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Accreditation</a:t>
            </a:r>
            <a:endParaRPr lang="en-US" sz="900" dirty="0"/>
          </a:p>
        </p:txBody>
      </p:sp>
      <p:sp>
        <p:nvSpPr>
          <p:cNvPr id="4147" name="Rectangle 51"/>
          <p:cNvSpPr>
            <a:spLocks noChangeArrowheads="1"/>
          </p:cNvSpPr>
          <p:nvPr/>
        </p:nvSpPr>
        <p:spPr bwMode="auto">
          <a:xfrm>
            <a:off x="5235654" y="3113429"/>
            <a:ext cx="83189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Orientation</a:t>
            </a:r>
          </a:p>
        </p:txBody>
      </p:sp>
      <p:sp>
        <p:nvSpPr>
          <p:cNvPr id="4150" name="Rectangle 54"/>
          <p:cNvSpPr>
            <a:spLocks noChangeArrowheads="1"/>
          </p:cNvSpPr>
          <p:nvPr/>
        </p:nvSpPr>
        <p:spPr bwMode="auto">
          <a:xfrm>
            <a:off x="0" y="2092391"/>
            <a:ext cx="865823"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Administration</a:t>
            </a:r>
            <a:endParaRPr lang="en-US" sz="900" dirty="0"/>
          </a:p>
        </p:txBody>
      </p:sp>
      <p:sp>
        <p:nvSpPr>
          <p:cNvPr id="4151" name="Rectangle 55"/>
          <p:cNvSpPr>
            <a:spLocks noChangeArrowheads="1"/>
          </p:cNvSpPr>
          <p:nvPr/>
        </p:nvSpPr>
        <p:spPr bwMode="auto">
          <a:xfrm>
            <a:off x="5235654" y="2460210"/>
            <a:ext cx="831890" cy="255588"/>
          </a:xfrm>
          <a:prstGeom prst="rect">
            <a:avLst/>
          </a:prstGeom>
          <a:solidFill>
            <a:srgbClr val="FFFFCC"/>
          </a:solidFill>
          <a:ln w="9525" algn="ctr">
            <a:solidFill>
              <a:srgbClr val="8390AD"/>
            </a:solidFill>
            <a:miter lim="800000"/>
            <a:headEnd/>
            <a:tailEnd/>
          </a:ln>
          <a:effectLst/>
        </p:spPr>
        <p:txBody>
          <a:bodyPr anchor="ctr"/>
          <a:lstStyle/>
          <a:p>
            <a:pPr algn="ctr"/>
            <a:r>
              <a:rPr lang="en-US" sz="900" dirty="0" smtClean="0"/>
              <a:t>Request Information</a:t>
            </a:r>
            <a:endParaRPr lang="en-US" sz="900" dirty="0"/>
          </a:p>
        </p:txBody>
      </p:sp>
      <p:sp>
        <p:nvSpPr>
          <p:cNvPr id="4172" name="Rectangle 76"/>
          <p:cNvSpPr>
            <a:spLocks noChangeArrowheads="1"/>
          </p:cNvSpPr>
          <p:nvPr/>
        </p:nvSpPr>
        <p:spPr bwMode="auto">
          <a:xfrm>
            <a:off x="4114800" y="15240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About Cuyamaca</a:t>
            </a:r>
            <a:endParaRPr lang="en-US" sz="900" dirty="0"/>
          </a:p>
        </p:txBody>
      </p:sp>
      <p:sp>
        <p:nvSpPr>
          <p:cNvPr id="4174" name="Rectangle 78"/>
          <p:cNvSpPr>
            <a:spLocks noChangeArrowheads="1"/>
          </p:cNvSpPr>
          <p:nvPr/>
        </p:nvSpPr>
        <p:spPr bwMode="auto">
          <a:xfrm>
            <a:off x="5235654" y="2786820"/>
            <a:ext cx="831890" cy="25558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Outreach</a:t>
            </a:r>
            <a:endParaRPr lang="en-US" sz="900" dirty="0"/>
          </a:p>
        </p:txBody>
      </p:sp>
      <p:sp>
        <p:nvSpPr>
          <p:cNvPr id="4175" name="Rectangle 79"/>
          <p:cNvSpPr>
            <a:spLocks noChangeArrowheads="1"/>
          </p:cNvSpPr>
          <p:nvPr/>
        </p:nvSpPr>
        <p:spPr bwMode="auto">
          <a:xfrm>
            <a:off x="0" y="1548689"/>
            <a:ext cx="865823"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Affairs</a:t>
            </a:r>
            <a:endParaRPr lang="en-US" sz="900" dirty="0"/>
          </a:p>
        </p:txBody>
      </p:sp>
      <p:sp>
        <p:nvSpPr>
          <p:cNvPr id="4184" name="Rectangle 88"/>
          <p:cNvSpPr>
            <a:spLocks noChangeArrowheads="1"/>
          </p:cNvSpPr>
          <p:nvPr/>
        </p:nvSpPr>
        <p:spPr bwMode="auto">
          <a:xfrm>
            <a:off x="0" y="3173412"/>
            <a:ext cx="865823"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cxnSp>
        <p:nvCxnSpPr>
          <p:cNvPr id="61" name="Elbow Connector 60"/>
          <p:cNvCxnSpPr>
            <a:stCxn id="4100" idx="2"/>
            <a:endCxn id="98" idx="0"/>
          </p:cNvCxnSpPr>
          <p:nvPr/>
        </p:nvCxnSpPr>
        <p:spPr>
          <a:xfrm rot="16200000" flipH="1">
            <a:off x="6489243" y="-1037768"/>
            <a:ext cx="310794" cy="4145280"/>
          </a:xfrm>
          <a:prstGeom prst="bentConnector3">
            <a:avLst>
              <a:gd name="adj1" fmla="val 50000"/>
            </a:avLst>
          </a:prstGeom>
          <a:noFill/>
          <a:ln w="9525">
            <a:solidFill>
              <a:schemeClr val="tx1"/>
            </a:solidFill>
            <a:prstDash val="solid"/>
            <a:miter lim="800000"/>
            <a:headEnd/>
            <a:tailEnd type="triangle" w="med" len="med"/>
          </a:ln>
          <a:effectLst/>
        </p:spPr>
      </p:cxnSp>
      <p:sp>
        <p:nvSpPr>
          <p:cNvPr id="64" name="Rectangle 40"/>
          <p:cNvSpPr>
            <a:spLocks noChangeArrowheads="1"/>
          </p:cNvSpPr>
          <p:nvPr/>
        </p:nvSpPr>
        <p:spPr bwMode="auto">
          <a:xfrm>
            <a:off x="-1" y="2667000"/>
            <a:ext cx="865823" cy="38100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Continuing Education</a:t>
            </a:r>
            <a:endParaRPr lang="en-US" sz="900" dirty="0"/>
          </a:p>
        </p:txBody>
      </p:sp>
      <p:sp>
        <p:nvSpPr>
          <p:cNvPr id="66" name="Rectangle 55"/>
          <p:cNvSpPr>
            <a:spLocks noChangeArrowheads="1"/>
          </p:cNvSpPr>
          <p:nvPr/>
        </p:nvSpPr>
        <p:spPr bwMode="auto">
          <a:xfrm>
            <a:off x="5235654" y="3429000"/>
            <a:ext cx="83189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College Bridge Program</a:t>
            </a:r>
            <a:endParaRPr lang="en-US" sz="900" dirty="0"/>
          </a:p>
        </p:txBody>
      </p:sp>
      <p:sp>
        <p:nvSpPr>
          <p:cNvPr id="72" name="Rectangle 35"/>
          <p:cNvSpPr>
            <a:spLocks noChangeArrowheads="1"/>
          </p:cNvSpPr>
          <p:nvPr/>
        </p:nvSpPr>
        <p:spPr bwMode="auto">
          <a:xfrm>
            <a:off x="999425" y="34059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Child Care Center</a:t>
            </a:r>
            <a:endParaRPr lang="en-US" sz="900" dirty="0"/>
          </a:p>
        </p:txBody>
      </p:sp>
      <p:sp>
        <p:nvSpPr>
          <p:cNvPr id="73" name="Rectangle 46"/>
          <p:cNvSpPr>
            <a:spLocks noChangeArrowheads="1"/>
          </p:cNvSpPr>
          <p:nvPr/>
        </p:nvSpPr>
        <p:spPr bwMode="auto">
          <a:xfrm>
            <a:off x="999425" y="2156381"/>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Bookstore</a:t>
            </a:r>
            <a:endParaRPr lang="en-US" sz="900" dirty="0"/>
          </a:p>
        </p:txBody>
      </p:sp>
      <p:sp>
        <p:nvSpPr>
          <p:cNvPr id="74" name="Rectangle 47"/>
          <p:cNvSpPr>
            <a:spLocks noChangeArrowheads="1"/>
          </p:cNvSpPr>
          <p:nvPr/>
        </p:nvSpPr>
        <p:spPr bwMode="auto">
          <a:xfrm>
            <a:off x="999425" y="2465513"/>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err="1" smtClean="0"/>
              <a:t>CalWORKs</a:t>
            </a:r>
            <a:endParaRPr lang="en-US" sz="900" dirty="0"/>
          </a:p>
        </p:txBody>
      </p:sp>
      <p:sp>
        <p:nvSpPr>
          <p:cNvPr id="78" name="Rectangle 103"/>
          <p:cNvSpPr>
            <a:spLocks noChangeArrowheads="1"/>
          </p:cNvSpPr>
          <p:nvPr/>
        </p:nvSpPr>
        <p:spPr bwMode="auto">
          <a:xfrm>
            <a:off x="999425" y="30967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Cashier’s Office</a:t>
            </a:r>
            <a:endParaRPr lang="en-US" sz="900" dirty="0"/>
          </a:p>
        </p:txBody>
      </p:sp>
      <p:sp>
        <p:nvSpPr>
          <p:cNvPr id="79" name="Rectangle 35"/>
          <p:cNvSpPr>
            <a:spLocks noChangeArrowheads="1"/>
          </p:cNvSpPr>
          <p:nvPr/>
        </p:nvSpPr>
        <p:spPr bwMode="auto">
          <a:xfrm>
            <a:off x="990600" y="4038129"/>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Counseling</a:t>
            </a:r>
            <a:endParaRPr lang="en-US" sz="900" dirty="0"/>
          </a:p>
        </p:txBody>
      </p:sp>
      <p:sp>
        <p:nvSpPr>
          <p:cNvPr id="80" name="Rectangle 74"/>
          <p:cNvSpPr>
            <a:spLocks noChangeArrowheads="1"/>
          </p:cNvSpPr>
          <p:nvPr/>
        </p:nvSpPr>
        <p:spPr bwMode="auto">
          <a:xfrm>
            <a:off x="999425" y="4688304"/>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EOPS/CARE</a:t>
            </a:r>
            <a:endParaRPr lang="en-US" sz="900" dirty="0"/>
          </a:p>
        </p:txBody>
      </p:sp>
      <p:sp>
        <p:nvSpPr>
          <p:cNvPr id="82" name="Rectangle 35"/>
          <p:cNvSpPr>
            <a:spLocks noChangeArrowheads="1"/>
          </p:cNvSpPr>
          <p:nvPr/>
        </p:nvSpPr>
        <p:spPr bwMode="auto">
          <a:xfrm>
            <a:off x="1009650" y="279082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Career Center &amp; Student </a:t>
            </a:r>
            <a:r>
              <a:rPr lang="en-US" sz="900" dirty="0" err="1" smtClean="0"/>
              <a:t>Emp</a:t>
            </a:r>
            <a:endParaRPr lang="en-US" sz="900" dirty="0"/>
          </a:p>
        </p:txBody>
      </p:sp>
      <p:sp>
        <p:nvSpPr>
          <p:cNvPr id="83" name="Rectangle 82"/>
          <p:cNvSpPr>
            <a:spLocks noChangeArrowheads="1"/>
          </p:cNvSpPr>
          <p:nvPr/>
        </p:nvSpPr>
        <p:spPr bwMode="auto">
          <a:xfrm>
            <a:off x="999425" y="5562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Library</a:t>
            </a:r>
            <a:endParaRPr lang="en-US" sz="900" dirty="0"/>
          </a:p>
        </p:txBody>
      </p:sp>
      <p:sp>
        <p:nvSpPr>
          <p:cNvPr id="84" name="Rectangle 87"/>
          <p:cNvSpPr>
            <a:spLocks noChangeArrowheads="1"/>
          </p:cNvSpPr>
          <p:nvPr/>
        </p:nvSpPr>
        <p:spPr bwMode="auto">
          <a:xfrm>
            <a:off x="999425" y="151212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85" name="Rectangle 103"/>
          <p:cNvSpPr>
            <a:spLocks noChangeArrowheads="1"/>
          </p:cNvSpPr>
          <p:nvPr/>
        </p:nvSpPr>
        <p:spPr bwMode="auto">
          <a:xfrm>
            <a:off x="999425" y="53065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Health Services</a:t>
            </a:r>
            <a:endParaRPr lang="en-US" sz="900" dirty="0"/>
          </a:p>
        </p:txBody>
      </p:sp>
      <p:sp>
        <p:nvSpPr>
          <p:cNvPr id="86" name="Rectangle 35"/>
          <p:cNvSpPr>
            <a:spLocks noChangeArrowheads="1"/>
          </p:cNvSpPr>
          <p:nvPr/>
        </p:nvSpPr>
        <p:spPr bwMode="auto">
          <a:xfrm>
            <a:off x="999425" y="61447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Transfer Center</a:t>
            </a:r>
            <a:endParaRPr lang="en-US" sz="900" dirty="0"/>
          </a:p>
        </p:txBody>
      </p:sp>
      <p:sp>
        <p:nvSpPr>
          <p:cNvPr id="87" name="Rectangle 74"/>
          <p:cNvSpPr>
            <a:spLocks noChangeArrowheads="1"/>
          </p:cNvSpPr>
          <p:nvPr/>
        </p:nvSpPr>
        <p:spPr bwMode="auto">
          <a:xfrm>
            <a:off x="999425" y="64495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Tutoring</a:t>
            </a:r>
            <a:endParaRPr lang="en-US" sz="900" dirty="0"/>
          </a:p>
        </p:txBody>
      </p:sp>
      <p:sp>
        <p:nvSpPr>
          <p:cNvPr id="89" name="Rectangle 88"/>
          <p:cNvSpPr>
            <a:spLocks noChangeArrowheads="1"/>
          </p:cNvSpPr>
          <p:nvPr/>
        </p:nvSpPr>
        <p:spPr bwMode="auto">
          <a:xfrm>
            <a:off x="990600" y="1836359"/>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Assessment</a:t>
            </a:r>
            <a:endParaRPr lang="en-US" sz="900" dirty="0"/>
          </a:p>
        </p:txBody>
      </p:sp>
      <p:sp>
        <p:nvSpPr>
          <p:cNvPr id="90" name="Rectangle 35"/>
          <p:cNvSpPr>
            <a:spLocks noChangeArrowheads="1"/>
          </p:cNvSpPr>
          <p:nvPr/>
        </p:nvSpPr>
        <p:spPr bwMode="auto">
          <a:xfrm>
            <a:off x="2058987" y="2763393"/>
            <a:ext cx="894418" cy="256032"/>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Campus Events</a:t>
            </a:r>
            <a:endParaRPr lang="en-US" sz="900" dirty="0"/>
          </a:p>
        </p:txBody>
      </p:sp>
      <p:sp>
        <p:nvSpPr>
          <p:cNvPr id="91" name="Rectangle 46"/>
          <p:cNvSpPr>
            <a:spLocks noChangeArrowheads="1"/>
          </p:cNvSpPr>
          <p:nvPr/>
        </p:nvSpPr>
        <p:spPr bwMode="auto">
          <a:xfrm>
            <a:off x="2058987" y="1524000"/>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Associated Students (ASCC)</a:t>
            </a:r>
            <a:endParaRPr lang="en-US" sz="700" dirty="0"/>
          </a:p>
        </p:txBody>
      </p:sp>
      <p:sp>
        <p:nvSpPr>
          <p:cNvPr id="92" name="Rectangle 47"/>
          <p:cNvSpPr>
            <a:spLocks noChangeArrowheads="1"/>
          </p:cNvSpPr>
          <p:nvPr/>
        </p:nvSpPr>
        <p:spPr bwMode="auto">
          <a:xfrm>
            <a:off x="2058987" y="3436785"/>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96" name="Rectangle 103"/>
          <p:cNvSpPr>
            <a:spLocks noChangeArrowheads="1"/>
          </p:cNvSpPr>
          <p:nvPr/>
        </p:nvSpPr>
        <p:spPr bwMode="auto">
          <a:xfrm>
            <a:off x="2058987" y="2133600"/>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108" name="Rectangle 35"/>
          <p:cNvSpPr>
            <a:spLocks noChangeArrowheads="1"/>
          </p:cNvSpPr>
          <p:nvPr/>
        </p:nvSpPr>
        <p:spPr bwMode="auto">
          <a:xfrm>
            <a:off x="4114800" y="3048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112" name="Rectangle 76"/>
          <p:cNvSpPr>
            <a:spLocks noChangeArrowheads="1"/>
          </p:cNvSpPr>
          <p:nvPr/>
        </p:nvSpPr>
        <p:spPr bwMode="auto">
          <a:xfrm>
            <a:off x="4114800" y="1828800"/>
            <a:ext cx="990600" cy="256032"/>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Academic Calendar</a:t>
            </a:r>
            <a:endParaRPr lang="en-US" sz="900" dirty="0"/>
          </a:p>
        </p:txBody>
      </p:sp>
      <p:sp>
        <p:nvSpPr>
          <p:cNvPr id="113" name="Rectangle 87"/>
          <p:cNvSpPr>
            <a:spLocks noChangeArrowheads="1"/>
          </p:cNvSpPr>
          <p:nvPr/>
        </p:nvSpPr>
        <p:spPr bwMode="auto">
          <a:xfrm>
            <a:off x="4114800" y="3733800"/>
            <a:ext cx="990600" cy="256032"/>
          </a:xfrm>
          <a:prstGeom prst="rect">
            <a:avLst/>
          </a:prstGeom>
          <a:solidFill>
            <a:srgbClr val="DEE8FF"/>
          </a:solidFill>
          <a:ln w="9525" algn="ctr">
            <a:solidFill>
              <a:srgbClr val="8390AD"/>
            </a:solidFill>
            <a:miter lim="800000"/>
            <a:headEnd/>
            <a:tailEnd/>
          </a:ln>
          <a:effectLst/>
        </p:spPr>
        <p:txBody>
          <a:bodyPr anchor="ctr"/>
          <a:lstStyle/>
          <a:p>
            <a:pPr algn="ctr"/>
            <a:r>
              <a:rPr lang="en-US" sz="900" dirty="0" smtClean="0"/>
              <a:t>Newsletters</a:t>
            </a:r>
            <a:endParaRPr lang="en-US" sz="900" dirty="0"/>
          </a:p>
        </p:txBody>
      </p:sp>
      <p:sp>
        <p:nvSpPr>
          <p:cNvPr id="114" name="Rectangle 103"/>
          <p:cNvSpPr>
            <a:spLocks noChangeArrowheads="1"/>
          </p:cNvSpPr>
          <p:nvPr/>
        </p:nvSpPr>
        <p:spPr bwMode="auto">
          <a:xfrm>
            <a:off x="4114800" y="27432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Community Interest</a:t>
            </a:r>
            <a:endParaRPr lang="en-US" sz="900" dirty="0"/>
          </a:p>
        </p:txBody>
      </p:sp>
      <p:sp>
        <p:nvSpPr>
          <p:cNvPr id="115" name="Rectangle 35"/>
          <p:cNvSpPr>
            <a:spLocks noChangeArrowheads="1"/>
          </p:cNvSpPr>
          <p:nvPr/>
        </p:nvSpPr>
        <p:spPr bwMode="auto">
          <a:xfrm>
            <a:off x="4114800" y="4087368"/>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Parking &amp; Public Safety</a:t>
            </a:r>
            <a:endParaRPr lang="en-US" sz="900" dirty="0"/>
          </a:p>
        </p:txBody>
      </p:sp>
      <p:sp>
        <p:nvSpPr>
          <p:cNvPr id="116" name="Rectangle 74"/>
          <p:cNvSpPr>
            <a:spLocks noChangeArrowheads="1"/>
          </p:cNvSpPr>
          <p:nvPr/>
        </p:nvSpPr>
        <p:spPr bwMode="auto">
          <a:xfrm>
            <a:off x="4114800" y="44196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700" dirty="0" smtClean="0"/>
              <a:t>Professional Development Academy</a:t>
            </a:r>
            <a:endParaRPr lang="en-US" sz="700" dirty="0"/>
          </a:p>
        </p:txBody>
      </p:sp>
      <p:sp>
        <p:nvSpPr>
          <p:cNvPr id="117" name="Rectangle 87"/>
          <p:cNvSpPr>
            <a:spLocks noChangeArrowheads="1"/>
          </p:cNvSpPr>
          <p:nvPr/>
        </p:nvSpPr>
        <p:spPr bwMode="auto">
          <a:xfrm>
            <a:off x="4114800" y="47731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Visit</a:t>
            </a:r>
          </a:p>
        </p:txBody>
      </p:sp>
      <p:sp>
        <p:nvSpPr>
          <p:cNvPr id="118" name="Rectangle 35"/>
          <p:cNvSpPr>
            <a:spLocks noChangeArrowheads="1"/>
          </p:cNvSpPr>
          <p:nvPr/>
        </p:nvSpPr>
        <p:spPr bwMode="auto">
          <a:xfrm>
            <a:off x="4114800" y="3352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Foundation</a:t>
            </a:r>
            <a:endParaRPr lang="en-US" sz="900" dirty="0"/>
          </a:p>
        </p:txBody>
      </p:sp>
      <p:sp>
        <p:nvSpPr>
          <p:cNvPr id="121" name="Rectangle 47"/>
          <p:cNvSpPr>
            <a:spLocks noChangeArrowheads="1"/>
          </p:cNvSpPr>
          <p:nvPr/>
        </p:nvSpPr>
        <p:spPr bwMode="auto">
          <a:xfrm>
            <a:off x="2058987" y="2438400"/>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 &amp; Organizations</a:t>
            </a:r>
            <a:endParaRPr lang="en-US" sz="900" dirty="0"/>
          </a:p>
        </p:txBody>
      </p:sp>
      <p:sp>
        <p:nvSpPr>
          <p:cNvPr id="122" name="Rectangle 103"/>
          <p:cNvSpPr>
            <a:spLocks noChangeArrowheads="1"/>
          </p:cNvSpPr>
          <p:nvPr/>
        </p:nvSpPr>
        <p:spPr bwMode="auto">
          <a:xfrm>
            <a:off x="2058987" y="3103990"/>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Fitness Center</a:t>
            </a:r>
            <a:endParaRPr lang="en-US" sz="900" dirty="0"/>
          </a:p>
        </p:txBody>
      </p:sp>
      <p:sp>
        <p:nvSpPr>
          <p:cNvPr id="127" name="Rectangle 126"/>
          <p:cNvSpPr>
            <a:spLocks noChangeArrowheads="1"/>
          </p:cNvSpPr>
          <p:nvPr/>
        </p:nvSpPr>
        <p:spPr bwMode="auto">
          <a:xfrm>
            <a:off x="1002475" y="4359754"/>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Disabled Students</a:t>
            </a:r>
            <a:endParaRPr lang="en-US" sz="900" dirty="0"/>
          </a:p>
        </p:txBody>
      </p:sp>
      <p:sp>
        <p:nvSpPr>
          <p:cNvPr id="75" name="Rectangle 46"/>
          <p:cNvSpPr>
            <a:spLocks noChangeArrowheads="1"/>
          </p:cNvSpPr>
          <p:nvPr/>
        </p:nvSpPr>
        <p:spPr bwMode="auto">
          <a:xfrm>
            <a:off x="4108450" y="2438400"/>
            <a:ext cx="990600" cy="256032"/>
          </a:xfrm>
          <a:prstGeom prst="rect">
            <a:avLst/>
          </a:prstGeom>
          <a:solidFill>
            <a:srgbClr val="DEE8FF"/>
          </a:solidFill>
          <a:ln w="9525" algn="ctr">
            <a:solidFill>
              <a:srgbClr val="8390AD"/>
            </a:solidFill>
            <a:prstDash val="dash"/>
            <a:miter lim="800000"/>
            <a:headEnd/>
            <a:tailEnd/>
          </a:ln>
          <a:effectLst/>
        </p:spPr>
        <p:txBody>
          <a:bodyPr anchor="ctr"/>
          <a:lstStyle/>
          <a:p>
            <a:pPr algn="ctr"/>
            <a:r>
              <a:rPr lang="en-US" sz="900" dirty="0" smtClean="0"/>
              <a:t>Faculty Directory</a:t>
            </a:r>
            <a:endParaRPr lang="en-US" sz="900" dirty="0"/>
          </a:p>
        </p:txBody>
      </p:sp>
      <p:sp>
        <p:nvSpPr>
          <p:cNvPr id="76" name="Rectangle 47"/>
          <p:cNvSpPr>
            <a:spLocks noChangeArrowheads="1"/>
          </p:cNvSpPr>
          <p:nvPr/>
        </p:nvSpPr>
        <p:spPr bwMode="auto">
          <a:xfrm>
            <a:off x="2057400" y="1828800"/>
            <a:ext cx="894418"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Activities</a:t>
            </a:r>
            <a:endParaRPr lang="en-US" sz="900" dirty="0"/>
          </a:p>
        </p:txBody>
      </p:sp>
      <p:sp>
        <p:nvSpPr>
          <p:cNvPr id="81" name="Rectangle 15"/>
          <p:cNvSpPr>
            <a:spLocks noChangeArrowheads="1"/>
          </p:cNvSpPr>
          <p:nvPr/>
        </p:nvSpPr>
        <p:spPr bwMode="auto">
          <a:xfrm>
            <a:off x="5240119" y="1193800"/>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Future Students</a:t>
            </a:r>
            <a:endParaRPr lang="en-US" sz="800" b="1" dirty="0"/>
          </a:p>
        </p:txBody>
      </p:sp>
      <p:sp>
        <p:nvSpPr>
          <p:cNvPr id="94" name="Rectangle 15"/>
          <p:cNvSpPr>
            <a:spLocks noChangeArrowheads="1"/>
          </p:cNvSpPr>
          <p:nvPr/>
        </p:nvSpPr>
        <p:spPr bwMode="auto">
          <a:xfrm>
            <a:off x="6240065" y="1193442"/>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Current Students</a:t>
            </a:r>
            <a:endParaRPr lang="en-US" sz="800" b="1" dirty="0"/>
          </a:p>
        </p:txBody>
      </p:sp>
      <p:sp>
        <p:nvSpPr>
          <p:cNvPr id="95" name="Rectangle 15"/>
          <p:cNvSpPr>
            <a:spLocks noChangeArrowheads="1"/>
          </p:cNvSpPr>
          <p:nvPr/>
        </p:nvSpPr>
        <p:spPr bwMode="auto">
          <a:xfrm>
            <a:off x="7272932" y="1190627"/>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Alumni &amp; Friends</a:t>
            </a:r>
            <a:endParaRPr lang="en-US" sz="800" b="1" dirty="0"/>
          </a:p>
        </p:txBody>
      </p:sp>
      <p:sp>
        <p:nvSpPr>
          <p:cNvPr id="98" name="Rectangle 15"/>
          <p:cNvSpPr>
            <a:spLocks noChangeArrowheads="1"/>
          </p:cNvSpPr>
          <p:nvPr/>
        </p:nvSpPr>
        <p:spPr bwMode="auto">
          <a:xfrm>
            <a:off x="8305800" y="1190269"/>
            <a:ext cx="822960" cy="274320"/>
          </a:xfrm>
          <a:prstGeom prst="rect">
            <a:avLst/>
          </a:prstGeom>
          <a:solidFill>
            <a:schemeClr val="bg1"/>
          </a:solidFill>
          <a:ln w="28575" algn="ctr">
            <a:solidFill>
              <a:srgbClr val="525B78"/>
            </a:solidFill>
            <a:miter lim="800000"/>
            <a:headEnd/>
            <a:tailEnd/>
          </a:ln>
          <a:effectLst/>
        </p:spPr>
        <p:txBody>
          <a:bodyPr anchor="ctr"/>
          <a:lstStyle/>
          <a:p>
            <a:pPr algn="ctr"/>
            <a:r>
              <a:rPr lang="en-US" sz="800" b="1" dirty="0" smtClean="0"/>
              <a:t>Faculty &amp; Staff</a:t>
            </a:r>
            <a:endParaRPr lang="en-US" sz="800" b="1" dirty="0"/>
          </a:p>
        </p:txBody>
      </p:sp>
      <p:cxnSp>
        <p:nvCxnSpPr>
          <p:cNvPr id="99" name="Elbow Connector 98"/>
          <p:cNvCxnSpPr>
            <a:stCxn id="4100" idx="2"/>
            <a:endCxn id="94" idx="0"/>
          </p:cNvCxnSpPr>
          <p:nvPr/>
        </p:nvCxnSpPr>
        <p:spPr>
          <a:xfrm rot="16200000" flipH="1">
            <a:off x="5454789" y="-3315"/>
            <a:ext cx="313967" cy="2079545"/>
          </a:xfrm>
          <a:prstGeom prst="bentConnector3">
            <a:avLst>
              <a:gd name="adj1" fmla="val 50000"/>
            </a:avLst>
          </a:prstGeom>
          <a:noFill/>
          <a:ln w="9525">
            <a:solidFill>
              <a:schemeClr val="tx1"/>
            </a:solidFill>
            <a:prstDash val="solid"/>
            <a:miter lim="800000"/>
            <a:headEnd/>
            <a:tailEnd type="triangle" w="med" len="med"/>
          </a:ln>
          <a:effectLst/>
        </p:spPr>
      </p:cxnSp>
      <p:cxnSp>
        <p:nvCxnSpPr>
          <p:cNvPr id="100" name="Elbow Connector 99"/>
          <p:cNvCxnSpPr>
            <a:stCxn id="4100" idx="2"/>
            <a:endCxn id="81" idx="0"/>
          </p:cNvCxnSpPr>
          <p:nvPr/>
        </p:nvCxnSpPr>
        <p:spPr>
          <a:xfrm rot="16200000" flipH="1">
            <a:off x="4954637" y="496837"/>
            <a:ext cx="314325" cy="1079599"/>
          </a:xfrm>
          <a:prstGeom prst="bentConnector3">
            <a:avLst>
              <a:gd name="adj1" fmla="val 50000"/>
            </a:avLst>
          </a:prstGeom>
          <a:noFill/>
          <a:ln w="9525">
            <a:solidFill>
              <a:schemeClr val="tx1"/>
            </a:solidFill>
            <a:prstDash val="solid"/>
            <a:miter lim="800000"/>
            <a:headEnd/>
            <a:tailEnd type="triangle" w="med" len="med"/>
          </a:ln>
          <a:effectLst/>
        </p:spPr>
      </p:cxnSp>
      <p:sp>
        <p:nvSpPr>
          <p:cNvPr id="132" name="Rectangle 35"/>
          <p:cNvSpPr>
            <a:spLocks noChangeArrowheads="1"/>
          </p:cNvSpPr>
          <p:nvPr/>
        </p:nvSpPr>
        <p:spPr bwMode="auto">
          <a:xfrm>
            <a:off x="990600" y="3733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Computers &amp; Technology</a:t>
            </a:r>
            <a:endParaRPr lang="en-US" sz="900" dirty="0"/>
          </a:p>
        </p:txBody>
      </p:sp>
      <p:sp>
        <p:nvSpPr>
          <p:cNvPr id="133" name="Rectangle 103"/>
          <p:cNvSpPr>
            <a:spLocks noChangeArrowheads="1"/>
          </p:cNvSpPr>
          <p:nvPr/>
        </p:nvSpPr>
        <p:spPr bwMode="auto">
          <a:xfrm>
            <a:off x="990600" y="49911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a:t>
            </a:r>
            <a:r>
              <a:rPr lang="en-US" sz="900" dirty="0" err="1" smtClean="0"/>
              <a:t>Scholorships</a:t>
            </a:r>
            <a:endParaRPr lang="en-US" sz="900" dirty="0"/>
          </a:p>
        </p:txBody>
      </p:sp>
      <p:sp>
        <p:nvSpPr>
          <p:cNvPr id="134" name="Rectangle 103"/>
          <p:cNvSpPr>
            <a:spLocks noChangeArrowheads="1"/>
          </p:cNvSpPr>
          <p:nvPr/>
        </p:nvSpPr>
        <p:spPr bwMode="auto">
          <a:xfrm>
            <a:off x="999425" y="58399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Student Services Program</a:t>
            </a:r>
            <a:endParaRPr lang="en-US" sz="800" dirty="0"/>
          </a:p>
        </p:txBody>
      </p:sp>
      <p:sp>
        <p:nvSpPr>
          <p:cNvPr id="135" name="Rectangle 40"/>
          <p:cNvSpPr>
            <a:spLocks noChangeArrowheads="1"/>
          </p:cNvSpPr>
          <p:nvPr/>
        </p:nvSpPr>
        <p:spPr bwMode="auto">
          <a:xfrm>
            <a:off x="3048000" y="1524000"/>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Events</a:t>
            </a:r>
            <a:endParaRPr lang="en-US" sz="900" dirty="0"/>
          </a:p>
        </p:txBody>
      </p:sp>
      <p:sp>
        <p:nvSpPr>
          <p:cNvPr id="136" name="Rectangle 35"/>
          <p:cNvSpPr>
            <a:spLocks noChangeArrowheads="1"/>
          </p:cNvSpPr>
          <p:nvPr/>
        </p:nvSpPr>
        <p:spPr bwMode="auto">
          <a:xfrm>
            <a:off x="3048000" y="1828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News</a:t>
            </a:r>
            <a:endParaRPr lang="en-US" sz="900" dirty="0"/>
          </a:p>
        </p:txBody>
      </p:sp>
      <p:sp>
        <p:nvSpPr>
          <p:cNvPr id="137" name="Rectangle 51"/>
          <p:cNvSpPr>
            <a:spLocks noChangeArrowheads="1"/>
          </p:cNvSpPr>
          <p:nvPr/>
        </p:nvSpPr>
        <p:spPr bwMode="auto">
          <a:xfrm>
            <a:off x="6248400" y="2743034"/>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Academic Calendar</a:t>
            </a:r>
          </a:p>
        </p:txBody>
      </p:sp>
      <p:sp>
        <p:nvSpPr>
          <p:cNvPr id="138" name="Rectangle 35"/>
          <p:cNvSpPr>
            <a:spLocks noChangeArrowheads="1"/>
          </p:cNvSpPr>
          <p:nvPr/>
        </p:nvSpPr>
        <p:spPr bwMode="auto">
          <a:xfrm>
            <a:off x="6267016" y="3430588"/>
            <a:ext cx="835550"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Transcripts</a:t>
            </a:r>
          </a:p>
        </p:txBody>
      </p:sp>
      <p:sp>
        <p:nvSpPr>
          <p:cNvPr id="139" name="Rectangle 35"/>
          <p:cNvSpPr>
            <a:spLocks noChangeArrowheads="1"/>
          </p:cNvSpPr>
          <p:nvPr/>
        </p:nvSpPr>
        <p:spPr bwMode="auto">
          <a:xfrm>
            <a:off x="6267016" y="3759911"/>
            <a:ext cx="835550"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Transfer Center</a:t>
            </a:r>
            <a:endParaRPr lang="en-US" sz="900" dirty="0"/>
          </a:p>
        </p:txBody>
      </p:sp>
      <p:sp>
        <p:nvSpPr>
          <p:cNvPr id="140" name="Rectangle 51"/>
          <p:cNvSpPr>
            <a:spLocks noChangeArrowheads="1"/>
          </p:cNvSpPr>
          <p:nvPr/>
        </p:nvSpPr>
        <p:spPr bwMode="auto">
          <a:xfrm>
            <a:off x="6267016" y="3099511"/>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Financial Aid</a:t>
            </a:r>
          </a:p>
        </p:txBody>
      </p:sp>
      <p:sp>
        <p:nvSpPr>
          <p:cNvPr id="141" name="Rectangle 38"/>
          <p:cNvSpPr>
            <a:spLocks noChangeArrowheads="1"/>
          </p:cNvSpPr>
          <p:nvPr/>
        </p:nvSpPr>
        <p:spPr bwMode="auto">
          <a:xfrm>
            <a:off x="6248400" y="21336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Housing Info</a:t>
            </a:r>
            <a:endParaRPr lang="en-US" sz="900" dirty="0"/>
          </a:p>
        </p:txBody>
      </p:sp>
      <p:sp>
        <p:nvSpPr>
          <p:cNvPr id="142" name="Rectangle 38"/>
          <p:cNvSpPr>
            <a:spLocks noChangeArrowheads="1"/>
          </p:cNvSpPr>
          <p:nvPr/>
        </p:nvSpPr>
        <p:spPr bwMode="auto">
          <a:xfrm>
            <a:off x="6248400" y="15240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Help for Students</a:t>
            </a:r>
            <a:endParaRPr lang="en-US" sz="900" dirty="0"/>
          </a:p>
        </p:txBody>
      </p:sp>
      <p:sp>
        <p:nvSpPr>
          <p:cNvPr id="144" name="Rectangle 38"/>
          <p:cNvSpPr>
            <a:spLocks noChangeArrowheads="1"/>
          </p:cNvSpPr>
          <p:nvPr/>
        </p:nvSpPr>
        <p:spPr bwMode="auto">
          <a:xfrm>
            <a:off x="6248400" y="24384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Facilities Use</a:t>
            </a:r>
            <a:endParaRPr lang="en-US" sz="900" dirty="0"/>
          </a:p>
        </p:txBody>
      </p:sp>
      <p:sp>
        <p:nvSpPr>
          <p:cNvPr id="145" name="Rectangle 38"/>
          <p:cNvSpPr>
            <a:spLocks noChangeArrowheads="1"/>
          </p:cNvSpPr>
          <p:nvPr/>
        </p:nvSpPr>
        <p:spPr bwMode="auto">
          <a:xfrm>
            <a:off x="6248400" y="18288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Class Info</a:t>
            </a:r>
            <a:endParaRPr lang="en-US" sz="900" dirty="0"/>
          </a:p>
        </p:txBody>
      </p:sp>
      <p:sp>
        <p:nvSpPr>
          <p:cNvPr id="146" name="Rectangle 35"/>
          <p:cNvSpPr>
            <a:spLocks noChangeArrowheads="1"/>
          </p:cNvSpPr>
          <p:nvPr/>
        </p:nvSpPr>
        <p:spPr bwMode="auto">
          <a:xfrm>
            <a:off x="7336461" y="2743200"/>
            <a:ext cx="716371"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Transcripts</a:t>
            </a:r>
          </a:p>
        </p:txBody>
      </p:sp>
      <p:sp>
        <p:nvSpPr>
          <p:cNvPr id="147" name="Rectangle 35"/>
          <p:cNvSpPr>
            <a:spLocks noChangeArrowheads="1"/>
          </p:cNvSpPr>
          <p:nvPr/>
        </p:nvSpPr>
        <p:spPr bwMode="auto">
          <a:xfrm>
            <a:off x="7336461" y="2133600"/>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Continuing Ed</a:t>
            </a:r>
            <a:endParaRPr lang="en-US" sz="900" dirty="0"/>
          </a:p>
        </p:txBody>
      </p:sp>
      <p:sp>
        <p:nvSpPr>
          <p:cNvPr id="148" name="Rectangle 35"/>
          <p:cNvSpPr>
            <a:spLocks noChangeArrowheads="1"/>
          </p:cNvSpPr>
          <p:nvPr/>
        </p:nvSpPr>
        <p:spPr bwMode="auto">
          <a:xfrm>
            <a:off x="7336461" y="2438400"/>
            <a:ext cx="716371" cy="206631"/>
          </a:xfrm>
          <a:prstGeom prst="rect">
            <a:avLst/>
          </a:prstGeom>
          <a:solidFill>
            <a:srgbClr val="E5FF9B"/>
          </a:solidFill>
          <a:ln w="9525" algn="ctr">
            <a:solidFill>
              <a:srgbClr val="8390AD"/>
            </a:solidFill>
            <a:miter lim="800000"/>
            <a:headEnd/>
            <a:tailEnd/>
          </a:ln>
          <a:effectLst/>
        </p:spPr>
        <p:txBody>
          <a:bodyPr anchor="ctr"/>
          <a:lstStyle/>
          <a:p>
            <a:pPr algn="ctr"/>
            <a:r>
              <a:rPr lang="en-US" sz="800" dirty="0"/>
              <a:t>Foundation</a:t>
            </a:r>
          </a:p>
        </p:txBody>
      </p:sp>
      <p:sp>
        <p:nvSpPr>
          <p:cNvPr id="149" name="Rectangle 35"/>
          <p:cNvSpPr>
            <a:spLocks noChangeArrowheads="1"/>
          </p:cNvSpPr>
          <p:nvPr/>
        </p:nvSpPr>
        <p:spPr bwMode="auto">
          <a:xfrm>
            <a:off x="7336461" y="1545969"/>
            <a:ext cx="716371" cy="206631"/>
          </a:xfrm>
          <a:prstGeom prst="rect">
            <a:avLst/>
          </a:prstGeom>
          <a:solidFill>
            <a:srgbClr val="E5FF9B"/>
          </a:solidFill>
          <a:ln w="9525" algn="ctr">
            <a:solidFill>
              <a:srgbClr val="8390AD"/>
            </a:solidFill>
            <a:miter lim="800000"/>
            <a:headEnd/>
            <a:tailEnd/>
          </a:ln>
          <a:effectLst/>
        </p:spPr>
        <p:txBody>
          <a:bodyPr anchor="ctr"/>
          <a:lstStyle/>
          <a:p>
            <a:pPr algn="ctr"/>
            <a:r>
              <a:rPr lang="en-US" sz="800" dirty="0"/>
              <a:t>Grapevine</a:t>
            </a:r>
          </a:p>
        </p:txBody>
      </p:sp>
      <p:sp>
        <p:nvSpPr>
          <p:cNvPr id="150" name="Rectangle 35"/>
          <p:cNvSpPr>
            <a:spLocks noChangeArrowheads="1"/>
          </p:cNvSpPr>
          <p:nvPr/>
        </p:nvSpPr>
        <p:spPr bwMode="auto">
          <a:xfrm>
            <a:off x="7336461" y="1828800"/>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Hiring Students</a:t>
            </a:r>
          </a:p>
        </p:txBody>
      </p:sp>
      <p:sp>
        <p:nvSpPr>
          <p:cNvPr id="155" name="Rectangle 38"/>
          <p:cNvSpPr>
            <a:spLocks noChangeArrowheads="1"/>
          </p:cNvSpPr>
          <p:nvPr/>
        </p:nvSpPr>
        <p:spPr bwMode="auto">
          <a:xfrm>
            <a:off x="8278093" y="21336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Tools</a:t>
            </a:r>
            <a:endParaRPr lang="en-US" sz="900" dirty="0"/>
          </a:p>
        </p:txBody>
      </p:sp>
      <p:sp>
        <p:nvSpPr>
          <p:cNvPr id="156" name="Rectangle 38"/>
          <p:cNvSpPr>
            <a:spLocks noChangeArrowheads="1"/>
          </p:cNvSpPr>
          <p:nvPr/>
        </p:nvSpPr>
        <p:spPr bwMode="auto">
          <a:xfrm>
            <a:off x="8278093" y="15240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Professional Development</a:t>
            </a:r>
            <a:endParaRPr lang="en-US" sz="900" dirty="0"/>
          </a:p>
        </p:txBody>
      </p:sp>
      <p:sp>
        <p:nvSpPr>
          <p:cNvPr id="157" name="Rectangle 38"/>
          <p:cNvSpPr>
            <a:spLocks noChangeArrowheads="1"/>
          </p:cNvSpPr>
          <p:nvPr/>
        </p:nvSpPr>
        <p:spPr bwMode="auto">
          <a:xfrm>
            <a:off x="8278093" y="2438400"/>
            <a:ext cx="831890" cy="255588"/>
          </a:xfrm>
          <a:prstGeom prst="rect">
            <a:avLst/>
          </a:prstGeom>
          <a:solidFill>
            <a:srgbClr val="DEE8FF"/>
          </a:solidFill>
          <a:ln w="9525" algn="ctr">
            <a:solidFill>
              <a:srgbClr val="8390AD"/>
            </a:solidFill>
            <a:prstDash val="solid"/>
            <a:miter lim="800000"/>
            <a:headEnd/>
            <a:tailEnd/>
          </a:ln>
          <a:effectLst/>
        </p:spPr>
        <p:txBody>
          <a:bodyPr anchor="ctr"/>
          <a:lstStyle/>
          <a:p>
            <a:pPr algn="ctr"/>
            <a:r>
              <a:rPr lang="en-US" sz="900" dirty="0" smtClean="0"/>
              <a:t>Faculty Directory</a:t>
            </a:r>
            <a:endParaRPr lang="en-US" sz="900" dirty="0"/>
          </a:p>
        </p:txBody>
      </p:sp>
      <p:sp>
        <p:nvSpPr>
          <p:cNvPr id="158" name="Rectangle 38"/>
          <p:cNvSpPr>
            <a:spLocks noChangeArrowheads="1"/>
          </p:cNvSpPr>
          <p:nvPr/>
        </p:nvSpPr>
        <p:spPr bwMode="auto">
          <a:xfrm>
            <a:off x="8278093" y="1828800"/>
            <a:ext cx="831890" cy="255588"/>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Facilities User</a:t>
            </a:r>
            <a:endParaRPr lang="en-US" sz="900" dirty="0"/>
          </a:p>
        </p:txBody>
      </p:sp>
      <p:sp>
        <p:nvSpPr>
          <p:cNvPr id="167" name="Rectangle 40"/>
          <p:cNvSpPr>
            <a:spLocks noChangeArrowheads="1"/>
          </p:cNvSpPr>
          <p:nvPr/>
        </p:nvSpPr>
        <p:spPr bwMode="auto">
          <a:xfrm>
            <a:off x="5235654" y="2133600"/>
            <a:ext cx="83189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a:t>
            </a:r>
            <a:r>
              <a:rPr lang="en-US" sz="900" dirty="0" err="1" smtClean="0"/>
              <a:t>Scho</a:t>
            </a:r>
            <a:endParaRPr lang="en-US" sz="900" dirty="0"/>
          </a:p>
        </p:txBody>
      </p:sp>
      <p:sp>
        <p:nvSpPr>
          <p:cNvPr id="168" name="Rectangle 55"/>
          <p:cNvSpPr>
            <a:spLocks noChangeArrowheads="1"/>
          </p:cNvSpPr>
          <p:nvPr/>
        </p:nvSpPr>
        <p:spPr bwMode="auto">
          <a:xfrm>
            <a:off x="5235654" y="3783012"/>
            <a:ext cx="831890" cy="255588"/>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Visit</a:t>
            </a:r>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4/1/2014</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4</a:t>
            </a:fld>
            <a:endParaRPr lang="en-US"/>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Programs &amp; Departments</a:t>
            </a:r>
            <a:endParaRPr lang="en-US" sz="1000" b="1" dirty="0"/>
          </a:p>
        </p:txBody>
      </p:sp>
      <p:sp>
        <p:nvSpPr>
          <p:cNvPr id="4128" name="Rectangle 32"/>
          <p:cNvSpPr>
            <a:spLocks noChangeArrowheads="1"/>
          </p:cNvSpPr>
          <p:nvPr/>
        </p:nvSpPr>
        <p:spPr bwMode="auto">
          <a:xfrm>
            <a:off x="2257425"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Administration</a:t>
            </a:r>
            <a:endParaRPr lang="en-US" sz="900" dirty="0"/>
          </a:p>
        </p:txBody>
      </p:sp>
      <p:sp>
        <p:nvSpPr>
          <p:cNvPr id="4150" name="Rectangle 54"/>
          <p:cNvSpPr>
            <a:spLocks noChangeArrowheads="1"/>
          </p:cNvSpPr>
          <p:nvPr/>
        </p:nvSpPr>
        <p:spPr bwMode="auto">
          <a:xfrm>
            <a:off x="3048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Affairs</a:t>
            </a:r>
            <a:endParaRPr lang="en-US" sz="900" dirty="0"/>
          </a:p>
        </p:txBody>
      </p:sp>
      <p:sp>
        <p:nvSpPr>
          <p:cNvPr id="4184" name="Rectangle 88"/>
          <p:cNvSpPr>
            <a:spLocks noChangeArrowheads="1"/>
          </p:cNvSpPr>
          <p:nvPr/>
        </p:nvSpPr>
        <p:spPr bwMode="auto">
          <a:xfrm>
            <a:off x="6781800" y="1268412"/>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64" name="Rectangle 40"/>
          <p:cNvSpPr>
            <a:spLocks noChangeArrowheads="1"/>
          </p:cNvSpPr>
          <p:nvPr/>
        </p:nvSpPr>
        <p:spPr bwMode="auto">
          <a:xfrm>
            <a:off x="47244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Continuing Education</a:t>
            </a:r>
            <a:endParaRPr lang="en-US" sz="900" dirty="0"/>
          </a:p>
        </p:txBody>
      </p:sp>
      <p:sp>
        <p:nvSpPr>
          <p:cNvPr id="105" name="Rectangle 22"/>
          <p:cNvSpPr>
            <a:spLocks noChangeArrowheads="1"/>
          </p:cNvSpPr>
          <p:nvPr/>
        </p:nvSpPr>
        <p:spPr bwMode="auto">
          <a:xfrm>
            <a:off x="-1752600" y="167640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American Sign Language</a:t>
            </a:r>
          </a:p>
        </p:txBody>
      </p:sp>
      <p:cxnSp>
        <p:nvCxnSpPr>
          <p:cNvPr id="127" name="AutoShape 7"/>
          <p:cNvCxnSpPr>
            <a:cxnSpLocks noChangeShapeType="1"/>
            <a:stCxn id="4101" idx="2"/>
            <a:endCxn id="4150" idx="0"/>
          </p:cNvCxnSpPr>
          <p:nvPr/>
        </p:nvCxnSpPr>
        <p:spPr bwMode="auto">
          <a:xfrm rot="5400000">
            <a:off x="2547145" y="-756444"/>
            <a:ext cx="277812" cy="37719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523457" y="219868"/>
            <a:ext cx="277812" cy="1819276"/>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16200000" flipH="1">
            <a:off x="5785644" y="-223044"/>
            <a:ext cx="277812" cy="270509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4756944" y="805656"/>
            <a:ext cx="277812" cy="647699"/>
          </a:xfrm>
          <a:prstGeom prst="bentConnector3">
            <a:avLst>
              <a:gd name="adj1" fmla="val 50000"/>
            </a:avLst>
          </a:prstGeom>
          <a:noFill/>
          <a:ln w="9525">
            <a:solidFill>
              <a:schemeClr val="tx1"/>
            </a:solidFill>
            <a:miter lim="800000"/>
            <a:headEnd/>
            <a:tailEnd type="triangle" w="med" len="med"/>
          </a:ln>
          <a:effectLst/>
        </p:spPr>
      </p:cxnSp>
      <p:sp>
        <p:nvSpPr>
          <p:cNvPr id="144" name="Rectangle 22"/>
          <p:cNvSpPr>
            <a:spLocks noChangeArrowheads="1"/>
          </p:cNvSpPr>
          <p:nvPr/>
        </p:nvSpPr>
        <p:spPr bwMode="auto">
          <a:xfrm>
            <a:off x="-1752600" y="1882993"/>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Art</a:t>
            </a:r>
          </a:p>
        </p:txBody>
      </p:sp>
      <p:sp>
        <p:nvSpPr>
          <p:cNvPr id="145" name="Rectangle 22"/>
          <p:cNvSpPr>
            <a:spLocks noChangeArrowheads="1"/>
          </p:cNvSpPr>
          <p:nvPr/>
        </p:nvSpPr>
        <p:spPr bwMode="auto">
          <a:xfrm>
            <a:off x="-1752600" y="2089586"/>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Athletics</a:t>
            </a:r>
          </a:p>
        </p:txBody>
      </p:sp>
      <p:sp>
        <p:nvSpPr>
          <p:cNvPr id="146" name="Rectangle 22"/>
          <p:cNvSpPr>
            <a:spLocks noChangeArrowheads="1"/>
          </p:cNvSpPr>
          <p:nvPr/>
        </p:nvSpPr>
        <p:spPr bwMode="auto">
          <a:xfrm>
            <a:off x="-1752600" y="2296179"/>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Automotive Technology</a:t>
            </a:r>
          </a:p>
        </p:txBody>
      </p:sp>
      <p:sp>
        <p:nvSpPr>
          <p:cNvPr id="147" name="Rectangle 22"/>
          <p:cNvSpPr>
            <a:spLocks noChangeArrowheads="1"/>
          </p:cNvSpPr>
          <p:nvPr/>
        </p:nvSpPr>
        <p:spPr bwMode="auto">
          <a:xfrm>
            <a:off x="-1752600" y="2502772"/>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Business &amp; Prof Studies</a:t>
            </a:r>
          </a:p>
        </p:txBody>
      </p:sp>
      <p:sp>
        <p:nvSpPr>
          <p:cNvPr id="148" name="Rectangle 22"/>
          <p:cNvSpPr>
            <a:spLocks noChangeArrowheads="1"/>
          </p:cNvSpPr>
          <p:nvPr/>
        </p:nvSpPr>
        <p:spPr bwMode="auto">
          <a:xfrm>
            <a:off x="-1752600" y="2709365"/>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Child Dev &amp; Elementary Ed</a:t>
            </a:r>
          </a:p>
        </p:txBody>
      </p:sp>
      <p:sp>
        <p:nvSpPr>
          <p:cNvPr id="149" name="Rectangle 22"/>
          <p:cNvSpPr>
            <a:spLocks noChangeArrowheads="1"/>
          </p:cNvSpPr>
          <p:nvPr/>
        </p:nvSpPr>
        <p:spPr bwMode="auto">
          <a:xfrm>
            <a:off x="-1752600" y="2915958"/>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Communication Arts</a:t>
            </a:r>
          </a:p>
        </p:txBody>
      </p:sp>
      <p:sp>
        <p:nvSpPr>
          <p:cNvPr id="150" name="Rectangle 22"/>
          <p:cNvSpPr>
            <a:spLocks noChangeArrowheads="1"/>
          </p:cNvSpPr>
          <p:nvPr/>
        </p:nvSpPr>
        <p:spPr bwMode="auto">
          <a:xfrm>
            <a:off x="-1752600" y="3122551"/>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Computer, IS, Graphic Design</a:t>
            </a:r>
          </a:p>
        </p:txBody>
      </p:sp>
      <p:sp>
        <p:nvSpPr>
          <p:cNvPr id="151" name="Rectangle 22"/>
          <p:cNvSpPr>
            <a:spLocks noChangeArrowheads="1"/>
          </p:cNvSpPr>
          <p:nvPr/>
        </p:nvSpPr>
        <p:spPr bwMode="auto">
          <a:xfrm>
            <a:off x="-1752600" y="3535737"/>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CADD</a:t>
            </a:r>
          </a:p>
        </p:txBody>
      </p:sp>
      <p:sp>
        <p:nvSpPr>
          <p:cNvPr id="152" name="Rectangle 22"/>
          <p:cNvSpPr>
            <a:spLocks noChangeArrowheads="1"/>
          </p:cNvSpPr>
          <p:nvPr/>
        </p:nvSpPr>
        <p:spPr bwMode="auto">
          <a:xfrm>
            <a:off x="-1752600" y="4155516"/>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solidFill>
                  <a:srgbClr val="FF0000"/>
                </a:solidFill>
              </a:rPr>
              <a:t>Fitness Center</a:t>
            </a:r>
          </a:p>
        </p:txBody>
      </p:sp>
      <p:sp>
        <p:nvSpPr>
          <p:cNvPr id="153" name="Rectangle 22"/>
          <p:cNvSpPr>
            <a:spLocks noChangeArrowheads="1"/>
          </p:cNvSpPr>
          <p:nvPr/>
        </p:nvSpPr>
        <p:spPr bwMode="auto">
          <a:xfrm>
            <a:off x="-1752600" y="4775295"/>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solidFill>
                  <a:srgbClr val="FF0000"/>
                </a:solidFill>
              </a:rPr>
              <a:t>Library</a:t>
            </a:r>
          </a:p>
        </p:txBody>
      </p:sp>
      <p:sp>
        <p:nvSpPr>
          <p:cNvPr id="154" name="Rectangle 22"/>
          <p:cNvSpPr>
            <a:spLocks noChangeArrowheads="1"/>
          </p:cNvSpPr>
          <p:nvPr/>
        </p:nvSpPr>
        <p:spPr bwMode="auto">
          <a:xfrm>
            <a:off x="-1752600" y="5395074"/>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Performing Arts</a:t>
            </a:r>
          </a:p>
        </p:txBody>
      </p:sp>
      <p:sp>
        <p:nvSpPr>
          <p:cNvPr id="155" name="Rectangle 22"/>
          <p:cNvSpPr>
            <a:spLocks noChangeArrowheads="1"/>
          </p:cNvSpPr>
          <p:nvPr/>
        </p:nvSpPr>
        <p:spPr bwMode="auto">
          <a:xfrm>
            <a:off x="-1752600" y="580826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Water/Wastewater Tech</a:t>
            </a:r>
          </a:p>
        </p:txBody>
      </p:sp>
      <p:sp>
        <p:nvSpPr>
          <p:cNvPr id="157" name="Rectangle 22"/>
          <p:cNvSpPr>
            <a:spLocks noChangeArrowheads="1"/>
          </p:cNvSpPr>
          <p:nvPr/>
        </p:nvSpPr>
        <p:spPr bwMode="auto">
          <a:xfrm>
            <a:off x="-1752600" y="374233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Environ Health &amp; Safety</a:t>
            </a:r>
          </a:p>
        </p:txBody>
      </p:sp>
      <p:sp>
        <p:nvSpPr>
          <p:cNvPr id="158" name="Rectangle 22"/>
          <p:cNvSpPr>
            <a:spLocks noChangeArrowheads="1"/>
          </p:cNvSpPr>
          <p:nvPr/>
        </p:nvSpPr>
        <p:spPr bwMode="auto">
          <a:xfrm>
            <a:off x="-1752600" y="4362109"/>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History, Social &amp; Behavioral Sciences</a:t>
            </a:r>
          </a:p>
        </p:txBody>
      </p:sp>
      <p:sp>
        <p:nvSpPr>
          <p:cNvPr id="159" name="Rectangle 22"/>
          <p:cNvSpPr>
            <a:spLocks noChangeArrowheads="1"/>
          </p:cNvSpPr>
          <p:nvPr/>
        </p:nvSpPr>
        <p:spPr bwMode="auto">
          <a:xfrm>
            <a:off x="-1752600" y="4981888"/>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Math</a:t>
            </a:r>
          </a:p>
        </p:txBody>
      </p:sp>
      <p:sp>
        <p:nvSpPr>
          <p:cNvPr id="160" name="Rectangle 22"/>
          <p:cNvSpPr>
            <a:spLocks noChangeArrowheads="1"/>
          </p:cNvSpPr>
          <p:nvPr/>
        </p:nvSpPr>
        <p:spPr bwMode="auto">
          <a:xfrm>
            <a:off x="-1752600" y="5601667"/>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Science/Engineering</a:t>
            </a:r>
          </a:p>
        </p:txBody>
      </p:sp>
      <p:sp>
        <p:nvSpPr>
          <p:cNvPr id="161" name="Rectangle 22"/>
          <p:cNvSpPr>
            <a:spLocks noChangeArrowheads="1"/>
          </p:cNvSpPr>
          <p:nvPr/>
        </p:nvSpPr>
        <p:spPr bwMode="auto">
          <a:xfrm>
            <a:off x="-1752600" y="601485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World Languages</a:t>
            </a:r>
          </a:p>
        </p:txBody>
      </p:sp>
      <p:sp>
        <p:nvSpPr>
          <p:cNvPr id="163" name="Rectangle 22"/>
          <p:cNvSpPr>
            <a:spLocks noChangeArrowheads="1"/>
          </p:cNvSpPr>
          <p:nvPr/>
        </p:nvSpPr>
        <p:spPr bwMode="auto">
          <a:xfrm>
            <a:off x="-1752600" y="3329144"/>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Continuing Ed</a:t>
            </a:r>
          </a:p>
        </p:txBody>
      </p:sp>
      <p:sp>
        <p:nvSpPr>
          <p:cNvPr id="164" name="Rectangle 22"/>
          <p:cNvSpPr>
            <a:spLocks noChangeArrowheads="1"/>
          </p:cNvSpPr>
          <p:nvPr/>
        </p:nvSpPr>
        <p:spPr bwMode="auto">
          <a:xfrm>
            <a:off x="-1752600" y="3948923"/>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Exercise Science &amp; Health Ed</a:t>
            </a:r>
          </a:p>
        </p:txBody>
      </p:sp>
      <p:sp>
        <p:nvSpPr>
          <p:cNvPr id="165" name="Rectangle 22"/>
          <p:cNvSpPr>
            <a:spLocks noChangeArrowheads="1"/>
          </p:cNvSpPr>
          <p:nvPr/>
        </p:nvSpPr>
        <p:spPr bwMode="auto">
          <a:xfrm>
            <a:off x="-1752600" y="4568702"/>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Humanities</a:t>
            </a:r>
          </a:p>
        </p:txBody>
      </p:sp>
      <p:sp>
        <p:nvSpPr>
          <p:cNvPr id="166" name="Rectangle 22"/>
          <p:cNvSpPr>
            <a:spLocks noChangeArrowheads="1"/>
          </p:cNvSpPr>
          <p:nvPr/>
        </p:nvSpPr>
        <p:spPr bwMode="auto">
          <a:xfrm>
            <a:off x="-1752600" y="5188481"/>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Ornamental Horticulture</a:t>
            </a:r>
          </a:p>
        </p:txBody>
      </p:sp>
      <p:sp>
        <p:nvSpPr>
          <p:cNvPr id="194" name="Rectangle 22"/>
          <p:cNvSpPr>
            <a:spLocks noChangeArrowheads="1"/>
          </p:cNvSpPr>
          <p:nvPr/>
        </p:nvSpPr>
        <p:spPr bwMode="auto">
          <a:xfrm>
            <a:off x="2257425"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Administrative Structure</a:t>
            </a:r>
          </a:p>
        </p:txBody>
      </p:sp>
      <p:sp>
        <p:nvSpPr>
          <p:cNvPr id="195" name="Rectangle 22"/>
          <p:cNvSpPr>
            <a:spLocks noChangeArrowheads="1"/>
          </p:cNvSpPr>
          <p:nvPr/>
        </p:nvSpPr>
        <p:spPr bwMode="auto">
          <a:xfrm>
            <a:off x="2257425"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Meet the Team</a:t>
            </a:r>
          </a:p>
        </p:txBody>
      </p:sp>
      <p:sp>
        <p:nvSpPr>
          <p:cNvPr id="198" name="Rectangle 22"/>
          <p:cNvSpPr>
            <a:spLocks noChangeArrowheads="1"/>
          </p:cNvSpPr>
          <p:nvPr/>
        </p:nvSpPr>
        <p:spPr bwMode="auto">
          <a:xfrm>
            <a:off x="2257425" y="32004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Master Plan</a:t>
            </a:r>
          </a:p>
        </p:txBody>
      </p:sp>
      <p:sp>
        <p:nvSpPr>
          <p:cNvPr id="199" name="Rectangle 22"/>
          <p:cNvSpPr>
            <a:spLocks noChangeArrowheads="1"/>
          </p:cNvSpPr>
          <p:nvPr/>
        </p:nvSpPr>
        <p:spPr bwMode="auto">
          <a:xfrm>
            <a:off x="2257425" y="36576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Strategic Plan</a:t>
            </a:r>
          </a:p>
        </p:txBody>
      </p:sp>
      <p:sp>
        <p:nvSpPr>
          <p:cNvPr id="200" name="Rectangle 22"/>
          <p:cNvSpPr>
            <a:spLocks noChangeArrowheads="1"/>
          </p:cNvSpPr>
          <p:nvPr/>
        </p:nvSpPr>
        <p:spPr bwMode="auto">
          <a:xfrm>
            <a:off x="2257425" y="4114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Resource Links</a:t>
            </a:r>
          </a:p>
        </p:txBody>
      </p:sp>
      <p:sp>
        <p:nvSpPr>
          <p:cNvPr id="59" name="Rectangle 22"/>
          <p:cNvSpPr>
            <a:spLocks noChangeArrowheads="1"/>
          </p:cNvSpPr>
          <p:nvPr/>
        </p:nvSpPr>
        <p:spPr bwMode="auto">
          <a:xfrm>
            <a:off x="2257425"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Administrative Services</a:t>
            </a:r>
          </a:p>
        </p:txBody>
      </p:sp>
      <p:sp>
        <p:nvSpPr>
          <p:cNvPr id="60" name="Rectangle 22"/>
          <p:cNvSpPr>
            <a:spLocks noChangeArrowheads="1"/>
          </p:cNvSpPr>
          <p:nvPr/>
        </p:nvSpPr>
        <p:spPr bwMode="auto">
          <a:xfrm>
            <a:off x="3048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Academic Departments &amp; Disciplines</a:t>
            </a:r>
          </a:p>
        </p:txBody>
      </p:sp>
      <p:sp>
        <p:nvSpPr>
          <p:cNvPr id="61" name="Rectangle 22"/>
          <p:cNvSpPr>
            <a:spLocks noChangeArrowheads="1"/>
          </p:cNvSpPr>
          <p:nvPr/>
        </p:nvSpPr>
        <p:spPr bwMode="auto">
          <a:xfrm>
            <a:off x="3048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Office of Instruction</a:t>
            </a:r>
          </a:p>
        </p:txBody>
      </p:sp>
      <p:sp>
        <p:nvSpPr>
          <p:cNvPr id="62" name="Rectangle 22"/>
          <p:cNvSpPr>
            <a:spLocks noChangeArrowheads="1"/>
          </p:cNvSpPr>
          <p:nvPr/>
        </p:nvSpPr>
        <p:spPr bwMode="auto">
          <a:xfrm>
            <a:off x="3048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Academic Senate</a:t>
            </a:r>
          </a:p>
        </p:txBody>
      </p:sp>
      <p:sp>
        <p:nvSpPr>
          <p:cNvPr id="66" name="Rectangle 22"/>
          <p:cNvSpPr>
            <a:spLocks noChangeArrowheads="1"/>
          </p:cNvSpPr>
          <p:nvPr/>
        </p:nvSpPr>
        <p:spPr bwMode="auto">
          <a:xfrm>
            <a:off x="47244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College for Kids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4/1/2014</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5</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Student Services</a:t>
            </a:r>
            <a:endParaRPr lang="en-US" sz="1000" b="1" dirty="0"/>
          </a:p>
        </p:txBody>
      </p:sp>
      <p:cxnSp>
        <p:nvCxnSpPr>
          <p:cNvPr id="127" name="AutoShape 7"/>
          <p:cNvCxnSpPr>
            <a:cxnSpLocks noChangeShapeType="1"/>
            <a:stCxn id="4101" idx="2"/>
            <a:endCxn id="4150" idx="0"/>
          </p:cNvCxnSpPr>
          <p:nvPr/>
        </p:nvCxnSpPr>
        <p:spPr bwMode="auto">
          <a:xfrm rot="5400000">
            <a:off x="2274624" y="-1046279"/>
            <a:ext cx="260499" cy="4334257"/>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814692" y="-506211"/>
            <a:ext cx="260499" cy="325412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084726" y="-236177"/>
            <a:ext cx="260499" cy="2714053"/>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5400000">
            <a:off x="3624794" y="303891"/>
            <a:ext cx="260499" cy="1633917"/>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3894828" y="573925"/>
            <a:ext cx="260499" cy="1093849"/>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5400000">
            <a:off x="4164862" y="843959"/>
            <a:ext cx="260499" cy="553781"/>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5400000">
            <a:off x="4434896" y="1113993"/>
            <a:ext cx="260499" cy="13713"/>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4974963" y="587637"/>
            <a:ext cx="260499" cy="1066423"/>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5515031" y="47569"/>
            <a:ext cx="260499" cy="2146559"/>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5400000">
            <a:off x="3354760" y="33857"/>
            <a:ext cx="260499" cy="2173985"/>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1080136" y="1251099"/>
            <a:ext cx="475488" cy="502920"/>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700" dirty="0" smtClean="0"/>
              <a:t>Bookstore</a:t>
            </a:r>
            <a:endParaRPr lang="en-US" sz="700" dirty="0"/>
          </a:p>
        </p:txBody>
      </p:sp>
      <p:sp>
        <p:nvSpPr>
          <p:cNvPr id="4148" name="Rectangle 52"/>
          <p:cNvSpPr>
            <a:spLocks noChangeArrowheads="1"/>
          </p:cNvSpPr>
          <p:nvPr/>
        </p:nvSpPr>
        <p:spPr bwMode="auto">
          <a:xfrm>
            <a:off x="2700340"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Cashier's Office</a:t>
            </a:r>
            <a:endParaRPr lang="en-US" sz="700" dirty="0"/>
          </a:p>
        </p:txBody>
      </p:sp>
      <p:sp>
        <p:nvSpPr>
          <p:cNvPr id="4150" name="Rectangle 54"/>
          <p:cNvSpPr>
            <a:spLocks noChangeArrowheads="1"/>
          </p:cNvSpPr>
          <p:nvPr/>
        </p:nvSpPr>
        <p:spPr bwMode="auto">
          <a:xfrm>
            <a:off x="0"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Admissions &amp; Records</a:t>
            </a:r>
            <a:endParaRPr lang="en-US" sz="700" dirty="0"/>
          </a:p>
        </p:txBody>
      </p:sp>
      <p:sp>
        <p:nvSpPr>
          <p:cNvPr id="4184" name="Rectangle 88"/>
          <p:cNvSpPr>
            <a:spLocks noChangeArrowheads="1"/>
          </p:cNvSpPr>
          <p:nvPr/>
        </p:nvSpPr>
        <p:spPr bwMode="auto">
          <a:xfrm>
            <a:off x="1620204"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Cal WORKs</a:t>
            </a:r>
            <a:endParaRPr lang="en-US" sz="700" dirty="0"/>
          </a:p>
        </p:txBody>
      </p:sp>
      <p:sp>
        <p:nvSpPr>
          <p:cNvPr id="64" name="Rectangle 40"/>
          <p:cNvSpPr>
            <a:spLocks noChangeArrowheads="1"/>
          </p:cNvSpPr>
          <p:nvPr/>
        </p:nvSpPr>
        <p:spPr bwMode="auto">
          <a:xfrm>
            <a:off x="3240408"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Child Development Center</a:t>
            </a:r>
            <a:endParaRPr lang="en-US" sz="700" dirty="0"/>
          </a:p>
        </p:txBody>
      </p:sp>
      <p:sp>
        <p:nvSpPr>
          <p:cNvPr id="72" name="Rectangle 32"/>
          <p:cNvSpPr>
            <a:spLocks noChangeArrowheads="1"/>
          </p:cNvSpPr>
          <p:nvPr/>
        </p:nvSpPr>
        <p:spPr bwMode="auto">
          <a:xfrm>
            <a:off x="3780476"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Computers &amp; Technology</a:t>
            </a:r>
            <a:endParaRPr lang="en-US" sz="700" dirty="0"/>
          </a:p>
        </p:txBody>
      </p:sp>
      <p:sp>
        <p:nvSpPr>
          <p:cNvPr id="74" name="Rectangle 88"/>
          <p:cNvSpPr>
            <a:spLocks noChangeArrowheads="1"/>
          </p:cNvSpPr>
          <p:nvPr/>
        </p:nvSpPr>
        <p:spPr bwMode="auto">
          <a:xfrm>
            <a:off x="4320544"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Counseling</a:t>
            </a:r>
            <a:endParaRPr lang="en-US" sz="700" dirty="0"/>
          </a:p>
        </p:txBody>
      </p:sp>
      <p:sp>
        <p:nvSpPr>
          <p:cNvPr id="75" name="Rectangle 40"/>
          <p:cNvSpPr>
            <a:spLocks noChangeArrowheads="1"/>
          </p:cNvSpPr>
          <p:nvPr/>
        </p:nvSpPr>
        <p:spPr bwMode="auto">
          <a:xfrm>
            <a:off x="5400680"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EOPS/CARE</a:t>
            </a:r>
            <a:endParaRPr lang="en-US" sz="700" dirty="0"/>
          </a:p>
        </p:txBody>
      </p:sp>
      <p:sp>
        <p:nvSpPr>
          <p:cNvPr id="85" name="Rectangle 52"/>
          <p:cNvSpPr>
            <a:spLocks noChangeArrowheads="1"/>
          </p:cNvSpPr>
          <p:nvPr/>
        </p:nvSpPr>
        <p:spPr bwMode="auto">
          <a:xfrm>
            <a:off x="6480816"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Health Services</a:t>
            </a:r>
          </a:p>
        </p:txBody>
      </p:sp>
      <p:sp>
        <p:nvSpPr>
          <p:cNvPr id="86" name="Rectangle 40"/>
          <p:cNvSpPr>
            <a:spLocks noChangeArrowheads="1"/>
          </p:cNvSpPr>
          <p:nvPr/>
        </p:nvSpPr>
        <p:spPr bwMode="auto">
          <a:xfrm>
            <a:off x="2160272"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Career Center &amp; Student Employment</a:t>
            </a:r>
            <a:endParaRPr lang="en-US" sz="700" dirty="0"/>
          </a:p>
        </p:txBody>
      </p:sp>
      <p:sp>
        <p:nvSpPr>
          <p:cNvPr id="98" name="Rectangle 32"/>
          <p:cNvSpPr>
            <a:spLocks noChangeArrowheads="1"/>
          </p:cNvSpPr>
          <p:nvPr/>
        </p:nvSpPr>
        <p:spPr bwMode="auto">
          <a:xfrm>
            <a:off x="7020883"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Library</a:t>
            </a:r>
            <a:endParaRPr lang="en-US" sz="700" dirty="0"/>
          </a:p>
        </p:txBody>
      </p:sp>
      <p:sp>
        <p:nvSpPr>
          <p:cNvPr id="99" name="Rectangle 88"/>
          <p:cNvSpPr>
            <a:spLocks noChangeArrowheads="1"/>
          </p:cNvSpPr>
          <p:nvPr/>
        </p:nvSpPr>
        <p:spPr bwMode="auto">
          <a:xfrm>
            <a:off x="8101019"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Transfer Center</a:t>
            </a:r>
            <a:endParaRPr lang="en-US" sz="700" dirty="0"/>
          </a:p>
        </p:txBody>
      </p:sp>
      <p:sp>
        <p:nvSpPr>
          <p:cNvPr id="100" name="Rectangle 40"/>
          <p:cNvSpPr>
            <a:spLocks noChangeArrowheads="1"/>
          </p:cNvSpPr>
          <p:nvPr/>
        </p:nvSpPr>
        <p:spPr bwMode="auto">
          <a:xfrm>
            <a:off x="8641080"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Tutoring</a:t>
            </a:r>
            <a:endParaRPr lang="en-US" sz="700" dirty="0"/>
          </a:p>
        </p:txBody>
      </p:sp>
      <p:cxnSp>
        <p:nvCxnSpPr>
          <p:cNvPr id="123" name="AutoShape 7"/>
          <p:cNvCxnSpPr>
            <a:cxnSpLocks noChangeShapeType="1"/>
            <a:stCxn id="4101" idx="2"/>
            <a:endCxn id="99" idx="0"/>
          </p:cNvCxnSpPr>
          <p:nvPr/>
        </p:nvCxnSpPr>
        <p:spPr bwMode="auto">
          <a:xfrm rot="16200000" flipH="1">
            <a:off x="6325133" y="-762532"/>
            <a:ext cx="260499" cy="3766762"/>
          </a:xfrm>
          <a:prstGeom prst="bentConnector3">
            <a:avLst>
              <a:gd name="adj1" fmla="val 50000"/>
            </a:avLst>
          </a:prstGeom>
          <a:noFill/>
          <a:ln w="9525">
            <a:solidFill>
              <a:schemeClr val="tx1"/>
            </a:solidFill>
            <a:miter lim="800000"/>
            <a:headEnd/>
            <a:tailEnd type="triangle" w="med" len="med"/>
          </a:ln>
          <a:effectLst/>
        </p:spPr>
      </p:cxnSp>
      <p:cxnSp>
        <p:nvCxnSpPr>
          <p:cNvPr id="126" name="AutoShape 7"/>
          <p:cNvCxnSpPr>
            <a:cxnSpLocks noChangeShapeType="1"/>
            <a:stCxn id="4101" idx="2"/>
            <a:endCxn id="100" idx="0"/>
          </p:cNvCxnSpPr>
          <p:nvPr/>
        </p:nvCxnSpPr>
        <p:spPr bwMode="auto">
          <a:xfrm rot="16200000" flipH="1">
            <a:off x="6595163" y="-1032563"/>
            <a:ext cx="260499" cy="4306823"/>
          </a:xfrm>
          <a:prstGeom prst="bentConnector3">
            <a:avLst>
              <a:gd name="adj1" fmla="val 50000"/>
            </a:avLst>
          </a:prstGeom>
          <a:noFill/>
          <a:ln w="9525">
            <a:solidFill>
              <a:schemeClr val="tx1"/>
            </a:solidFill>
            <a:miter lim="800000"/>
            <a:headEnd/>
            <a:tailEnd type="triangle" w="med" len="med"/>
          </a:ln>
          <a:effectLst/>
        </p:spPr>
      </p:cxnSp>
      <p:cxnSp>
        <p:nvCxnSpPr>
          <p:cNvPr id="136" name="AutoShape 7"/>
          <p:cNvCxnSpPr>
            <a:cxnSpLocks noChangeShapeType="1"/>
            <a:stCxn id="4101" idx="2"/>
            <a:endCxn id="180" idx="0"/>
          </p:cNvCxnSpPr>
          <p:nvPr/>
        </p:nvCxnSpPr>
        <p:spPr bwMode="auto">
          <a:xfrm rot="16200000" flipH="1">
            <a:off x="6055099" y="-492498"/>
            <a:ext cx="260499" cy="3226694"/>
          </a:xfrm>
          <a:prstGeom prst="bentConnector3">
            <a:avLst>
              <a:gd name="adj1" fmla="val 50000"/>
            </a:avLst>
          </a:prstGeom>
          <a:noFill/>
          <a:ln w="9525">
            <a:solidFill>
              <a:schemeClr val="tx1"/>
            </a:solidFill>
            <a:miter lim="800000"/>
            <a:headEnd/>
            <a:tailEnd type="triangle" w="med" len="med"/>
          </a:ln>
          <a:effectLst/>
        </p:spPr>
      </p:cxnSp>
      <p:sp>
        <p:nvSpPr>
          <p:cNvPr id="142" name="Rectangle 22"/>
          <p:cNvSpPr>
            <a:spLocks noChangeArrowheads="1"/>
          </p:cNvSpPr>
          <p:nvPr/>
        </p:nvSpPr>
        <p:spPr bwMode="auto">
          <a:xfrm>
            <a:off x="9214" y="1752600"/>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Admissions</a:t>
            </a:r>
          </a:p>
        </p:txBody>
      </p:sp>
      <p:sp>
        <p:nvSpPr>
          <p:cNvPr id="143" name="Rectangle 22"/>
          <p:cNvSpPr>
            <a:spLocks noChangeArrowheads="1"/>
          </p:cNvSpPr>
          <p:nvPr/>
        </p:nvSpPr>
        <p:spPr bwMode="auto">
          <a:xfrm>
            <a:off x="9214" y="1999129"/>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Articulation</a:t>
            </a:r>
          </a:p>
        </p:txBody>
      </p:sp>
      <p:sp>
        <p:nvSpPr>
          <p:cNvPr id="144" name="Rectangle 22"/>
          <p:cNvSpPr>
            <a:spLocks noChangeArrowheads="1"/>
          </p:cNvSpPr>
          <p:nvPr/>
        </p:nvSpPr>
        <p:spPr bwMode="auto">
          <a:xfrm>
            <a:off x="9214" y="2245658"/>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Catalog</a:t>
            </a:r>
          </a:p>
        </p:txBody>
      </p:sp>
      <p:sp>
        <p:nvSpPr>
          <p:cNvPr id="162" name="Rectangle 22"/>
          <p:cNvSpPr>
            <a:spLocks noChangeArrowheads="1"/>
          </p:cNvSpPr>
          <p:nvPr/>
        </p:nvSpPr>
        <p:spPr bwMode="auto">
          <a:xfrm>
            <a:off x="1612392" y="1752599"/>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163" name="Rectangle 22"/>
          <p:cNvSpPr>
            <a:spLocks noChangeArrowheads="1"/>
          </p:cNvSpPr>
          <p:nvPr/>
        </p:nvSpPr>
        <p:spPr bwMode="auto">
          <a:xfrm>
            <a:off x="1612392" y="2205957"/>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a:t>
            </a:r>
          </a:p>
        </p:txBody>
      </p:sp>
      <p:sp>
        <p:nvSpPr>
          <p:cNvPr id="164" name="Rectangle 22"/>
          <p:cNvSpPr>
            <a:spLocks noChangeArrowheads="1"/>
          </p:cNvSpPr>
          <p:nvPr/>
        </p:nvSpPr>
        <p:spPr bwMode="auto">
          <a:xfrm>
            <a:off x="1612392" y="2659315"/>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 Study</a:t>
            </a:r>
          </a:p>
        </p:txBody>
      </p:sp>
      <p:sp>
        <p:nvSpPr>
          <p:cNvPr id="187" name="Rectangle 22"/>
          <p:cNvSpPr>
            <a:spLocks noChangeArrowheads="1"/>
          </p:cNvSpPr>
          <p:nvPr/>
        </p:nvSpPr>
        <p:spPr bwMode="auto">
          <a:xfrm>
            <a:off x="3230880" y="175260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Enrollment &amp; Eligibility</a:t>
            </a:r>
          </a:p>
        </p:txBody>
      </p:sp>
      <p:sp>
        <p:nvSpPr>
          <p:cNvPr id="188" name="Rectangle 22"/>
          <p:cNvSpPr>
            <a:spLocks noChangeArrowheads="1"/>
          </p:cNvSpPr>
          <p:nvPr/>
        </p:nvSpPr>
        <p:spPr bwMode="auto">
          <a:xfrm>
            <a:off x="3230880" y="2205958"/>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Philosophy</a:t>
            </a:r>
          </a:p>
        </p:txBody>
      </p:sp>
      <p:sp>
        <p:nvSpPr>
          <p:cNvPr id="189" name="Rectangle 22"/>
          <p:cNvSpPr>
            <a:spLocks noChangeArrowheads="1"/>
          </p:cNvSpPr>
          <p:nvPr/>
        </p:nvSpPr>
        <p:spPr bwMode="auto">
          <a:xfrm>
            <a:off x="3230880" y="2659316"/>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Preschool</a:t>
            </a:r>
          </a:p>
        </p:txBody>
      </p:sp>
      <p:sp>
        <p:nvSpPr>
          <p:cNvPr id="190" name="Rectangle 22"/>
          <p:cNvSpPr>
            <a:spLocks noChangeArrowheads="1"/>
          </p:cNvSpPr>
          <p:nvPr/>
        </p:nvSpPr>
        <p:spPr bwMode="auto">
          <a:xfrm>
            <a:off x="3230880" y="3112674"/>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Staff</a:t>
            </a:r>
          </a:p>
        </p:txBody>
      </p:sp>
      <p:sp>
        <p:nvSpPr>
          <p:cNvPr id="191" name="Rectangle 22"/>
          <p:cNvSpPr>
            <a:spLocks noChangeArrowheads="1"/>
          </p:cNvSpPr>
          <p:nvPr/>
        </p:nvSpPr>
        <p:spPr bwMode="auto">
          <a:xfrm>
            <a:off x="3230880" y="3566032"/>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Toddler</a:t>
            </a:r>
          </a:p>
        </p:txBody>
      </p:sp>
      <p:sp>
        <p:nvSpPr>
          <p:cNvPr id="195" name="Rectangle 22"/>
          <p:cNvSpPr>
            <a:spLocks noChangeArrowheads="1"/>
          </p:cNvSpPr>
          <p:nvPr/>
        </p:nvSpPr>
        <p:spPr bwMode="auto">
          <a:xfrm>
            <a:off x="3754316" y="2983031"/>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Computer Labs</a:t>
            </a:r>
          </a:p>
        </p:txBody>
      </p:sp>
      <p:sp>
        <p:nvSpPr>
          <p:cNvPr id="197" name="Rectangle 22"/>
          <p:cNvSpPr>
            <a:spLocks noChangeArrowheads="1"/>
          </p:cNvSpPr>
          <p:nvPr/>
        </p:nvSpPr>
        <p:spPr bwMode="auto">
          <a:xfrm>
            <a:off x="3754316" y="3357486"/>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Wireless </a:t>
            </a:r>
            <a:r>
              <a:rPr lang="en-US" sz="700" dirty="0" err="1" smtClean="0"/>
              <a:t>Hotspts</a:t>
            </a:r>
            <a:endParaRPr lang="en-US" sz="700" dirty="0" smtClean="0"/>
          </a:p>
        </p:txBody>
      </p:sp>
      <p:sp>
        <p:nvSpPr>
          <p:cNvPr id="198" name="Rectangle 22"/>
          <p:cNvSpPr>
            <a:spLocks noChangeArrowheads="1"/>
          </p:cNvSpPr>
          <p:nvPr/>
        </p:nvSpPr>
        <p:spPr bwMode="auto">
          <a:xfrm>
            <a:off x="3754316" y="3731941"/>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Team</a:t>
            </a:r>
          </a:p>
        </p:txBody>
      </p:sp>
      <p:sp>
        <p:nvSpPr>
          <p:cNvPr id="199" name="Rectangle 22"/>
          <p:cNvSpPr>
            <a:spLocks noChangeArrowheads="1"/>
          </p:cNvSpPr>
          <p:nvPr/>
        </p:nvSpPr>
        <p:spPr bwMode="auto">
          <a:xfrm>
            <a:off x="3754316" y="4106396"/>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Instructional Media Services</a:t>
            </a:r>
          </a:p>
        </p:txBody>
      </p:sp>
      <p:sp>
        <p:nvSpPr>
          <p:cNvPr id="200" name="Rectangle 22"/>
          <p:cNvSpPr>
            <a:spLocks noChangeArrowheads="1"/>
          </p:cNvSpPr>
          <p:nvPr/>
        </p:nvSpPr>
        <p:spPr bwMode="auto">
          <a:xfrm>
            <a:off x="3754316" y="4480851"/>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iTuens</a:t>
            </a:r>
            <a:endParaRPr lang="en-US" sz="700" dirty="0" smtClean="0"/>
          </a:p>
        </p:txBody>
      </p:sp>
      <p:sp>
        <p:nvSpPr>
          <p:cNvPr id="201" name="Rectangle 22"/>
          <p:cNvSpPr>
            <a:spLocks noChangeArrowheads="1"/>
          </p:cNvSpPr>
          <p:nvPr/>
        </p:nvSpPr>
        <p:spPr bwMode="auto">
          <a:xfrm>
            <a:off x="3754316" y="4855306"/>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Video Promo Ads</a:t>
            </a:r>
          </a:p>
        </p:txBody>
      </p:sp>
      <p:sp>
        <p:nvSpPr>
          <p:cNvPr id="202" name="Rectangle 22"/>
          <p:cNvSpPr>
            <a:spLocks noChangeArrowheads="1"/>
          </p:cNvSpPr>
          <p:nvPr/>
        </p:nvSpPr>
        <p:spPr bwMode="auto">
          <a:xfrm>
            <a:off x="3754316" y="5229761"/>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Redesign</a:t>
            </a:r>
          </a:p>
        </p:txBody>
      </p:sp>
      <p:sp>
        <p:nvSpPr>
          <p:cNvPr id="223" name="Rectangle 22"/>
          <p:cNvSpPr>
            <a:spLocks noChangeArrowheads="1"/>
          </p:cNvSpPr>
          <p:nvPr/>
        </p:nvSpPr>
        <p:spPr bwMode="auto">
          <a:xfrm>
            <a:off x="3754316" y="5604219"/>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Standards</a:t>
            </a:r>
          </a:p>
        </p:txBody>
      </p:sp>
      <p:sp>
        <p:nvSpPr>
          <p:cNvPr id="224" name="Rectangle 22"/>
          <p:cNvSpPr>
            <a:spLocks noChangeArrowheads="1"/>
          </p:cNvSpPr>
          <p:nvPr/>
        </p:nvSpPr>
        <p:spPr bwMode="auto">
          <a:xfrm>
            <a:off x="4364560" y="1753704"/>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Academic Advising</a:t>
            </a:r>
          </a:p>
        </p:txBody>
      </p:sp>
      <p:sp>
        <p:nvSpPr>
          <p:cNvPr id="225" name="Rectangle 22"/>
          <p:cNvSpPr>
            <a:spLocks noChangeArrowheads="1"/>
          </p:cNvSpPr>
          <p:nvPr/>
        </p:nvSpPr>
        <p:spPr bwMode="auto">
          <a:xfrm>
            <a:off x="4364560" y="19991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Application</a:t>
            </a:r>
          </a:p>
        </p:txBody>
      </p:sp>
      <p:sp>
        <p:nvSpPr>
          <p:cNvPr id="226" name="Rectangle 22"/>
          <p:cNvSpPr>
            <a:spLocks noChangeArrowheads="1"/>
          </p:cNvSpPr>
          <p:nvPr/>
        </p:nvSpPr>
        <p:spPr bwMode="auto">
          <a:xfrm>
            <a:off x="4364560" y="22963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Assessment</a:t>
            </a:r>
          </a:p>
        </p:txBody>
      </p:sp>
      <p:sp>
        <p:nvSpPr>
          <p:cNvPr id="227" name="Rectangle 22"/>
          <p:cNvSpPr>
            <a:spLocks noChangeArrowheads="1"/>
          </p:cNvSpPr>
          <p:nvPr/>
        </p:nvSpPr>
        <p:spPr bwMode="auto">
          <a:xfrm>
            <a:off x="4364560" y="25325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Classes</a:t>
            </a:r>
          </a:p>
        </p:txBody>
      </p:sp>
      <p:sp>
        <p:nvSpPr>
          <p:cNvPr id="228" name="Rectangle 22"/>
          <p:cNvSpPr>
            <a:spLocks noChangeArrowheads="1"/>
          </p:cNvSpPr>
          <p:nvPr/>
        </p:nvSpPr>
        <p:spPr bwMode="auto">
          <a:xfrm>
            <a:off x="4364560" y="27611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Continuing Students</a:t>
            </a:r>
          </a:p>
        </p:txBody>
      </p:sp>
      <p:sp>
        <p:nvSpPr>
          <p:cNvPr id="229" name="Rectangle 22"/>
          <p:cNvSpPr>
            <a:spLocks noChangeArrowheads="1"/>
          </p:cNvSpPr>
          <p:nvPr/>
        </p:nvSpPr>
        <p:spPr bwMode="auto">
          <a:xfrm>
            <a:off x="4364560" y="29897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Counseling Staff</a:t>
            </a:r>
          </a:p>
        </p:txBody>
      </p:sp>
      <p:sp>
        <p:nvSpPr>
          <p:cNvPr id="230" name="Rectangle 22"/>
          <p:cNvSpPr>
            <a:spLocks noChangeArrowheads="1"/>
          </p:cNvSpPr>
          <p:nvPr/>
        </p:nvSpPr>
        <p:spPr bwMode="auto">
          <a:xfrm>
            <a:off x="4364560" y="32183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Counselor’s Corner</a:t>
            </a:r>
          </a:p>
        </p:txBody>
      </p:sp>
      <p:sp>
        <p:nvSpPr>
          <p:cNvPr id="231" name="Rectangle 22"/>
          <p:cNvSpPr>
            <a:spLocks noChangeArrowheads="1"/>
          </p:cNvSpPr>
          <p:nvPr/>
        </p:nvSpPr>
        <p:spPr bwMode="auto">
          <a:xfrm>
            <a:off x="4364560" y="34469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Degree Completion</a:t>
            </a:r>
          </a:p>
        </p:txBody>
      </p:sp>
      <p:sp>
        <p:nvSpPr>
          <p:cNvPr id="232" name="Rectangle 22"/>
          <p:cNvSpPr>
            <a:spLocks noChangeArrowheads="1"/>
          </p:cNvSpPr>
          <p:nvPr/>
        </p:nvSpPr>
        <p:spPr bwMode="auto">
          <a:xfrm>
            <a:off x="4364560" y="36755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Education Plan</a:t>
            </a:r>
          </a:p>
        </p:txBody>
      </p:sp>
      <p:sp>
        <p:nvSpPr>
          <p:cNvPr id="233" name="Rectangle 22"/>
          <p:cNvSpPr>
            <a:spLocks noChangeArrowheads="1"/>
          </p:cNvSpPr>
          <p:nvPr/>
        </p:nvSpPr>
        <p:spPr bwMode="auto">
          <a:xfrm>
            <a:off x="4364560" y="39041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Evaluation</a:t>
            </a:r>
          </a:p>
        </p:txBody>
      </p:sp>
      <p:sp>
        <p:nvSpPr>
          <p:cNvPr id="264" name="Rectangle 40"/>
          <p:cNvSpPr>
            <a:spLocks noChangeArrowheads="1"/>
          </p:cNvSpPr>
          <p:nvPr/>
        </p:nvSpPr>
        <p:spPr bwMode="auto">
          <a:xfrm>
            <a:off x="4860612"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Disabled Students</a:t>
            </a:r>
            <a:endParaRPr lang="en-US" sz="700" dirty="0"/>
          </a:p>
        </p:txBody>
      </p:sp>
      <p:sp>
        <p:nvSpPr>
          <p:cNvPr id="281" name="Rectangle 22"/>
          <p:cNvSpPr>
            <a:spLocks noChangeArrowheads="1"/>
          </p:cNvSpPr>
          <p:nvPr/>
        </p:nvSpPr>
        <p:spPr bwMode="auto">
          <a:xfrm>
            <a:off x="4876800" y="1752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DSPS Staff</a:t>
            </a:r>
          </a:p>
        </p:txBody>
      </p:sp>
      <p:sp>
        <p:nvSpPr>
          <p:cNvPr id="282" name="Rectangle 22"/>
          <p:cNvSpPr>
            <a:spLocks noChangeArrowheads="1"/>
          </p:cNvSpPr>
          <p:nvPr/>
        </p:nvSpPr>
        <p:spPr bwMode="auto">
          <a:xfrm>
            <a:off x="4876800" y="2133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Catching the Wave</a:t>
            </a:r>
          </a:p>
        </p:txBody>
      </p:sp>
      <p:sp>
        <p:nvSpPr>
          <p:cNvPr id="283" name="Rectangle 22"/>
          <p:cNvSpPr>
            <a:spLocks noChangeArrowheads="1"/>
          </p:cNvSpPr>
          <p:nvPr/>
        </p:nvSpPr>
        <p:spPr bwMode="auto">
          <a:xfrm>
            <a:off x="4876800" y="25374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Forms &amp; Policies</a:t>
            </a:r>
          </a:p>
        </p:txBody>
      </p:sp>
      <p:sp>
        <p:nvSpPr>
          <p:cNvPr id="284" name="Rectangle 22"/>
          <p:cNvSpPr>
            <a:spLocks noChangeArrowheads="1"/>
          </p:cNvSpPr>
          <p:nvPr/>
        </p:nvSpPr>
        <p:spPr bwMode="auto">
          <a:xfrm>
            <a:off x="4876800" y="29413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Getting Started</a:t>
            </a:r>
          </a:p>
        </p:txBody>
      </p:sp>
      <p:sp>
        <p:nvSpPr>
          <p:cNvPr id="285" name="Rectangle 22"/>
          <p:cNvSpPr>
            <a:spLocks noChangeArrowheads="1"/>
          </p:cNvSpPr>
          <p:nvPr/>
        </p:nvSpPr>
        <p:spPr bwMode="auto">
          <a:xfrm>
            <a:off x="4876800" y="33451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High Tech Center</a:t>
            </a:r>
          </a:p>
        </p:txBody>
      </p:sp>
      <p:sp>
        <p:nvSpPr>
          <p:cNvPr id="286" name="Rectangle 22"/>
          <p:cNvSpPr>
            <a:spLocks noChangeArrowheads="1"/>
          </p:cNvSpPr>
          <p:nvPr/>
        </p:nvSpPr>
        <p:spPr bwMode="auto">
          <a:xfrm>
            <a:off x="4876800" y="37490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LD </a:t>
            </a:r>
            <a:r>
              <a:rPr lang="en-US" sz="700" dirty="0" err="1" smtClean="0"/>
              <a:t>Assessmt</a:t>
            </a:r>
            <a:endParaRPr lang="en-US" sz="700" dirty="0" smtClean="0"/>
          </a:p>
        </p:txBody>
      </p:sp>
      <p:sp>
        <p:nvSpPr>
          <p:cNvPr id="287" name="Rectangle 22"/>
          <p:cNvSpPr>
            <a:spLocks noChangeArrowheads="1"/>
          </p:cNvSpPr>
          <p:nvPr/>
        </p:nvSpPr>
        <p:spPr bwMode="auto">
          <a:xfrm>
            <a:off x="4876800" y="4152900"/>
            <a:ext cx="502920" cy="304800"/>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Newsletters</a:t>
            </a:r>
          </a:p>
        </p:txBody>
      </p:sp>
      <p:sp>
        <p:nvSpPr>
          <p:cNvPr id="288" name="Rectangle 22"/>
          <p:cNvSpPr>
            <a:spLocks noChangeArrowheads="1"/>
          </p:cNvSpPr>
          <p:nvPr/>
        </p:nvSpPr>
        <p:spPr bwMode="auto">
          <a:xfrm>
            <a:off x="4876800" y="45567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PDSS Classes</a:t>
            </a:r>
          </a:p>
        </p:txBody>
      </p:sp>
      <p:sp>
        <p:nvSpPr>
          <p:cNvPr id="289" name="Rectangle 22"/>
          <p:cNvSpPr>
            <a:spLocks noChangeArrowheads="1"/>
          </p:cNvSpPr>
          <p:nvPr/>
        </p:nvSpPr>
        <p:spPr bwMode="auto">
          <a:xfrm>
            <a:off x="4876800" y="49606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90" name="Rectangle 22"/>
          <p:cNvSpPr>
            <a:spLocks noChangeArrowheads="1"/>
          </p:cNvSpPr>
          <p:nvPr/>
        </p:nvSpPr>
        <p:spPr bwMode="auto">
          <a:xfrm>
            <a:off x="4876800" y="53644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 &amp; </a:t>
            </a:r>
            <a:r>
              <a:rPr lang="en-US" sz="700" dirty="0" err="1" smtClean="0"/>
              <a:t>Equipmt</a:t>
            </a:r>
            <a:endParaRPr lang="en-US" sz="700" dirty="0" smtClean="0"/>
          </a:p>
        </p:txBody>
      </p:sp>
      <p:sp>
        <p:nvSpPr>
          <p:cNvPr id="292" name="Rectangle 22"/>
          <p:cNvSpPr>
            <a:spLocks noChangeArrowheads="1"/>
          </p:cNvSpPr>
          <p:nvPr/>
        </p:nvSpPr>
        <p:spPr bwMode="auto">
          <a:xfrm>
            <a:off x="4876800" y="57150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Test Proctor</a:t>
            </a:r>
          </a:p>
        </p:txBody>
      </p:sp>
      <p:sp>
        <p:nvSpPr>
          <p:cNvPr id="293" name="Rectangle 22"/>
          <p:cNvSpPr>
            <a:spLocks noChangeArrowheads="1"/>
          </p:cNvSpPr>
          <p:nvPr/>
        </p:nvSpPr>
        <p:spPr bwMode="auto">
          <a:xfrm>
            <a:off x="4876800" y="61188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Accessibility</a:t>
            </a:r>
          </a:p>
        </p:txBody>
      </p:sp>
      <p:sp>
        <p:nvSpPr>
          <p:cNvPr id="294" name="Rectangle 22"/>
          <p:cNvSpPr>
            <a:spLocks noChangeArrowheads="1"/>
          </p:cNvSpPr>
          <p:nvPr/>
        </p:nvSpPr>
        <p:spPr bwMode="auto">
          <a:xfrm>
            <a:off x="5407012" y="17526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Apply</a:t>
            </a:r>
          </a:p>
        </p:txBody>
      </p:sp>
      <p:sp>
        <p:nvSpPr>
          <p:cNvPr id="295" name="Rectangle 22"/>
          <p:cNvSpPr>
            <a:spLocks noChangeArrowheads="1"/>
          </p:cNvSpPr>
          <p:nvPr/>
        </p:nvSpPr>
        <p:spPr bwMode="auto">
          <a:xfrm>
            <a:off x="5407012" y="20574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Borderless Spaces</a:t>
            </a:r>
          </a:p>
        </p:txBody>
      </p:sp>
      <p:sp>
        <p:nvSpPr>
          <p:cNvPr id="296" name="Rectangle 22"/>
          <p:cNvSpPr>
            <a:spLocks noChangeArrowheads="1"/>
          </p:cNvSpPr>
          <p:nvPr/>
        </p:nvSpPr>
        <p:spPr bwMode="auto">
          <a:xfrm>
            <a:off x="5407012" y="23622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a:t>
            </a:r>
          </a:p>
        </p:txBody>
      </p:sp>
      <p:sp>
        <p:nvSpPr>
          <p:cNvPr id="297" name="Rectangle 22"/>
          <p:cNvSpPr>
            <a:spLocks noChangeArrowheads="1"/>
          </p:cNvSpPr>
          <p:nvPr/>
        </p:nvSpPr>
        <p:spPr bwMode="auto">
          <a:xfrm>
            <a:off x="5407012" y="26670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Club</a:t>
            </a:r>
          </a:p>
        </p:txBody>
      </p:sp>
      <p:sp>
        <p:nvSpPr>
          <p:cNvPr id="298" name="Rectangle 22"/>
          <p:cNvSpPr>
            <a:spLocks noChangeArrowheads="1"/>
          </p:cNvSpPr>
          <p:nvPr/>
        </p:nvSpPr>
        <p:spPr bwMode="auto">
          <a:xfrm>
            <a:off x="5407012" y="29718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CTE</a:t>
            </a:r>
          </a:p>
        </p:txBody>
      </p:sp>
      <p:sp>
        <p:nvSpPr>
          <p:cNvPr id="299" name="Rectangle 22"/>
          <p:cNvSpPr>
            <a:spLocks noChangeArrowheads="1"/>
          </p:cNvSpPr>
          <p:nvPr/>
        </p:nvSpPr>
        <p:spPr bwMode="auto">
          <a:xfrm>
            <a:off x="5407012" y="32766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Eligibility</a:t>
            </a:r>
          </a:p>
        </p:txBody>
      </p:sp>
      <p:sp>
        <p:nvSpPr>
          <p:cNvPr id="300" name="Rectangle 22"/>
          <p:cNvSpPr>
            <a:spLocks noChangeArrowheads="1"/>
          </p:cNvSpPr>
          <p:nvPr/>
        </p:nvSpPr>
        <p:spPr bwMode="auto">
          <a:xfrm>
            <a:off x="5407012" y="368046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a:t>
            </a:r>
          </a:p>
        </p:txBody>
      </p:sp>
      <p:sp>
        <p:nvSpPr>
          <p:cNvPr id="301" name="Rectangle 22"/>
          <p:cNvSpPr>
            <a:spLocks noChangeArrowheads="1"/>
          </p:cNvSpPr>
          <p:nvPr/>
        </p:nvSpPr>
        <p:spPr bwMode="auto">
          <a:xfrm>
            <a:off x="5407012" y="408432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UP program</a:t>
            </a:r>
          </a:p>
        </p:txBody>
      </p:sp>
      <p:sp>
        <p:nvSpPr>
          <p:cNvPr id="302" name="Rectangle 22"/>
          <p:cNvSpPr>
            <a:spLocks noChangeArrowheads="1"/>
          </p:cNvSpPr>
          <p:nvPr/>
        </p:nvSpPr>
        <p:spPr bwMode="auto">
          <a:xfrm>
            <a:off x="5407012" y="448818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Events</a:t>
            </a:r>
          </a:p>
        </p:txBody>
      </p:sp>
      <p:sp>
        <p:nvSpPr>
          <p:cNvPr id="303" name="Rectangle 22"/>
          <p:cNvSpPr>
            <a:spLocks noChangeArrowheads="1"/>
          </p:cNvSpPr>
          <p:nvPr/>
        </p:nvSpPr>
        <p:spPr bwMode="auto">
          <a:xfrm>
            <a:off x="5407012" y="489204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Meet the Staff</a:t>
            </a:r>
          </a:p>
        </p:txBody>
      </p:sp>
      <p:sp>
        <p:nvSpPr>
          <p:cNvPr id="304" name="Rectangle 22"/>
          <p:cNvSpPr>
            <a:spLocks noChangeArrowheads="1"/>
          </p:cNvSpPr>
          <p:nvPr/>
        </p:nvSpPr>
        <p:spPr bwMode="auto">
          <a:xfrm>
            <a:off x="5407012" y="52959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310" name="Rectangle 22"/>
          <p:cNvSpPr>
            <a:spLocks noChangeArrowheads="1"/>
          </p:cNvSpPr>
          <p:nvPr/>
        </p:nvSpPr>
        <p:spPr bwMode="auto">
          <a:xfrm>
            <a:off x="2148835" y="180576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Choose a Major</a:t>
            </a:r>
          </a:p>
        </p:txBody>
      </p:sp>
      <p:sp>
        <p:nvSpPr>
          <p:cNvPr id="311" name="Rectangle 22"/>
          <p:cNvSpPr>
            <a:spLocks noChangeArrowheads="1"/>
          </p:cNvSpPr>
          <p:nvPr/>
        </p:nvSpPr>
        <p:spPr bwMode="auto">
          <a:xfrm>
            <a:off x="2148835" y="220962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Class Descriptions</a:t>
            </a:r>
          </a:p>
        </p:txBody>
      </p:sp>
      <p:sp>
        <p:nvSpPr>
          <p:cNvPr id="312" name="Rectangle 22"/>
          <p:cNvSpPr>
            <a:spLocks noChangeArrowheads="1"/>
          </p:cNvSpPr>
          <p:nvPr/>
        </p:nvSpPr>
        <p:spPr bwMode="auto">
          <a:xfrm>
            <a:off x="2148835" y="261348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Clusters</a:t>
            </a:r>
          </a:p>
        </p:txBody>
      </p:sp>
      <p:sp>
        <p:nvSpPr>
          <p:cNvPr id="313" name="Rectangle 22"/>
          <p:cNvSpPr>
            <a:spLocks noChangeArrowheads="1"/>
          </p:cNvSpPr>
          <p:nvPr/>
        </p:nvSpPr>
        <p:spPr bwMode="auto">
          <a:xfrm>
            <a:off x="2148835" y="301734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Events</a:t>
            </a:r>
          </a:p>
        </p:txBody>
      </p:sp>
      <p:sp>
        <p:nvSpPr>
          <p:cNvPr id="314" name="Rectangle 22"/>
          <p:cNvSpPr>
            <a:spLocks noChangeArrowheads="1"/>
          </p:cNvSpPr>
          <p:nvPr/>
        </p:nvSpPr>
        <p:spPr bwMode="auto">
          <a:xfrm>
            <a:off x="6431280" y="18288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Fair</a:t>
            </a:r>
          </a:p>
        </p:txBody>
      </p:sp>
      <p:sp>
        <p:nvSpPr>
          <p:cNvPr id="315" name="Rectangle 22"/>
          <p:cNvSpPr>
            <a:spLocks noChangeArrowheads="1"/>
          </p:cNvSpPr>
          <p:nvPr/>
        </p:nvSpPr>
        <p:spPr bwMode="auto">
          <a:xfrm>
            <a:off x="6431280" y="22326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Insurance</a:t>
            </a:r>
          </a:p>
        </p:txBody>
      </p:sp>
      <p:sp>
        <p:nvSpPr>
          <p:cNvPr id="320" name="Rectangle 22"/>
          <p:cNvSpPr>
            <a:spLocks noChangeArrowheads="1"/>
          </p:cNvSpPr>
          <p:nvPr/>
        </p:nvSpPr>
        <p:spPr bwMode="auto">
          <a:xfrm>
            <a:off x="7008981" y="182385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Articles</a:t>
            </a:r>
          </a:p>
        </p:txBody>
      </p:sp>
      <p:sp>
        <p:nvSpPr>
          <p:cNvPr id="321" name="Rectangle 22"/>
          <p:cNvSpPr>
            <a:spLocks noChangeArrowheads="1"/>
          </p:cNvSpPr>
          <p:nvPr/>
        </p:nvSpPr>
        <p:spPr bwMode="auto">
          <a:xfrm>
            <a:off x="7008981" y="218764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Backback</a:t>
            </a:r>
            <a:r>
              <a:rPr lang="en-US" sz="700" dirty="0" smtClean="0"/>
              <a:t> Checkout</a:t>
            </a:r>
          </a:p>
        </p:txBody>
      </p:sp>
      <p:sp>
        <p:nvSpPr>
          <p:cNvPr id="322" name="Rectangle 22"/>
          <p:cNvSpPr>
            <a:spLocks noChangeArrowheads="1"/>
          </p:cNvSpPr>
          <p:nvPr/>
        </p:nvSpPr>
        <p:spPr bwMode="auto">
          <a:xfrm>
            <a:off x="7008981" y="255144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Forms</a:t>
            </a:r>
          </a:p>
        </p:txBody>
      </p:sp>
      <p:sp>
        <p:nvSpPr>
          <p:cNvPr id="323" name="Rectangle 22"/>
          <p:cNvSpPr>
            <a:spLocks noChangeArrowheads="1"/>
          </p:cNvSpPr>
          <p:nvPr/>
        </p:nvSpPr>
        <p:spPr bwMode="auto">
          <a:xfrm>
            <a:off x="7008981" y="2915238"/>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Information</a:t>
            </a:r>
          </a:p>
        </p:txBody>
      </p:sp>
      <p:sp>
        <p:nvSpPr>
          <p:cNvPr id="324" name="Rectangle 22"/>
          <p:cNvSpPr>
            <a:spLocks noChangeArrowheads="1"/>
          </p:cNvSpPr>
          <p:nvPr/>
        </p:nvSpPr>
        <p:spPr bwMode="auto">
          <a:xfrm>
            <a:off x="7008981" y="3279034"/>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Lir110</a:t>
            </a:r>
          </a:p>
        </p:txBody>
      </p:sp>
      <p:sp>
        <p:nvSpPr>
          <p:cNvPr id="325" name="Rectangle 22"/>
          <p:cNvSpPr>
            <a:spLocks noChangeArrowheads="1"/>
          </p:cNvSpPr>
          <p:nvPr/>
        </p:nvSpPr>
        <p:spPr bwMode="auto">
          <a:xfrm>
            <a:off x="7008981" y="364283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More Resources</a:t>
            </a:r>
          </a:p>
        </p:txBody>
      </p:sp>
      <p:sp>
        <p:nvSpPr>
          <p:cNvPr id="326" name="Rectangle 22"/>
          <p:cNvSpPr>
            <a:spLocks noChangeArrowheads="1"/>
          </p:cNvSpPr>
          <p:nvPr/>
        </p:nvSpPr>
        <p:spPr bwMode="auto">
          <a:xfrm>
            <a:off x="7008981" y="400662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Research</a:t>
            </a:r>
          </a:p>
        </p:txBody>
      </p:sp>
      <p:sp>
        <p:nvSpPr>
          <p:cNvPr id="327" name="Rectangle 22"/>
          <p:cNvSpPr>
            <a:spLocks noChangeArrowheads="1"/>
          </p:cNvSpPr>
          <p:nvPr/>
        </p:nvSpPr>
        <p:spPr bwMode="auto">
          <a:xfrm>
            <a:off x="7008981" y="437042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Websites</a:t>
            </a:r>
          </a:p>
        </p:txBody>
      </p:sp>
      <p:sp>
        <p:nvSpPr>
          <p:cNvPr id="328" name="Rectangle 22"/>
          <p:cNvSpPr>
            <a:spLocks noChangeArrowheads="1"/>
          </p:cNvSpPr>
          <p:nvPr/>
        </p:nvSpPr>
        <p:spPr bwMode="auto">
          <a:xfrm>
            <a:off x="7008981" y="4734218"/>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Libserv</a:t>
            </a:r>
            <a:endParaRPr lang="en-US" sz="700" dirty="0" smtClean="0"/>
          </a:p>
        </p:txBody>
      </p:sp>
      <p:sp>
        <p:nvSpPr>
          <p:cNvPr id="329" name="Rectangle 22"/>
          <p:cNvSpPr>
            <a:spLocks noChangeArrowheads="1"/>
          </p:cNvSpPr>
          <p:nvPr/>
        </p:nvSpPr>
        <p:spPr bwMode="auto">
          <a:xfrm>
            <a:off x="7008981" y="5098014"/>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Guides</a:t>
            </a:r>
          </a:p>
        </p:txBody>
      </p:sp>
      <p:sp>
        <p:nvSpPr>
          <p:cNvPr id="334" name="Rectangle 22"/>
          <p:cNvSpPr>
            <a:spLocks noChangeArrowheads="1"/>
          </p:cNvSpPr>
          <p:nvPr/>
        </p:nvSpPr>
        <p:spPr bwMode="auto">
          <a:xfrm>
            <a:off x="8096061" y="51054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Requirements</a:t>
            </a:r>
          </a:p>
        </p:txBody>
      </p:sp>
      <p:sp>
        <p:nvSpPr>
          <p:cNvPr id="335" name="Rectangle 22"/>
          <p:cNvSpPr>
            <a:spLocks noChangeArrowheads="1"/>
          </p:cNvSpPr>
          <p:nvPr/>
        </p:nvSpPr>
        <p:spPr bwMode="auto">
          <a:xfrm>
            <a:off x="8096061" y="546919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Subjects</a:t>
            </a:r>
          </a:p>
        </p:txBody>
      </p:sp>
      <p:sp>
        <p:nvSpPr>
          <p:cNvPr id="336" name="Rectangle 22"/>
          <p:cNvSpPr>
            <a:spLocks noChangeArrowheads="1"/>
          </p:cNvSpPr>
          <p:nvPr/>
        </p:nvSpPr>
        <p:spPr bwMode="auto">
          <a:xfrm>
            <a:off x="8096061" y="583299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Locations/Hours</a:t>
            </a:r>
          </a:p>
        </p:txBody>
      </p:sp>
      <p:sp>
        <p:nvSpPr>
          <p:cNvPr id="337" name="Rectangle 22"/>
          <p:cNvSpPr>
            <a:spLocks noChangeArrowheads="1"/>
          </p:cNvSpPr>
          <p:nvPr/>
        </p:nvSpPr>
        <p:spPr bwMode="auto">
          <a:xfrm>
            <a:off x="8096061" y="619679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338" name="Rectangle 22"/>
          <p:cNvSpPr>
            <a:spLocks noChangeArrowheads="1"/>
          </p:cNvSpPr>
          <p:nvPr/>
        </p:nvSpPr>
        <p:spPr bwMode="auto">
          <a:xfrm>
            <a:off x="8090916" y="1838432"/>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Apply for Benefits</a:t>
            </a:r>
          </a:p>
        </p:txBody>
      </p:sp>
      <p:sp>
        <p:nvSpPr>
          <p:cNvPr id="339" name="Rectangle 22"/>
          <p:cNvSpPr>
            <a:spLocks noChangeArrowheads="1"/>
          </p:cNvSpPr>
          <p:nvPr/>
        </p:nvSpPr>
        <p:spPr bwMode="auto">
          <a:xfrm>
            <a:off x="8090916" y="2202228"/>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 Students</a:t>
            </a:r>
          </a:p>
        </p:txBody>
      </p:sp>
      <p:sp>
        <p:nvSpPr>
          <p:cNvPr id="340" name="Rectangle 22"/>
          <p:cNvSpPr>
            <a:spLocks noChangeArrowheads="1"/>
          </p:cNvSpPr>
          <p:nvPr/>
        </p:nvSpPr>
        <p:spPr bwMode="auto">
          <a:xfrm>
            <a:off x="8090916" y="2566024"/>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Students</a:t>
            </a:r>
          </a:p>
        </p:txBody>
      </p:sp>
      <p:sp>
        <p:nvSpPr>
          <p:cNvPr id="341" name="Rectangle 22"/>
          <p:cNvSpPr>
            <a:spLocks noChangeArrowheads="1"/>
          </p:cNvSpPr>
          <p:nvPr/>
        </p:nvSpPr>
        <p:spPr bwMode="auto">
          <a:xfrm>
            <a:off x="8090916" y="29298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Previously Enrolled Students</a:t>
            </a:r>
          </a:p>
        </p:txBody>
      </p:sp>
      <p:sp>
        <p:nvSpPr>
          <p:cNvPr id="342" name="Rectangle 22"/>
          <p:cNvSpPr>
            <a:spLocks noChangeArrowheads="1"/>
          </p:cNvSpPr>
          <p:nvPr/>
        </p:nvSpPr>
        <p:spPr bwMode="auto">
          <a:xfrm>
            <a:off x="8090916" y="329361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VA Info</a:t>
            </a:r>
          </a:p>
        </p:txBody>
      </p:sp>
      <p:sp>
        <p:nvSpPr>
          <p:cNvPr id="343" name="Rectangle 22"/>
          <p:cNvSpPr>
            <a:spLocks noChangeArrowheads="1"/>
          </p:cNvSpPr>
          <p:nvPr/>
        </p:nvSpPr>
        <p:spPr bwMode="auto">
          <a:xfrm>
            <a:off x="8090916" y="3657412"/>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Veterans Affairs GI Bill</a:t>
            </a:r>
          </a:p>
        </p:txBody>
      </p:sp>
      <p:sp>
        <p:nvSpPr>
          <p:cNvPr id="344" name="Rectangle 22"/>
          <p:cNvSpPr>
            <a:spLocks noChangeArrowheads="1"/>
          </p:cNvSpPr>
          <p:nvPr/>
        </p:nvSpPr>
        <p:spPr bwMode="auto">
          <a:xfrm>
            <a:off x="8090916" y="4021208"/>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California Veterans Website</a:t>
            </a:r>
          </a:p>
        </p:txBody>
      </p:sp>
      <p:sp>
        <p:nvSpPr>
          <p:cNvPr id="345" name="Rectangle 22"/>
          <p:cNvSpPr>
            <a:spLocks noChangeArrowheads="1"/>
          </p:cNvSpPr>
          <p:nvPr/>
        </p:nvSpPr>
        <p:spPr bwMode="auto">
          <a:xfrm>
            <a:off x="8090916" y="4385004"/>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GI Bill Benefit Info</a:t>
            </a:r>
          </a:p>
        </p:txBody>
      </p:sp>
      <p:sp>
        <p:nvSpPr>
          <p:cNvPr id="346" name="Rectangle 22"/>
          <p:cNvSpPr>
            <a:spLocks noChangeArrowheads="1"/>
          </p:cNvSpPr>
          <p:nvPr/>
        </p:nvSpPr>
        <p:spPr bwMode="auto">
          <a:xfrm>
            <a:off x="8090916" y="4748802"/>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Veterans Crisis Intervention</a:t>
            </a:r>
          </a:p>
        </p:txBody>
      </p:sp>
      <p:sp>
        <p:nvSpPr>
          <p:cNvPr id="347" name="Rectangle 22"/>
          <p:cNvSpPr>
            <a:spLocks noChangeArrowheads="1"/>
          </p:cNvSpPr>
          <p:nvPr/>
        </p:nvSpPr>
        <p:spPr bwMode="auto">
          <a:xfrm>
            <a:off x="8641080" y="1845357"/>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 Learning Outcomes</a:t>
            </a:r>
          </a:p>
        </p:txBody>
      </p:sp>
      <p:sp>
        <p:nvSpPr>
          <p:cNvPr id="353" name="Rectangle 22"/>
          <p:cNvSpPr>
            <a:spLocks noChangeArrowheads="1"/>
          </p:cNvSpPr>
          <p:nvPr/>
        </p:nvSpPr>
        <p:spPr bwMode="auto">
          <a:xfrm>
            <a:off x="5940748" y="1251099"/>
            <a:ext cx="475488" cy="50292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Financial Aid &amp; </a:t>
            </a:r>
            <a:r>
              <a:rPr lang="en-US" sz="700" dirty="0" err="1" smtClean="0"/>
              <a:t>Schol</a:t>
            </a:r>
            <a:endParaRPr lang="en-US" sz="700" dirty="0" smtClean="0"/>
          </a:p>
        </p:txBody>
      </p:sp>
      <p:sp>
        <p:nvSpPr>
          <p:cNvPr id="172" name="Rectangle 22"/>
          <p:cNvSpPr>
            <a:spLocks noChangeArrowheads="1"/>
          </p:cNvSpPr>
          <p:nvPr/>
        </p:nvSpPr>
        <p:spPr bwMode="auto">
          <a:xfrm>
            <a:off x="3754316" y="2608576"/>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Help Desk</a:t>
            </a:r>
          </a:p>
        </p:txBody>
      </p:sp>
      <p:sp>
        <p:nvSpPr>
          <p:cNvPr id="174" name="Rectangle 22"/>
          <p:cNvSpPr>
            <a:spLocks noChangeArrowheads="1"/>
          </p:cNvSpPr>
          <p:nvPr/>
        </p:nvSpPr>
        <p:spPr bwMode="auto">
          <a:xfrm>
            <a:off x="3754316" y="1801903"/>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Adobe</a:t>
            </a:r>
          </a:p>
        </p:txBody>
      </p:sp>
      <p:sp>
        <p:nvSpPr>
          <p:cNvPr id="175" name="Rectangle 40"/>
          <p:cNvSpPr>
            <a:spLocks noChangeArrowheads="1"/>
          </p:cNvSpPr>
          <p:nvPr/>
        </p:nvSpPr>
        <p:spPr bwMode="auto">
          <a:xfrm>
            <a:off x="3754316" y="2176358"/>
            <a:ext cx="502920" cy="3666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a:t>Online Services</a:t>
            </a:r>
          </a:p>
        </p:txBody>
      </p:sp>
      <p:sp>
        <p:nvSpPr>
          <p:cNvPr id="176" name="Rectangle 54"/>
          <p:cNvSpPr>
            <a:spLocks noChangeArrowheads="1"/>
          </p:cNvSpPr>
          <p:nvPr/>
        </p:nvSpPr>
        <p:spPr bwMode="auto">
          <a:xfrm>
            <a:off x="540068"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Assessment</a:t>
            </a:r>
            <a:endParaRPr lang="en-US" sz="700" dirty="0"/>
          </a:p>
        </p:txBody>
      </p:sp>
      <p:sp>
        <p:nvSpPr>
          <p:cNvPr id="177" name="Rectangle 22"/>
          <p:cNvSpPr>
            <a:spLocks noChangeArrowheads="1"/>
          </p:cNvSpPr>
          <p:nvPr/>
        </p:nvSpPr>
        <p:spPr bwMode="auto">
          <a:xfrm>
            <a:off x="8090916" y="65532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 Learning Outcomes</a:t>
            </a:r>
          </a:p>
        </p:txBody>
      </p:sp>
      <p:sp>
        <p:nvSpPr>
          <p:cNvPr id="180" name="Rectangle 52"/>
          <p:cNvSpPr>
            <a:spLocks noChangeArrowheads="1"/>
          </p:cNvSpPr>
          <p:nvPr/>
        </p:nvSpPr>
        <p:spPr bwMode="auto">
          <a:xfrm>
            <a:off x="7560951" y="1251099"/>
            <a:ext cx="47548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Student Services Program</a:t>
            </a:r>
          </a:p>
        </p:txBody>
      </p:sp>
      <p:sp>
        <p:nvSpPr>
          <p:cNvPr id="181" name="Rectangle 22"/>
          <p:cNvSpPr>
            <a:spLocks noChangeArrowheads="1"/>
          </p:cNvSpPr>
          <p:nvPr/>
        </p:nvSpPr>
        <p:spPr bwMode="auto">
          <a:xfrm>
            <a:off x="2148835" y="339834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Job Opportunities</a:t>
            </a:r>
          </a:p>
        </p:txBody>
      </p:sp>
      <p:sp>
        <p:nvSpPr>
          <p:cNvPr id="182" name="Rectangle 22"/>
          <p:cNvSpPr>
            <a:spLocks noChangeArrowheads="1"/>
          </p:cNvSpPr>
          <p:nvPr/>
        </p:nvSpPr>
        <p:spPr bwMode="auto">
          <a:xfrm>
            <a:off x="2148835" y="380220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Job Search Skills</a:t>
            </a:r>
          </a:p>
        </p:txBody>
      </p:sp>
      <p:sp>
        <p:nvSpPr>
          <p:cNvPr id="183" name="Rectangle 22"/>
          <p:cNvSpPr>
            <a:spLocks noChangeArrowheads="1"/>
          </p:cNvSpPr>
          <p:nvPr/>
        </p:nvSpPr>
        <p:spPr bwMode="auto">
          <a:xfrm>
            <a:off x="2148835" y="420606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 Employers</a:t>
            </a:r>
          </a:p>
        </p:txBody>
      </p:sp>
      <p:sp>
        <p:nvSpPr>
          <p:cNvPr id="194" name="Rectangle 22"/>
          <p:cNvSpPr>
            <a:spLocks noChangeArrowheads="1"/>
          </p:cNvSpPr>
          <p:nvPr/>
        </p:nvSpPr>
        <p:spPr bwMode="auto">
          <a:xfrm>
            <a:off x="2148835" y="460992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Occupational Research</a:t>
            </a:r>
          </a:p>
        </p:txBody>
      </p:sp>
      <p:sp>
        <p:nvSpPr>
          <p:cNvPr id="196" name="Rectangle 22"/>
          <p:cNvSpPr>
            <a:spLocks noChangeArrowheads="1"/>
          </p:cNvSpPr>
          <p:nvPr/>
        </p:nvSpPr>
        <p:spPr bwMode="auto">
          <a:xfrm>
            <a:off x="2144233" y="4980287"/>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03" name="Rectangle 22"/>
          <p:cNvSpPr>
            <a:spLocks noChangeArrowheads="1"/>
          </p:cNvSpPr>
          <p:nvPr/>
        </p:nvSpPr>
        <p:spPr bwMode="auto">
          <a:xfrm>
            <a:off x="2144233" y="5384147"/>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Self Assessment</a:t>
            </a:r>
          </a:p>
        </p:txBody>
      </p:sp>
      <p:sp>
        <p:nvSpPr>
          <p:cNvPr id="204" name="Rectangle 22"/>
          <p:cNvSpPr>
            <a:spLocks noChangeArrowheads="1"/>
          </p:cNvSpPr>
          <p:nvPr/>
        </p:nvSpPr>
        <p:spPr bwMode="auto">
          <a:xfrm>
            <a:off x="2144233" y="5788007"/>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Gainful </a:t>
            </a:r>
            <a:r>
              <a:rPr lang="en-US" sz="700" dirty="0" err="1" smtClean="0"/>
              <a:t>Employmt</a:t>
            </a:r>
            <a:r>
              <a:rPr lang="en-US" sz="700" dirty="0" smtClean="0"/>
              <a:t> </a:t>
            </a:r>
            <a:r>
              <a:rPr lang="en-US" sz="700" dirty="0" err="1" smtClean="0"/>
              <a:t>Rpt</a:t>
            </a:r>
            <a:endParaRPr lang="en-US" sz="700" dirty="0" smtClean="0"/>
          </a:p>
        </p:txBody>
      </p:sp>
      <p:sp>
        <p:nvSpPr>
          <p:cNvPr id="206" name="Rectangle 22"/>
          <p:cNvSpPr>
            <a:spLocks noChangeArrowheads="1"/>
          </p:cNvSpPr>
          <p:nvPr/>
        </p:nvSpPr>
        <p:spPr bwMode="auto">
          <a:xfrm>
            <a:off x="3764280" y="5939563"/>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Teaching Online</a:t>
            </a:r>
          </a:p>
        </p:txBody>
      </p:sp>
      <p:sp>
        <p:nvSpPr>
          <p:cNvPr id="207" name="Rectangle 22"/>
          <p:cNvSpPr>
            <a:spLocks noChangeArrowheads="1"/>
          </p:cNvSpPr>
          <p:nvPr/>
        </p:nvSpPr>
        <p:spPr bwMode="auto">
          <a:xfrm>
            <a:off x="3764280" y="6282904"/>
            <a:ext cx="502920" cy="30883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Tech Mall</a:t>
            </a:r>
          </a:p>
        </p:txBody>
      </p:sp>
      <p:sp>
        <p:nvSpPr>
          <p:cNvPr id="208" name="Rectangle 22"/>
          <p:cNvSpPr>
            <a:spLocks noChangeArrowheads="1"/>
          </p:cNvSpPr>
          <p:nvPr/>
        </p:nvSpPr>
        <p:spPr bwMode="auto">
          <a:xfrm>
            <a:off x="4364560" y="41327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FAQ</a:t>
            </a:r>
          </a:p>
        </p:txBody>
      </p:sp>
      <p:sp>
        <p:nvSpPr>
          <p:cNvPr id="209" name="Rectangle 22"/>
          <p:cNvSpPr>
            <a:spLocks noChangeArrowheads="1"/>
          </p:cNvSpPr>
          <p:nvPr/>
        </p:nvSpPr>
        <p:spPr bwMode="auto">
          <a:xfrm>
            <a:off x="4364560" y="43613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Forms</a:t>
            </a:r>
          </a:p>
        </p:txBody>
      </p:sp>
      <p:sp>
        <p:nvSpPr>
          <p:cNvPr id="210" name="Rectangle 22"/>
          <p:cNvSpPr>
            <a:spLocks noChangeArrowheads="1"/>
          </p:cNvSpPr>
          <p:nvPr/>
        </p:nvSpPr>
        <p:spPr bwMode="auto">
          <a:xfrm>
            <a:off x="4364560" y="45899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Getting Started</a:t>
            </a:r>
          </a:p>
        </p:txBody>
      </p:sp>
      <p:sp>
        <p:nvSpPr>
          <p:cNvPr id="211" name="Rectangle 22"/>
          <p:cNvSpPr>
            <a:spLocks noChangeArrowheads="1"/>
          </p:cNvSpPr>
          <p:nvPr/>
        </p:nvSpPr>
        <p:spPr bwMode="auto">
          <a:xfrm>
            <a:off x="4364560" y="481852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High School</a:t>
            </a:r>
          </a:p>
        </p:txBody>
      </p:sp>
      <p:sp>
        <p:nvSpPr>
          <p:cNvPr id="212" name="Rectangle 22"/>
          <p:cNvSpPr>
            <a:spLocks noChangeArrowheads="1"/>
          </p:cNvSpPr>
          <p:nvPr/>
        </p:nvSpPr>
        <p:spPr bwMode="auto">
          <a:xfrm>
            <a:off x="4373880" y="50567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New Students</a:t>
            </a:r>
          </a:p>
        </p:txBody>
      </p:sp>
      <p:sp>
        <p:nvSpPr>
          <p:cNvPr id="213" name="Rectangle 22"/>
          <p:cNvSpPr>
            <a:spLocks noChangeArrowheads="1"/>
          </p:cNvSpPr>
          <p:nvPr/>
        </p:nvSpPr>
        <p:spPr bwMode="auto">
          <a:xfrm>
            <a:off x="4373880" y="52853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Prerequisites</a:t>
            </a:r>
          </a:p>
        </p:txBody>
      </p:sp>
      <p:sp>
        <p:nvSpPr>
          <p:cNvPr id="214" name="Rectangle 22"/>
          <p:cNvSpPr>
            <a:spLocks noChangeArrowheads="1"/>
          </p:cNvSpPr>
          <p:nvPr/>
        </p:nvSpPr>
        <p:spPr bwMode="auto">
          <a:xfrm>
            <a:off x="4373880" y="55139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Probation</a:t>
            </a:r>
          </a:p>
        </p:txBody>
      </p:sp>
      <p:sp>
        <p:nvSpPr>
          <p:cNvPr id="215" name="Rectangle 22"/>
          <p:cNvSpPr>
            <a:spLocks noChangeArrowheads="1"/>
          </p:cNvSpPr>
          <p:nvPr/>
        </p:nvSpPr>
        <p:spPr bwMode="auto">
          <a:xfrm>
            <a:off x="4373880" y="57425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err="1" smtClean="0"/>
              <a:t>Registartion</a:t>
            </a:r>
            <a:endParaRPr lang="en-US" sz="600" dirty="0" smtClean="0"/>
          </a:p>
        </p:txBody>
      </p:sp>
      <p:sp>
        <p:nvSpPr>
          <p:cNvPr id="216" name="Rectangle 22"/>
          <p:cNvSpPr>
            <a:spLocks noChangeArrowheads="1"/>
          </p:cNvSpPr>
          <p:nvPr/>
        </p:nvSpPr>
        <p:spPr bwMode="auto">
          <a:xfrm>
            <a:off x="4373880" y="59711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Student Success</a:t>
            </a:r>
          </a:p>
        </p:txBody>
      </p:sp>
      <p:sp>
        <p:nvSpPr>
          <p:cNvPr id="217" name="Rectangle 22"/>
          <p:cNvSpPr>
            <a:spLocks noChangeArrowheads="1"/>
          </p:cNvSpPr>
          <p:nvPr/>
        </p:nvSpPr>
        <p:spPr bwMode="auto">
          <a:xfrm>
            <a:off x="4373880" y="6199761"/>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Student Ed Plan</a:t>
            </a:r>
          </a:p>
        </p:txBody>
      </p:sp>
      <p:sp>
        <p:nvSpPr>
          <p:cNvPr id="218" name="Rectangle 22"/>
          <p:cNvSpPr>
            <a:spLocks noChangeArrowheads="1"/>
          </p:cNvSpPr>
          <p:nvPr/>
        </p:nvSpPr>
        <p:spPr bwMode="auto">
          <a:xfrm>
            <a:off x="4340810" y="6477677"/>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Success Workshop</a:t>
            </a:r>
          </a:p>
        </p:txBody>
      </p:sp>
      <p:sp>
        <p:nvSpPr>
          <p:cNvPr id="219" name="Rectangle 22"/>
          <p:cNvSpPr>
            <a:spLocks noChangeArrowheads="1"/>
          </p:cNvSpPr>
          <p:nvPr/>
        </p:nvSpPr>
        <p:spPr bwMode="auto">
          <a:xfrm>
            <a:off x="4350130" y="67159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Tech Prep</a:t>
            </a:r>
          </a:p>
        </p:txBody>
      </p:sp>
      <p:sp>
        <p:nvSpPr>
          <p:cNvPr id="220" name="Rectangle 22"/>
          <p:cNvSpPr>
            <a:spLocks noChangeArrowheads="1"/>
          </p:cNvSpPr>
          <p:nvPr/>
        </p:nvSpPr>
        <p:spPr bwMode="auto">
          <a:xfrm>
            <a:off x="4350130" y="69445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Transcript</a:t>
            </a:r>
          </a:p>
        </p:txBody>
      </p:sp>
      <p:sp>
        <p:nvSpPr>
          <p:cNvPr id="221" name="Rectangle 22"/>
          <p:cNvSpPr>
            <a:spLocks noChangeArrowheads="1"/>
          </p:cNvSpPr>
          <p:nvPr/>
        </p:nvSpPr>
        <p:spPr bwMode="auto">
          <a:xfrm>
            <a:off x="4350130" y="71731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Vets</a:t>
            </a:r>
          </a:p>
        </p:txBody>
      </p:sp>
      <p:sp>
        <p:nvSpPr>
          <p:cNvPr id="222" name="Rectangle 22"/>
          <p:cNvSpPr>
            <a:spLocks noChangeArrowheads="1"/>
          </p:cNvSpPr>
          <p:nvPr/>
        </p:nvSpPr>
        <p:spPr bwMode="auto">
          <a:xfrm>
            <a:off x="4350130" y="74017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WA Tutorials</a:t>
            </a:r>
          </a:p>
        </p:txBody>
      </p:sp>
      <p:sp>
        <p:nvSpPr>
          <p:cNvPr id="235" name="Rectangle 22"/>
          <p:cNvSpPr>
            <a:spLocks noChangeArrowheads="1"/>
          </p:cNvSpPr>
          <p:nvPr/>
        </p:nvSpPr>
        <p:spPr bwMode="auto">
          <a:xfrm>
            <a:off x="4350130" y="76303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PDC</a:t>
            </a:r>
          </a:p>
        </p:txBody>
      </p:sp>
      <p:sp>
        <p:nvSpPr>
          <p:cNvPr id="236" name="Rectangle 22"/>
          <p:cNvSpPr>
            <a:spLocks noChangeArrowheads="1"/>
          </p:cNvSpPr>
          <p:nvPr/>
        </p:nvSpPr>
        <p:spPr bwMode="auto">
          <a:xfrm>
            <a:off x="4350130" y="7858909"/>
            <a:ext cx="502920" cy="21829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Web Counselor</a:t>
            </a:r>
          </a:p>
        </p:txBody>
      </p:sp>
      <p:sp>
        <p:nvSpPr>
          <p:cNvPr id="237" name="Rectangle 22"/>
          <p:cNvSpPr>
            <a:spLocks noChangeArrowheads="1"/>
          </p:cNvSpPr>
          <p:nvPr/>
        </p:nvSpPr>
        <p:spPr bwMode="auto">
          <a:xfrm>
            <a:off x="5407012" y="565404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Success</a:t>
            </a:r>
          </a:p>
        </p:txBody>
      </p:sp>
      <p:sp>
        <p:nvSpPr>
          <p:cNvPr id="238" name="Rectangle 22"/>
          <p:cNvSpPr>
            <a:spLocks noChangeArrowheads="1"/>
          </p:cNvSpPr>
          <p:nvPr/>
        </p:nvSpPr>
        <p:spPr bwMode="auto">
          <a:xfrm>
            <a:off x="5407012" y="60579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Testimonials</a:t>
            </a:r>
          </a:p>
        </p:txBody>
      </p:sp>
      <p:sp>
        <p:nvSpPr>
          <p:cNvPr id="239" name="Rectangle 22"/>
          <p:cNvSpPr>
            <a:spLocks noChangeArrowheads="1"/>
          </p:cNvSpPr>
          <p:nvPr/>
        </p:nvSpPr>
        <p:spPr bwMode="auto">
          <a:xfrm>
            <a:off x="5380342" y="646176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WEX11009</a:t>
            </a:r>
          </a:p>
        </p:txBody>
      </p:sp>
      <p:sp>
        <p:nvSpPr>
          <p:cNvPr id="240" name="Rectangle 22"/>
          <p:cNvSpPr>
            <a:spLocks noChangeArrowheads="1"/>
          </p:cNvSpPr>
          <p:nvPr/>
        </p:nvSpPr>
        <p:spPr bwMode="auto">
          <a:xfrm>
            <a:off x="5942181" y="17575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About Us</a:t>
            </a:r>
          </a:p>
        </p:txBody>
      </p:sp>
      <p:sp>
        <p:nvSpPr>
          <p:cNvPr id="241" name="Rectangle 22"/>
          <p:cNvSpPr>
            <a:spLocks noChangeArrowheads="1"/>
          </p:cNvSpPr>
          <p:nvPr/>
        </p:nvSpPr>
        <p:spPr bwMode="auto">
          <a:xfrm>
            <a:off x="5942181" y="20623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Apply</a:t>
            </a:r>
          </a:p>
        </p:txBody>
      </p:sp>
      <p:sp>
        <p:nvSpPr>
          <p:cNvPr id="242" name="Rectangle 22"/>
          <p:cNvSpPr>
            <a:spLocks noChangeArrowheads="1"/>
          </p:cNvSpPr>
          <p:nvPr/>
        </p:nvSpPr>
        <p:spPr bwMode="auto">
          <a:xfrm>
            <a:off x="5942181" y="23671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BOGW</a:t>
            </a:r>
          </a:p>
        </p:txBody>
      </p:sp>
      <p:sp>
        <p:nvSpPr>
          <p:cNvPr id="243" name="Rectangle 22"/>
          <p:cNvSpPr>
            <a:spLocks noChangeArrowheads="1"/>
          </p:cNvSpPr>
          <p:nvPr/>
        </p:nvSpPr>
        <p:spPr bwMode="auto">
          <a:xfrm>
            <a:off x="5942181" y="26719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Check Your Status</a:t>
            </a:r>
          </a:p>
        </p:txBody>
      </p:sp>
      <p:sp>
        <p:nvSpPr>
          <p:cNvPr id="244" name="Rectangle 22"/>
          <p:cNvSpPr>
            <a:spLocks noChangeArrowheads="1"/>
          </p:cNvSpPr>
          <p:nvPr/>
        </p:nvSpPr>
        <p:spPr bwMode="auto">
          <a:xfrm>
            <a:off x="5942181" y="29767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Class 1</a:t>
            </a:r>
          </a:p>
        </p:txBody>
      </p:sp>
      <p:sp>
        <p:nvSpPr>
          <p:cNvPr id="245" name="Rectangle 22"/>
          <p:cNvSpPr>
            <a:spLocks noChangeArrowheads="1"/>
          </p:cNvSpPr>
          <p:nvPr/>
        </p:nvSpPr>
        <p:spPr bwMode="auto">
          <a:xfrm>
            <a:off x="5942181" y="3281531"/>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Code of Conduct</a:t>
            </a:r>
          </a:p>
        </p:txBody>
      </p:sp>
      <p:sp>
        <p:nvSpPr>
          <p:cNvPr id="246" name="Rectangle 22"/>
          <p:cNvSpPr>
            <a:spLocks noChangeArrowheads="1"/>
          </p:cNvSpPr>
          <p:nvPr/>
        </p:nvSpPr>
        <p:spPr bwMode="auto">
          <a:xfrm>
            <a:off x="5942181" y="35814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247" name="Rectangle 22"/>
          <p:cNvSpPr>
            <a:spLocks noChangeArrowheads="1"/>
          </p:cNvSpPr>
          <p:nvPr/>
        </p:nvSpPr>
        <p:spPr bwMode="auto">
          <a:xfrm>
            <a:off x="5942181" y="38862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Direct Loans</a:t>
            </a:r>
          </a:p>
        </p:txBody>
      </p:sp>
      <p:sp>
        <p:nvSpPr>
          <p:cNvPr id="248" name="Rectangle 22"/>
          <p:cNvSpPr>
            <a:spLocks noChangeArrowheads="1"/>
          </p:cNvSpPr>
          <p:nvPr/>
        </p:nvSpPr>
        <p:spPr bwMode="auto">
          <a:xfrm>
            <a:off x="5942181" y="41910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a:t>
            </a:r>
          </a:p>
        </p:txBody>
      </p:sp>
      <p:sp>
        <p:nvSpPr>
          <p:cNvPr id="249" name="Rectangle 22"/>
          <p:cNvSpPr>
            <a:spLocks noChangeArrowheads="1"/>
          </p:cNvSpPr>
          <p:nvPr/>
        </p:nvSpPr>
        <p:spPr bwMode="auto">
          <a:xfrm>
            <a:off x="5942181" y="44958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Fed State Grants</a:t>
            </a:r>
          </a:p>
        </p:txBody>
      </p:sp>
      <p:sp>
        <p:nvSpPr>
          <p:cNvPr id="250" name="Rectangle 22"/>
          <p:cNvSpPr>
            <a:spLocks noChangeArrowheads="1"/>
          </p:cNvSpPr>
          <p:nvPr/>
        </p:nvSpPr>
        <p:spPr bwMode="auto">
          <a:xfrm>
            <a:off x="5942181" y="48006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Fed Work </a:t>
            </a:r>
            <a:r>
              <a:rPr lang="en-US" sz="700" dirty="0" err="1" smtClean="0"/>
              <a:t>Studt</a:t>
            </a:r>
            <a:endParaRPr lang="en-US" sz="700" dirty="0" smtClean="0"/>
          </a:p>
        </p:txBody>
      </p:sp>
      <p:sp>
        <p:nvSpPr>
          <p:cNvPr id="251" name="Rectangle 22"/>
          <p:cNvSpPr>
            <a:spLocks noChangeArrowheads="1"/>
          </p:cNvSpPr>
          <p:nvPr/>
        </p:nvSpPr>
        <p:spPr bwMode="auto">
          <a:xfrm>
            <a:off x="5942181" y="51054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Forms</a:t>
            </a:r>
          </a:p>
        </p:txBody>
      </p:sp>
      <p:sp>
        <p:nvSpPr>
          <p:cNvPr id="252" name="Rectangle 22"/>
          <p:cNvSpPr>
            <a:spLocks noChangeArrowheads="1"/>
          </p:cNvSpPr>
          <p:nvPr/>
        </p:nvSpPr>
        <p:spPr bwMode="auto">
          <a:xfrm>
            <a:off x="5942181" y="54102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Gainful Employment</a:t>
            </a:r>
          </a:p>
        </p:txBody>
      </p:sp>
      <p:sp>
        <p:nvSpPr>
          <p:cNvPr id="253" name="Rectangle 22"/>
          <p:cNvSpPr>
            <a:spLocks noChangeArrowheads="1"/>
          </p:cNvSpPr>
          <p:nvPr/>
        </p:nvSpPr>
        <p:spPr bwMode="auto">
          <a:xfrm>
            <a:off x="5915511" y="57150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Deadlines</a:t>
            </a:r>
          </a:p>
        </p:txBody>
      </p:sp>
      <p:cxnSp>
        <p:nvCxnSpPr>
          <p:cNvPr id="254" name="AutoShape 7"/>
          <p:cNvCxnSpPr>
            <a:cxnSpLocks noChangeShapeType="1"/>
            <a:stCxn id="4101" idx="2"/>
            <a:endCxn id="353" idx="0"/>
          </p:cNvCxnSpPr>
          <p:nvPr/>
        </p:nvCxnSpPr>
        <p:spPr bwMode="auto">
          <a:xfrm rot="16200000" flipH="1">
            <a:off x="5244997" y="317603"/>
            <a:ext cx="260499" cy="1606491"/>
          </a:xfrm>
          <a:prstGeom prst="bentConnector3">
            <a:avLst>
              <a:gd name="adj1" fmla="val 50000"/>
            </a:avLst>
          </a:prstGeom>
          <a:noFill/>
          <a:ln w="9525">
            <a:solidFill>
              <a:schemeClr val="tx1"/>
            </a:solidFill>
            <a:miter lim="800000"/>
            <a:headEnd/>
            <a:tailEnd type="triangle" w="med" len="med"/>
          </a:ln>
          <a:effectLst/>
        </p:spPr>
      </p:cxnSp>
      <p:sp>
        <p:nvSpPr>
          <p:cNvPr id="255" name="Rectangle 22"/>
          <p:cNvSpPr>
            <a:spLocks noChangeArrowheads="1"/>
          </p:cNvSpPr>
          <p:nvPr/>
        </p:nvSpPr>
        <p:spPr bwMode="auto">
          <a:xfrm>
            <a:off x="5942181" y="599694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Courses</a:t>
            </a:r>
          </a:p>
        </p:txBody>
      </p:sp>
      <p:sp>
        <p:nvSpPr>
          <p:cNvPr id="256" name="Rectangle 22"/>
          <p:cNvSpPr>
            <a:spLocks noChangeArrowheads="1"/>
          </p:cNvSpPr>
          <p:nvPr/>
        </p:nvSpPr>
        <p:spPr bwMode="auto">
          <a:xfrm>
            <a:off x="5942181" y="635508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State Licensure</a:t>
            </a:r>
          </a:p>
        </p:txBody>
      </p:sp>
      <p:sp>
        <p:nvSpPr>
          <p:cNvPr id="257" name="Rectangle 22"/>
          <p:cNvSpPr>
            <a:spLocks noChangeArrowheads="1"/>
          </p:cNvSpPr>
          <p:nvPr/>
        </p:nvSpPr>
        <p:spPr bwMode="auto">
          <a:xfrm>
            <a:off x="5942181" y="66294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 Study</a:t>
            </a:r>
          </a:p>
        </p:txBody>
      </p:sp>
      <p:sp>
        <p:nvSpPr>
          <p:cNvPr id="258" name="Rectangle 22"/>
          <p:cNvSpPr>
            <a:spLocks noChangeArrowheads="1"/>
          </p:cNvSpPr>
          <p:nvPr/>
        </p:nvSpPr>
        <p:spPr bwMode="auto">
          <a:xfrm>
            <a:off x="5915511" y="6858000"/>
            <a:ext cx="502920" cy="23890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Scholarships</a:t>
            </a:r>
          </a:p>
        </p:txBody>
      </p:sp>
      <p:cxnSp>
        <p:nvCxnSpPr>
          <p:cNvPr id="259" name="AutoShape 7"/>
          <p:cNvCxnSpPr>
            <a:cxnSpLocks noChangeShapeType="1"/>
            <a:stCxn id="4101" idx="2"/>
            <a:endCxn id="98" idx="0"/>
          </p:cNvCxnSpPr>
          <p:nvPr/>
        </p:nvCxnSpPr>
        <p:spPr bwMode="auto">
          <a:xfrm rot="16200000" flipH="1">
            <a:off x="5785065" y="-222464"/>
            <a:ext cx="260499" cy="2686626"/>
          </a:xfrm>
          <a:prstGeom prst="bentConnector3">
            <a:avLst>
              <a:gd name="adj1" fmla="val 50000"/>
            </a:avLst>
          </a:prstGeom>
          <a:noFill/>
          <a:ln w="9525">
            <a:solidFill>
              <a:schemeClr val="tx1"/>
            </a:solidFill>
            <a:miter lim="800000"/>
            <a:headEnd/>
            <a:tailEnd type="triangle" w="med" len="med"/>
          </a:ln>
          <a:effectLst/>
        </p:spPr>
      </p:cxnSp>
      <p:cxnSp>
        <p:nvCxnSpPr>
          <p:cNvPr id="260" name="AutoShape 7"/>
          <p:cNvCxnSpPr>
            <a:cxnSpLocks noChangeShapeType="1"/>
            <a:stCxn id="4101" idx="2"/>
            <a:endCxn id="176" idx="0"/>
          </p:cNvCxnSpPr>
          <p:nvPr/>
        </p:nvCxnSpPr>
        <p:spPr bwMode="auto">
          <a:xfrm rot="5400000">
            <a:off x="2544658" y="-776245"/>
            <a:ext cx="260499" cy="3794189"/>
          </a:xfrm>
          <a:prstGeom prst="bentConnector3">
            <a:avLst>
              <a:gd name="adj1" fmla="val 50000"/>
            </a:avLst>
          </a:prstGeom>
          <a:noFill/>
          <a:ln w="9525">
            <a:solidFill>
              <a:schemeClr val="tx1"/>
            </a:solidFill>
            <a:miter lim="800000"/>
            <a:headEnd/>
            <a:tailEnd type="triangle" w="med" len="med"/>
          </a:ln>
          <a:effectLst/>
        </p:spPr>
      </p:cxnSp>
      <p:sp>
        <p:nvSpPr>
          <p:cNvPr id="261" name="Rectangle 22"/>
          <p:cNvSpPr>
            <a:spLocks noChangeArrowheads="1"/>
          </p:cNvSpPr>
          <p:nvPr/>
        </p:nvSpPr>
        <p:spPr bwMode="auto">
          <a:xfrm>
            <a:off x="9214" y="2514600"/>
            <a:ext cx="502920" cy="2286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smtClean="0"/>
              <a:t>Veterans</a:t>
            </a:r>
          </a:p>
        </p:txBody>
      </p:sp>
      <p:sp>
        <p:nvSpPr>
          <p:cNvPr id="262" name="Rectangle 22"/>
          <p:cNvSpPr>
            <a:spLocks noChangeArrowheads="1"/>
          </p:cNvSpPr>
          <p:nvPr/>
        </p:nvSpPr>
        <p:spPr bwMode="auto">
          <a:xfrm>
            <a:off x="9214" y="2781300"/>
            <a:ext cx="502920" cy="2286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smtClean="0"/>
              <a:t>Transcripts</a:t>
            </a:r>
          </a:p>
        </p:txBody>
      </p:sp>
      <p:sp>
        <p:nvSpPr>
          <p:cNvPr id="263" name="Rectangle 22"/>
          <p:cNvSpPr>
            <a:spLocks noChangeArrowheads="1"/>
          </p:cNvSpPr>
          <p:nvPr/>
        </p:nvSpPr>
        <p:spPr bwMode="auto">
          <a:xfrm>
            <a:off x="8641080" y="221943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Teaching Learning Center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4/1/2014</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6</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127" name="AutoShape 7"/>
          <p:cNvCxnSpPr>
            <a:cxnSpLocks noChangeShapeType="1"/>
            <a:stCxn id="4101" idx="2"/>
            <a:endCxn id="4150" idx="0"/>
          </p:cNvCxnSpPr>
          <p:nvPr/>
        </p:nvCxnSpPr>
        <p:spPr bwMode="auto">
          <a:xfrm rot="5400000">
            <a:off x="2702485" y="-601104"/>
            <a:ext cx="277812" cy="346122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16200000" flipH="1">
            <a:off x="4480101" y="1082499"/>
            <a:ext cx="277812" cy="94013"/>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295024" y="-8565"/>
            <a:ext cx="277812" cy="2276143"/>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3887563" y="583974"/>
            <a:ext cx="277812" cy="1091065"/>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16200000" flipH="1">
            <a:off x="5072640" y="489960"/>
            <a:ext cx="277812" cy="1279091"/>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5665179" y="-102579"/>
            <a:ext cx="277812" cy="2464169"/>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6257717" y="-695116"/>
            <a:ext cx="277812" cy="3649244"/>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4276659"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 &amp; Organizations</a:t>
            </a:r>
            <a:endParaRPr lang="en-US" sz="900" dirty="0"/>
          </a:p>
        </p:txBody>
      </p:sp>
      <p:sp>
        <p:nvSpPr>
          <p:cNvPr id="4150" name="Rectangle 54"/>
          <p:cNvSpPr>
            <a:spLocks noChangeArrowheads="1"/>
          </p:cNvSpPr>
          <p:nvPr/>
        </p:nvSpPr>
        <p:spPr bwMode="auto">
          <a:xfrm>
            <a:off x="721425"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Assoc Students (ASCC)</a:t>
            </a:r>
            <a:endParaRPr lang="en-US" sz="900" dirty="0"/>
          </a:p>
        </p:txBody>
      </p:sp>
      <p:sp>
        <p:nvSpPr>
          <p:cNvPr id="4184" name="Rectangle 88"/>
          <p:cNvSpPr>
            <a:spLocks noChangeArrowheads="1"/>
          </p:cNvSpPr>
          <p:nvPr/>
        </p:nvSpPr>
        <p:spPr bwMode="auto">
          <a:xfrm>
            <a:off x="1906503"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Activities</a:t>
            </a:r>
            <a:endParaRPr lang="en-US" sz="900" dirty="0"/>
          </a:p>
        </p:txBody>
      </p:sp>
      <p:sp>
        <p:nvSpPr>
          <p:cNvPr id="64" name="Rectangle 40"/>
          <p:cNvSpPr>
            <a:spLocks noChangeArrowheads="1"/>
          </p:cNvSpPr>
          <p:nvPr/>
        </p:nvSpPr>
        <p:spPr bwMode="auto">
          <a:xfrm>
            <a:off x="3091581"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72" name="Rectangle 32"/>
          <p:cNvSpPr>
            <a:spLocks noChangeArrowheads="1"/>
          </p:cNvSpPr>
          <p:nvPr/>
        </p:nvSpPr>
        <p:spPr bwMode="auto">
          <a:xfrm>
            <a:off x="5461737" y="1268412"/>
            <a:ext cx="778710" cy="484188"/>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Campus Events</a:t>
            </a:r>
            <a:endParaRPr lang="en-US" sz="900" dirty="0"/>
          </a:p>
        </p:txBody>
      </p:sp>
      <p:sp>
        <p:nvSpPr>
          <p:cNvPr id="74" name="Rectangle 88"/>
          <p:cNvSpPr>
            <a:spLocks noChangeArrowheads="1"/>
          </p:cNvSpPr>
          <p:nvPr/>
        </p:nvSpPr>
        <p:spPr bwMode="auto">
          <a:xfrm>
            <a:off x="6646815"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Fitness Center</a:t>
            </a:r>
            <a:endParaRPr lang="en-US" sz="900" dirty="0"/>
          </a:p>
        </p:txBody>
      </p:sp>
      <p:sp>
        <p:nvSpPr>
          <p:cNvPr id="75" name="Rectangle 40"/>
          <p:cNvSpPr>
            <a:spLocks noChangeArrowheads="1"/>
          </p:cNvSpPr>
          <p:nvPr/>
        </p:nvSpPr>
        <p:spPr bwMode="auto">
          <a:xfrm>
            <a:off x="783189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220" name="Rectangle 22"/>
          <p:cNvSpPr>
            <a:spLocks noChangeArrowheads="1"/>
          </p:cNvSpPr>
          <p:nvPr/>
        </p:nvSpPr>
        <p:spPr bwMode="auto">
          <a:xfrm>
            <a:off x="4315968" y="1828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Caps</a:t>
            </a:r>
          </a:p>
        </p:txBody>
      </p:sp>
      <p:sp>
        <p:nvSpPr>
          <p:cNvPr id="221" name="Rectangle 22"/>
          <p:cNvSpPr>
            <a:spLocks noChangeArrowheads="1"/>
          </p:cNvSpPr>
          <p:nvPr/>
        </p:nvSpPr>
        <p:spPr bwMode="auto">
          <a:xfrm>
            <a:off x="4315968" y="2219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Abled</a:t>
            </a:r>
          </a:p>
        </p:txBody>
      </p:sp>
      <p:sp>
        <p:nvSpPr>
          <p:cNvPr id="222" name="Rectangle 22"/>
          <p:cNvSpPr>
            <a:spLocks noChangeArrowheads="1"/>
          </p:cNvSpPr>
          <p:nvPr/>
        </p:nvSpPr>
        <p:spPr bwMode="auto">
          <a:xfrm>
            <a:off x="4315968" y="2600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Engineering</a:t>
            </a:r>
          </a:p>
        </p:txBody>
      </p:sp>
      <p:sp>
        <p:nvSpPr>
          <p:cNvPr id="245" name="Rectangle 22"/>
          <p:cNvSpPr>
            <a:spLocks noChangeArrowheads="1"/>
          </p:cNvSpPr>
          <p:nvPr/>
        </p:nvSpPr>
        <p:spPr bwMode="auto">
          <a:xfrm>
            <a:off x="31242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Academic Support</a:t>
            </a:r>
          </a:p>
        </p:txBody>
      </p:sp>
      <p:sp>
        <p:nvSpPr>
          <p:cNvPr id="255" name="Rectangle 22"/>
          <p:cNvSpPr>
            <a:spLocks noChangeArrowheads="1"/>
          </p:cNvSpPr>
          <p:nvPr/>
        </p:nvSpPr>
        <p:spPr bwMode="auto">
          <a:xfrm>
            <a:off x="66294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How to Enroll</a:t>
            </a:r>
          </a:p>
        </p:txBody>
      </p:sp>
      <p:sp>
        <p:nvSpPr>
          <p:cNvPr id="256" name="Rectangle 22"/>
          <p:cNvSpPr>
            <a:spLocks noChangeArrowheads="1"/>
          </p:cNvSpPr>
          <p:nvPr/>
        </p:nvSpPr>
        <p:spPr bwMode="auto">
          <a:xfrm>
            <a:off x="6629400" y="2252133"/>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Orientation Info</a:t>
            </a:r>
          </a:p>
        </p:txBody>
      </p:sp>
      <p:sp>
        <p:nvSpPr>
          <p:cNvPr id="258" name="Rectangle 22"/>
          <p:cNvSpPr>
            <a:spLocks noChangeArrowheads="1"/>
          </p:cNvSpPr>
          <p:nvPr/>
        </p:nvSpPr>
        <p:spPr bwMode="auto">
          <a:xfrm>
            <a:off x="6629400" y="26670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Student Course Quiz Info</a:t>
            </a:r>
          </a:p>
        </p:txBody>
      </p:sp>
      <p:sp>
        <p:nvSpPr>
          <p:cNvPr id="259" name="Rectangle 22"/>
          <p:cNvSpPr>
            <a:spLocks noChangeArrowheads="1"/>
          </p:cNvSpPr>
          <p:nvPr/>
        </p:nvSpPr>
        <p:spPr bwMode="auto">
          <a:xfrm>
            <a:off x="6629400" y="30480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Classes</a:t>
            </a:r>
          </a:p>
        </p:txBody>
      </p:sp>
      <p:sp>
        <p:nvSpPr>
          <p:cNvPr id="265" name="Rectangle 22"/>
          <p:cNvSpPr>
            <a:spLocks noChangeArrowheads="1"/>
          </p:cNvSpPr>
          <p:nvPr/>
        </p:nvSpPr>
        <p:spPr bwMode="auto">
          <a:xfrm>
            <a:off x="78486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Florence 2014</a:t>
            </a:r>
          </a:p>
        </p:txBody>
      </p:sp>
      <p:sp>
        <p:nvSpPr>
          <p:cNvPr id="266" name="Rectangle 22"/>
          <p:cNvSpPr>
            <a:spLocks noChangeArrowheads="1"/>
          </p:cNvSpPr>
          <p:nvPr/>
        </p:nvSpPr>
        <p:spPr bwMode="auto">
          <a:xfrm>
            <a:off x="7848600" y="2209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Paris 2014</a:t>
            </a:r>
          </a:p>
        </p:txBody>
      </p:sp>
      <p:sp>
        <p:nvSpPr>
          <p:cNvPr id="70" name="Rectangle 22"/>
          <p:cNvSpPr>
            <a:spLocks noChangeArrowheads="1"/>
          </p:cNvSpPr>
          <p:nvPr/>
        </p:nvSpPr>
        <p:spPr bwMode="auto">
          <a:xfrm>
            <a:off x="3124200" y="2218269"/>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Physcials</a:t>
            </a:r>
            <a:endParaRPr lang="en-US" sz="800" dirty="0" smtClean="0"/>
          </a:p>
        </p:txBody>
      </p:sp>
      <p:sp>
        <p:nvSpPr>
          <p:cNvPr id="71" name="Rectangle 22"/>
          <p:cNvSpPr>
            <a:spLocks noChangeArrowheads="1"/>
          </p:cNvSpPr>
          <p:nvPr/>
        </p:nvSpPr>
        <p:spPr bwMode="auto">
          <a:xfrm>
            <a:off x="3124200" y="2641602"/>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Staff</a:t>
            </a:r>
          </a:p>
        </p:txBody>
      </p:sp>
      <p:sp>
        <p:nvSpPr>
          <p:cNvPr id="73" name="Rectangle 22"/>
          <p:cNvSpPr>
            <a:spLocks noChangeArrowheads="1"/>
          </p:cNvSpPr>
          <p:nvPr/>
        </p:nvSpPr>
        <p:spPr bwMode="auto">
          <a:xfrm>
            <a:off x="3124200" y="3064935"/>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Academic Awards</a:t>
            </a:r>
          </a:p>
        </p:txBody>
      </p:sp>
      <p:sp>
        <p:nvSpPr>
          <p:cNvPr id="78" name="Rectangle 22"/>
          <p:cNvSpPr>
            <a:spLocks noChangeArrowheads="1"/>
          </p:cNvSpPr>
          <p:nvPr/>
        </p:nvSpPr>
        <p:spPr bwMode="auto">
          <a:xfrm>
            <a:off x="3124200" y="3488268"/>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Schedule of Events</a:t>
            </a:r>
          </a:p>
        </p:txBody>
      </p:sp>
      <p:sp>
        <p:nvSpPr>
          <p:cNvPr id="80" name="Rectangle 22"/>
          <p:cNvSpPr>
            <a:spLocks noChangeArrowheads="1"/>
          </p:cNvSpPr>
          <p:nvPr/>
        </p:nvSpPr>
        <p:spPr bwMode="auto">
          <a:xfrm>
            <a:off x="3124200" y="3911601"/>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Training</a:t>
            </a:r>
          </a:p>
        </p:txBody>
      </p:sp>
      <p:sp>
        <p:nvSpPr>
          <p:cNvPr id="81" name="Rectangle 22"/>
          <p:cNvSpPr>
            <a:spLocks noChangeArrowheads="1"/>
          </p:cNvSpPr>
          <p:nvPr/>
        </p:nvSpPr>
        <p:spPr bwMode="auto">
          <a:xfrm>
            <a:off x="3124200" y="4334934"/>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Links</a:t>
            </a:r>
          </a:p>
        </p:txBody>
      </p:sp>
      <p:sp>
        <p:nvSpPr>
          <p:cNvPr id="82" name="Rectangle 22"/>
          <p:cNvSpPr>
            <a:spLocks noChangeArrowheads="1"/>
          </p:cNvSpPr>
          <p:nvPr/>
        </p:nvSpPr>
        <p:spPr bwMode="auto">
          <a:xfrm>
            <a:off x="3124200" y="4758267"/>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Profiles</a:t>
            </a:r>
          </a:p>
        </p:txBody>
      </p:sp>
      <p:sp>
        <p:nvSpPr>
          <p:cNvPr id="83" name="Rectangle 22"/>
          <p:cNvSpPr>
            <a:spLocks noChangeArrowheads="1"/>
          </p:cNvSpPr>
          <p:nvPr/>
        </p:nvSpPr>
        <p:spPr bwMode="auto">
          <a:xfrm>
            <a:off x="3124200" y="51816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Sports/Teams</a:t>
            </a:r>
          </a:p>
        </p:txBody>
      </p:sp>
      <p:sp>
        <p:nvSpPr>
          <p:cNvPr id="84" name="Rectangle 22"/>
          <p:cNvSpPr>
            <a:spLocks noChangeArrowheads="1"/>
          </p:cNvSpPr>
          <p:nvPr/>
        </p:nvSpPr>
        <p:spPr bwMode="auto">
          <a:xfrm>
            <a:off x="4311874" y="2961904"/>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Coyote Express</a:t>
            </a:r>
          </a:p>
        </p:txBody>
      </p:sp>
      <p:sp>
        <p:nvSpPr>
          <p:cNvPr id="87" name="Rectangle 22"/>
          <p:cNvSpPr>
            <a:spLocks noChangeArrowheads="1"/>
          </p:cNvSpPr>
          <p:nvPr/>
        </p:nvSpPr>
        <p:spPr bwMode="auto">
          <a:xfrm>
            <a:off x="4311874" y="3352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PTK</a:t>
            </a:r>
          </a:p>
        </p:txBody>
      </p:sp>
      <p:sp>
        <p:nvSpPr>
          <p:cNvPr id="88" name="Rectangle 22"/>
          <p:cNvSpPr>
            <a:spLocks noChangeArrowheads="1"/>
          </p:cNvSpPr>
          <p:nvPr/>
        </p:nvSpPr>
        <p:spPr bwMode="auto">
          <a:xfrm>
            <a:off x="4311874" y="3733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Springfest</a:t>
            </a:r>
            <a:endParaRPr lang="en-US" sz="800" dirty="0" smtClean="0"/>
          </a:p>
        </p:txBody>
      </p:sp>
      <p:sp>
        <p:nvSpPr>
          <p:cNvPr id="89" name="Rectangle 22"/>
          <p:cNvSpPr>
            <a:spLocks noChangeArrowheads="1"/>
          </p:cNvSpPr>
          <p:nvPr/>
        </p:nvSpPr>
        <p:spPr bwMode="auto">
          <a:xfrm>
            <a:off x="4311874" y="4114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Sudanese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1" name="Rectangle 75"/>
          <p:cNvSpPr>
            <a:spLocks noGrp="1" noChangeArrowheads="1"/>
          </p:cNvSpPr>
          <p:nvPr>
            <p:ph type="title" idx="4294967295"/>
          </p:nvPr>
        </p:nvSpPr>
        <p:spPr>
          <a:xfrm>
            <a:off x="3886200" y="0"/>
            <a:ext cx="5257800" cy="533400"/>
          </a:xfrm>
        </p:spPr>
        <p:txBody>
          <a:bodyPr/>
          <a:lstStyle/>
          <a:p>
            <a:r>
              <a:rPr lang="en-US" dirty="0" smtClean="0"/>
              <a:t>Cuyamaca Tier </a:t>
            </a:r>
            <a:r>
              <a:rPr lang="en-US" dirty="0" smtClean="0"/>
              <a:t>2 Navigation</a:t>
            </a:r>
            <a:endParaRPr lang="en-US" dirty="0"/>
          </a:p>
        </p:txBody>
      </p:sp>
      <p:sp>
        <p:nvSpPr>
          <p:cNvPr id="4101" name="Rectangle 5"/>
          <p:cNvSpPr>
            <a:spLocks noChangeArrowheads="1"/>
          </p:cNvSpPr>
          <p:nvPr/>
        </p:nvSpPr>
        <p:spPr bwMode="auto">
          <a:xfrm>
            <a:off x="4046538" y="7620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News &amp; Events</a:t>
            </a:r>
            <a:endParaRPr lang="en-US" sz="1000" b="1" dirty="0"/>
          </a:p>
        </p:txBody>
      </p:sp>
      <p:cxnSp>
        <p:nvCxnSpPr>
          <p:cNvPr id="138" name="AutoShape 7"/>
          <p:cNvCxnSpPr>
            <a:cxnSpLocks noChangeShapeType="1"/>
            <a:stCxn id="4101" idx="2"/>
            <a:endCxn id="81" idx="0"/>
          </p:cNvCxnSpPr>
          <p:nvPr/>
        </p:nvCxnSpPr>
        <p:spPr bwMode="auto">
          <a:xfrm rot="16200000" flipH="1">
            <a:off x="4869977" y="845023"/>
            <a:ext cx="249866" cy="84581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80" idx="0"/>
          </p:cNvCxnSpPr>
          <p:nvPr/>
        </p:nvCxnSpPr>
        <p:spPr bwMode="auto">
          <a:xfrm rot="5400000">
            <a:off x="3805717" y="626582"/>
            <a:ext cx="249866" cy="1282702"/>
          </a:xfrm>
          <a:prstGeom prst="bentConnector3">
            <a:avLst>
              <a:gd name="adj1" fmla="val 50000"/>
            </a:avLst>
          </a:prstGeom>
          <a:noFill/>
          <a:ln w="9525">
            <a:solidFill>
              <a:schemeClr val="tx1"/>
            </a:solidFill>
            <a:miter lim="800000"/>
            <a:headEnd/>
            <a:tailEnd type="triangle" w="med" len="med"/>
          </a:ln>
          <a:effectLst/>
        </p:spPr>
      </p:cxnSp>
      <p:sp>
        <p:nvSpPr>
          <p:cNvPr id="80" name="Rectangle 54"/>
          <p:cNvSpPr>
            <a:spLocks noChangeArrowheads="1"/>
          </p:cNvSpPr>
          <p:nvPr/>
        </p:nvSpPr>
        <p:spPr bwMode="auto">
          <a:xfrm>
            <a:off x="2992119" y="13928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900" dirty="0" smtClean="0"/>
              <a:t>Current </a:t>
            </a:r>
          </a:p>
          <a:p>
            <a:pPr algn="ctr"/>
            <a:r>
              <a:rPr lang="en-US" sz="900" dirty="0" smtClean="0"/>
              <a:t>News </a:t>
            </a:r>
          </a:p>
          <a:p>
            <a:pPr algn="ctr"/>
            <a:r>
              <a:rPr lang="en-US" sz="900" dirty="0" smtClean="0"/>
              <a:t>Listing</a:t>
            </a:r>
            <a:endParaRPr lang="en-US" sz="900" dirty="0"/>
          </a:p>
        </p:txBody>
      </p:sp>
      <p:sp>
        <p:nvSpPr>
          <p:cNvPr id="81" name="Rectangle 88"/>
          <p:cNvSpPr>
            <a:spLocks noChangeArrowheads="1"/>
          </p:cNvSpPr>
          <p:nvPr/>
        </p:nvSpPr>
        <p:spPr bwMode="auto">
          <a:xfrm>
            <a:off x="5120640" y="13928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900" dirty="0" smtClean="0"/>
              <a:t>Event</a:t>
            </a:r>
          </a:p>
          <a:p>
            <a:pPr algn="ctr"/>
            <a:r>
              <a:rPr lang="en-US" sz="900" dirty="0" smtClean="0"/>
              <a:t>Listing</a:t>
            </a:r>
            <a:endParaRPr lang="en-US" sz="900" dirty="0"/>
          </a:p>
        </p:txBody>
      </p:sp>
      <p:sp>
        <p:nvSpPr>
          <p:cNvPr id="82" name="Rectangle 22"/>
          <p:cNvSpPr>
            <a:spLocks noChangeArrowheads="1"/>
          </p:cNvSpPr>
          <p:nvPr/>
        </p:nvSpPr>
        <p:spPr bwMode="auto">
          <a:xfrm>
            <a:off x="2514600" y="1981200"/>
            <a:ext cx="762000" cy="606082"/>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News Detail</a:t>
            </a:r>
          </a:p>
        </p:txBody>
      </p:sp>
      <p:sp>
        <p:nvSpPr>
          <p:cNvPr id="83" name="Rectangle 22"/>
          <p:cNvSpPr>
            <a:spLocks noChangeArrowheads="1"/>
          </p:cNvSpPr>
          <p:nvPr/>
        </p:nvSpPr>
        <p:spPr bwMode="auto">
          <a:xfrm>
            <a:off x="4648200" y="2000249"/>
            <a:ext cx="762000" cy="587033"/>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Event Detail</a:t>
            </a:r>
          </a:p>
        </p:txBody>
      </p:sp>
      <p:sp>
        <p:nvSpPr>
          <p:cNvPr id="84" name="Rectangle 22"/>
          <p:cNvSpPr>
            <a:spLocks noChangeArrowheads="1"/>
          </p:cNvSpPr>
          <p:nvPr/>
        </p:nvSpPr>
        <p:spPr bwMode="auto">
          <a:xfrm>
            <a:off x="5562600" y="1981200"/>
            <a:ext cx="762000" cy="606082"/>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Submit Event Form</a:t>
            </a:r>
          </a:p>
        </p:txBody>
      </p:sp>
      <p:sp>
        <p:nvSpPr>
          <p:cNvPr id="11" name="Rectangle 54"/>
          <p:cNvSpPr>
            <a:spLocks noChangeArrowheads="1"/>
          </p:cNvSpPr>
          <p:nvPr/>
        </p:nvSpPr>
        <p:spPr bwMode="auto">
          <a:xfrm>
            <a:off x="3429000" y="2003895"/>
            <a:ext cx="758952" cy="583387"/>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a:t>Archive</a:t>
            </a:r>
          </a:p>
        </p:txBody>
      </p:sp>
      <p:sp>
        <p:nvSpPr>
          <p:cNvPr id="12" name="Rectangle 22"/>
          <p:cNvSpPr>
            <a:spLocks noChangeArrowheads="1"/>
          </p:cNvSpPr>
          <p:nvPr/>
        </p:nvSpPr>
        <p:spPr bwMode="auto">
          <a:xfrm>
            <a:off x="6477000" y="1981200"/>
            <a:ext cx="762000" cy="606082"/>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Event Photo Archive</a:t>
            </a:r>
          </a:p>
        </p:txBody>
      </p:sp>
    </p:spTree>
    <p:extLst>
      <p:ext uri="{BB962C8B-B14F-4D97-AF65-F5344CB8AC3E}">
        <p14:creationId xmlns:p14="http://schemas.microsoft.com/office/powerpoint/2010/main" val="395399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4/1/2014</a:t>
            </a:fld>
            <a:endParaRPr lang="en-US" dirty="0"/>
          </a:p>
        </p:txBody>
      </p:sp>
      <p:sp>
        <p:nvSpPr>
          <p:cNvPr id="58" name="Slide Number Placeholder 4"/>
          <p:cNvSpPr>
            <a:spLocks noGrp="1"/>
          </p:cNvSpPr>
          <p:nvPr>
            <p:ph type="sldNum" sz="quarter" idx="12"/>
          </p:nvPr>
        </p:nvSpPr>
        <p:spPr/>
        <p:txBody>
          <a:bodyPr/>
          <a:lstStyle/>
          <a:p>
            <a:fld id="{03A9AE10-60CA-432F-A5A0-6198CB863B27}" type="slidenum">
              <a:rPr lang="en-US"/>
              <a:pPr/>
              <a:t>8</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About Us</a:t>
            </a:r>
            <a:endParaRPr lang="en-US" sz="1000" b="1" dirty="0"/>
          </a:p>
        </p:txBody>
      </p:sp>
      <p:cxnSp>
        <p:nvCxnSpPr>
          <p:cNvPr id="127" name="AutoShape 7"/>
          <p:cNvCxnSpPr>
            <a:cxnSpLocks noChangeShapeType="1"/>
            <a:stCxn id="4101" idx="2"/>
            <a:endCxn id="4150" idx="0"/>
          </p:cNvCxnSpPr>
          <p:nvPr/>
        </p:nvCxnSpPr>
        <p:spPr bwMode="auto">
          <a:xfrm rot="5400000">
            <a:off x="2353344" y="-958883"/>
            <a:ext cx="269175" cy="41681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767110" y="-545117"/>
            <a:ext cx="269175" cy="3340609"/>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180876" y="-131351"/>
            <a:ext cx="269175" cy="2513077"/>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4008408" y="696181"/>
            <a:ext cx="269175" cy="858013"/>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5400000">
            <a:off x="4422174" y="1109947"/>
            <a:ext cx="269175" cy="30481"/>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4835939" y="726661"/>
            <a:ext cx="269175" cy="797051"/>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5249705" y="312895"/>
            <a:ext cx="269175" cy="1624583"/>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5663471" y="-100871"/>
            <a:ext cx="269175" cy="2452115"/>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6077237" y="-514637"/>
            <a:ext cx="269175" cy="3279647"/>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934212" y="1259775"/>
            <a:ext cx="594360" cy="484188"/>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800" dirty="0"/>
              <a:t>Academic Calendar</a:t>
            </a:r>
          </a:p>
        </p:txBody>
      </p:sp>
      <p:sp>
        <p:nvSpPr>
          <p:cNvPr id="4148" name="Rectangle 52"/>
          <p:cNvSpPr>
            <a:spLocks noChangeArrowheads="1"/>
          </p:cNvSpPr>
          <p:nvPr/>
        </p:nvSpPr>
        <p:spPr bwMode="auto">
          <a:xfrm>
            <a:off x="123700" y="2716303"/>
            <a:ext cx="594360" cy="48418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Mission &amp; Vision</a:t>
            </a:r>
            <a:endParaRPr lang="en-US" sz="700" dirty="0"/>
          </a:p>
        </p:txBody>
      </p:sp>
      <p:sp>
        <p:nvSpPr>
          <p:cNvPr id="4150" name="Rectangle 54"/>
          <p:cNvSpPr>
            <a:spLocks noChangeArrowheads="1"/>
          </p:cNvSpPr>
          <p:nvPr/>
        </p:nvSpPr>
        <p:spPr bwMode="auto">
          <a:xfrm>
            <a:off x="106680"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About Cuyamaca</a:t>
            </a:r>
            <a:endParaRPr lang="en-US" sz="800" dirty="0"/>
          </a:p>
        </p:txBody>
      </p:sp>
      <p:sp>
        <p:nvSpPr>
          <p:cNvPr id="4184" name="Rectangle 88"/>
          <p:cNvSpPr>
            <a:spLocks noChangeArrowheads="1"/>
          </p:cNvSpPr>
          <p:nvPr/>
        </p:nvSpPr>
        <p:spPr bwMode="auto">
          <a:xfrm>
            <a:off x="1761744"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Accreditation</a:t>
            </a:r>
            <a:endParaRPr lang="en-US" sz="800" dirty="0"/>
          </a:p>
        </p:txBody>
      </p:sp>
      <p:sp>
        <p:nvSpPr>
          <p:cNvPr id="64" name="Rectangle 40"/>
          <p:cNvSpPr>
            <a:spLocks noChangeArrowheads="1"/>
          </p:cNvSpPr>
          <p:nvPr/>
        </p:nvSpPr>
        <p:spPr bwMode="auto">
          <a:xfrm>
            <a:off x="3416808"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Community Interest</a:t>
            </a:r>
            <a:endParaRPr lang="en-US" sz="800" dirty="0"/>
          </a:p>
        </p:txBody>
      </p:sp>
      <p:sp>
        <p:nvSpPr>
          <p:cNvPr id="72" name="Rectangle 32"/>
          <p:cNvSpPr>
            <a:spLocks noChangeArrowheads="1"/>
          </p:cNvSpPr>
          <p:nvPr/>
        </p:nvSpPr>
        <p:spPr bwMode="auto">
          <a:xfrm>
            <a:off x="4244340"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District Offices</a:t>
            </a:r>
            <a:endParaRPr lang="en-US" sz="800" dirty="0"/>
          </a:p>
        </p:txBody>
      </p:sp>
      <p:sp>
        <p:nvSpPr>
          <p:cNvPr id="74" name="Rectangle 88"/>
          <p:cNvSpPr>
            <a:spLocks noChangeArrowheads="1"/>
          </p:cNvSpPr>
          <p:nvPr/>
        </p:nvSpPr>
        <p:spPr bwMode="auto">
          <a:xfrm>
            <a:off x="5071872"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Foundation</a:t>
            </a:r>
            <a:endParaRPr lang="en-US" sz="800" dirty="0"/>
          </a:p>
        </p:txBody>
      </p:sp>
      <p:sp>
        <p:nvSpPr>
          <p:cNvPr id="75" name="Rectangle 40"/>
          <p:cNvSpPr>
            <a:spLocks noChangeArrowheads="1"/>
          </p:cNvSpPr>
          <p:nvPr/>
        </p:nvSpPr>
        <p:spPr bwMode="auto">
          <a:xfrm>
            <a:off x="5899404" y="1259775"/>
            <a:ext cx="594360" cy="484188"/>
          </a:xfrm>
          <a:prstGeom prst="rect">
            <a:avLst/>
          </a:prstGeom>
          <a:solidFill>
            <a:srgbClr val="DEE8FF"/>
          </a:solidFill>
          <a:ln w="9525" algn="ctr">
            <a:solidFill>
              <a:srgbClr val="8390AD"/>
            </a:solidFill>
            <a:miter lim="800000"/>
            <a:headEnd/>
            <a:tailEnd/>
          </a:ln>
          <a:effectLst/>
        </p:spPr>
        <p:txBody>
          <a:bodyPr lIns="0" tIns="0" rIns="0" bIns="0" anchor="ctr"/>
          <a:lstStyle/>
          <a:p>
            <a:pPr algn="ctr"/>
            <a:r>
              <a:rPr lang="en-US" sz="800" dirty="0" smtClean="0"/>
              <a:t>Newsletters</a:t>
            </a:r>
            <a:endParaRPr lang="en-US" sz="800" dirty="0"/>
          </a:p>
        </p:txBody>
      </p:sp>
      <p:sp>
        <p:nvSpPr>
          <p:cNvPr id="85" name="Rectangle 52"/>
          <p:cNvSpPr>
            <a:spLocks noChangeArrowheads="1"/>
          </p:cNvSpPr>
          <p:nvPr/>
        </p:nvSpPr>
        <p:spPr bwMode="auto">
          <a:xfrm>
            <a:off x="6726936"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Parking &amp; Public Safety</a:t>
            </a:r>
          </a:p>
        </p:txBody>
      </p:sp>
      <p:sp>
        <p:nvSpPr>
          <p:cNvPr id="86" name="Rectangle 40"/>
          <p:cNvSpPr>
            <a:spLocks noChangeArrowheads="1"/>
          </p:cNvSpPr>
          <p:nvPr/>
        </p:nvSpPr>
        <p:spPr bwMode="auto">
          <a:xfrm>
            <a:off x="7554468"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Professional Development Academy</a:t>
            </a:r>
            <a:endParaRPr lang="en-US" sz="800" dirty="0"/>
          </a:p>
        </p:txBody>
      </p:sp>
      <p:sp>
        <p:nvSpPr>
          <p:cNvPr id="187" name="Rectangle 22"/>
          <p:cNvSpPr>
            <a:spLocks noChangeArrowheads="1"/>
          </p:cNvSpPr>
          <p:nvPr/>
        </p:nvSpPr>
        <p:spPr bwMode="auto">
          <a:xfrm>
            <a:off x="116775" y="2259103"/>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History</a:t>
            </a:r>
          </a:p>
        </p:txBody>
      </p:sp>
      <p:sp>
        <p:nvSpPr>
          <p:cNvPr id="188" name="Rectangle 22"/>
          <p:cNvSpPr>
            <a:spLocks noChangeArrowheads="1"/>
          </p:cNvSpPr>
          <p:nvPr/>
        </p:nvSpPr>
        <p:spPr bwMode="auto">
          <a:xfrm>
            <a:off x="116775" y="3775416"/>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Diversity &amp; Inclusion</a:t>
            </a:r>
          </a:p>
        </p:txBody>
      </p:sp>
      <p:sp>
        <p:nvSpPr>
          <p:cNvPr id="189" name="Rectangle 22"/>
          <p:cNvSpPr>
            <a:spLocks noChangeArrowheads="1"/>
          </p:cNvSpPr>
          <p:nvPr/>
        </p:nvSpPr>
        <p:spPr bwMode="auto">
          <a:xfrm>
            <a:off x="116775" y="4228774"/>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Educational Objectives</a:t>
            </a:r>
          </a:p>
        </p:txBody>
      </p:sp>
      <p:sp>
        <p:nvSpPr>
          <p:cNvPr id="192" name="Rectangle 22"/>
          <p:cNvSpPr>
            <a:spLocks noChangeArrowheads="1"/>
          </p:cNvSpPr>
          <p:nvPr/>
        </p:nvSpPr>
        <p:spPr bwMode="auto">
          <a:xfrm>
            <a:off x="106680" y="1770485"/>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President’s Message</a:t>
            </a:r>
          </a:p>
        </p:txBody>
      </p:sp>
      <p:sp>
        <p:nvSpPr>
          <p:cNvPr id="193" name="Rectangle 22"/>
          <p:cNvSpPr>
            <a:spLocks noChangeArrowheads="1"/>
          </p:cNvSpPr>
          <p:nvPr/>
        </p:nvSpPr>
        <p:spPr bwMode="auto">
          <a:xfrm>
            <a:off x="116775" y="4697503"/>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Educational Philosophy</a:t>
            </a:r>
          </a:p>
        </p:txBody>
      </p:sp>
      <p:sp>
        <p:nvSpPr>
          <p:cNvPr id="264" name="Rectangle 40"/>
          <p:cNvSpPr>
            <a:spLocks noChangeArrowheads="1"/>
          </p:cNvSpPr>
          <p:nvPr/>
        </p:nvSpPr>
        <p:spPr bwMode="auto">
          <a:xfrm>
            <a:off x="8382000"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Visit</a:t>
            </a:r>
            <a:endParaRPr lang="en-US" sz="800" dirty="0"/>
          </a:p>
        </p:txBody>
      </p:sp>
      <p:cxnSp>
        <p:nvCxnSpPr>
          <p:cNvPr id="196" name="AutoShape 7"/>
          <p:cNvCxnSpPr>
            <a:cxnSpLocks noChangeShapeType="1"/>
            <a:stCxn id="4101" idx="2"/>
            <a:endCxn id="264" idx="0"/>
          </p:cNvCxnSpPr>
          <p:nvPr/>
        </p:nvCxnSpPr>
        <p:spPr bwMode="auto">
          <a:xfrm rot="16200000" flipH="1">
            <a:off x="6491003" y="-928403"/>
            <a:ext cx="269175" cy="4107179"/>
          </a:xfrm>
          <a:prstGeom prst="bentConnector3">
            <a:avLst>
              <a:gd name="adj1" fmla="val 50000"/>
            </a:avLst>
          </a:prstGeom>
          <a:noFill/>
          <a:ln w="9525">
            <a:solidFill>
              <a:schemeClr val="tx1"/>
            </a:solidFill>
            <a:miter lim="800000"/>
            <a:headEnd/>
            <a:tailEnd type="triangle" w="med" len="med"/>
          </a:ln>
          <a:effectLst/>
        </p:spPr>
      </p:cxnSp>
      <p:sp>
        <p:nvSpPr>
          <p:cNvPr id="266" name="Rectangle 22"/>
          <p:cNvSpPr>
            <a:spLocks noChangeArrowheads="1"/>
          </p:cNvSpPr>
          <p:nvPr/>
        </p:nvSpPr>
        <p:spPr bwMode="auto">
          <a:xfrm>
            <a:off x="3452274" y="1828800"/>
            <a:ext cx="548640" cy="4572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smtClean="0"/>
              <a:t>Continuing Ed</a:t>
            </a:r>
          </a:p>
        </p:txBody>
      </p:sp>
      <p:sp>
        <p:nvSpPr>
          <p:cNvPr id="267" name="Rectangle 22"/>
          <p:cNvSpPr>
            <a:spLocks noChangeArrowheads="1"/>
          </p:cNvSpPr>
          <p:nvPr/>
        </p:nvSpPr>
        <p:spPr bwMode="auto">
          <a:xfrm>
            <a:off x="3452274" y="23234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Heritage of the Americas Museum</a:t>
            </a:r>
          </a:p>
        </p:txBody>
      </p:sp>
      <p:sp>
        <p:nvSpPr>
          <p:cNvPr id="268" name="Rectangle 22"/>
          <p:cNvSpPr>
            <a:spLocks noChangeArrowheads="1"/>
          </p:cNvSpPr>
          <p:nvPr/>
        </p:nvSpPr>
        <p:spPr bwMode="auto">
          <a:xfrm>
            <a:off x="3452274" y="2818000"/>
            <a:ext cx="548640" cy="4572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a:t>Library</a:t>
            </a:r>
          </a:p>
        </p:txBody>
      </p:sp>
      <p:sp>
        <p:nvSpPr>
          <p:cNvPr id="269" name="Rectangle 22"/>
          <p:cNvSpPr>
            <a:spLocks noChangeArrowheads="1"/>
          </p:cNvSpPr>
          <p:nvPr/>
        </p:nvSpPr>
        <p:spPr bwMode="auto">
          <a:xfrm>
            <a:off x="3452274" y="3312600"/>
            <a:ext cx="548640" cy="4572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a:t>OH Nursery</a:t>
            </a:r>
          </a:p>
        </p:txBody>
      </p:sp>
      <p:sp>
        <p:nvSpPr>
          <p:cNvPr id="306" name="Rectangle 22"/>
          <p:cNvSpPr>
            <a:spLocks noChangeArrowheads="1"/>
          </p:cNvSpPr>
          <p:nvPr/>
        </p:nvSpPr>
        <p:spPr bwMode="auto">
          <a:xfrm>
            <a:off x="8404860" y="18288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Campus Information</a:t>
            </a:r>
          </a:p>
        </p:txBody>
      </p:sp>
      <p:sp>
        <p:nvSpPr>
          <p:cNvPr id="359" name="Rectangle 22"/>
          <p:cNvSpPr>
            <a:spLocks noChangeArrowheads="1"/>
          </p:cNvSpPr>
          <p:nvPr/>
        </p:nvSpPr>
        <p:spPr bwMode="auto">
          <a:xfrm>
            <a:off x="8404860" y="2922588"/>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Transportation</a:t>
            </a:r>
          </a:p>
        </p:txBody>
      </p:sp>
      <p:sp>
        <p:nvSpPr>
          <p:cNvPr id="61" name="Rectangle 40"/>
          <p:cNvSpPr>
            <a:spLocks noChangeArrowheads="1"/>
          </p:cNvSpPr>
          <p:nvPr/>
        </p:nvSpPr>
        <p:spPr bwMode="auto">
          <a:xfrm>
            <a:off x="2589276" y="1268412"/>
            <a:ext cx="594360" cy="484188"/>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800" dirty="0" smtClean="0"/>
              <a:t>Faculty Directory</a:t>
            </a:r>
            <a:endParaRPr lang="en-US" sz="800" dirty="0"/>
          </a:p>
        </p:txBody>
      </p:sp>
      <p:cxnSp>
        <p:nvCxnSpPr>
          <p:cNvPr id="62" name="AutoShape 7"/>
          <p:cNvCxnSpPr>
            <a:cxnSpLocks noChangeShapeType="1"/>
            <a:stCxn id="4101" idx="2"/>
            <a:endCxn id="61" idx="0"/>
          </p:cNvCxnSpPr>
          <p:nvPr/>
        </p:nvCxnSpPr>
        <p:spPr bwMode="auto">
          <a:xfrm rot="5400000">
            <a:off x="3590323" y="286734"/>
            <a:ext cx="277812" cy="1685545"/>
          </a:xfrm>
          <a:prstGeom prst="bentConnector3">
            <a:avLst>
              <a:gd name="adj1" fmla="val 50000"/>
            </a:avLst>
          </a:prstGeom>
          <a:noFill/>
          <a:ln w="9525">
            <a:solidFill>
              <a:schemeClr val="tx1"/>
            </a:solidFill>
            <a:miter lim="800000"/>
            <a:headEnd/>
            <a:tailEnd type="triangle" w="med" len="med"/>
          </a:ln>
          <a:effectLst/>
        </p:spPr>
      </p:cxnSp>
      <p:sp>
        <p:nvSpPr>
          <p:cNvPr id="65" name="Rectangle 40"/>
          <p:cNvSpPr>
            <a:spLocks noChangeArrowheads="1"/>
          </p:cNvSpPr>
          <p:nvPr/>
        </p:nvSpPr>
        <p:spPr bwMode="auto">
          <a:xfrm>
            <a:off x="8382000" y="2362200"/>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Maps &amp; Directions</a:t>
            </a:r>
            <a:endParaRPr lang="en-US" sz="800" dirty="0"/>
          </a:p>
        </p:txBody>
      </p:sp>
      <p:sp>
        <p:nvSpPr>
          <p:cNvPr id="69" name="Rectangle 52"/>
          <p:cNvSpPr>
            <a:spLocks noChangeArrowheads="1"/>
          </p:cNvSpPr>
          <p:nvPr/>
        </p:nvSpPr>
        <p:spPr bwMode="auto">
          <a:xfrm>
            <a:off x="114475" y="3254614"/>
            <a:ext cx="594360" cy="48418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Documents</a:t>
            </a:r>
            <a:endParaRPr lang="en-US" sz="700" dirty="0"/>
          </a:p>
        </p:txBody>
      </p:sp>
      <p:sp>
        <p:nvSpPr>
          <p:cNvPr id="70" name="Rectangle 22"/>
          <p:cNvSpPr>
            <a:spLocks noChangeArrowheads="1"/>
          </p:cNvSpPr>
          <p:nvPr/>
        </p:nvSpPr>
        <p:spPr bwMode="auto">
          <a:xfrm>
            <a:off x="8382000" y="34290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Tour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9</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Cuyamaca </a:t>
            </a:r>
            <a:r>
              <a:rPr lang="en-US" dirty="0" smtClean="0"/>
              <a:t>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Future Students</a:t>
            </a:r>
            <a:endParaRPr lang="en-US" sz="1000" b="1" dirty="0"/>
          </a:p>
        </p:txBody>
      </p:sp>
      <p:sp>
        <p:nvSpPr>
          <p:cNvPr id="4128" name="Rectangle 32"/>
          <p:cNvSpPr>
            <a:spLocks noChangeArrowheads="1"/>
          </p:cNvSpPr>
          <p:nvPr/>
        </p:nvSpPr>
        <p:spPr bwMode="auto">
          <a:xfrm>
            <a:off x="1251857" y="1268412"/>
            <a:ext cx="64008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Registration Help</a:t>
            </a:r>
          </a:p>
        </p:txBody>
      </p:sp>
      <p:sp>
        <p:nvSpPr>
          <p:cNvPr id="4150" name="Rectangle 54"/>
          <p:cNvSpPr>
            <a:spLocks noChangeArrowheads="1"/>
          </p:cNvSpPr>
          <p:nvPr/>
        </p:nvSpPr>
        <p:spPr bwMode="auto">
          <a:xfrm>
            <a:off x="5954485" y="1268412"/>
            <a:ext cx="64008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Orientation</a:t>
            </a:r>
          </a:p>
        </p:txBody>
      </p:sp>
      <p:sp>
        <p:nvSpPr>
          <p:cNvPr id="4175" name="Rectangle 79"/>
          <p:cNvSpPr>
            <a:spLocks noChangeArrowheads="1"/>
          </p:cNvSpPr>
          <p:nvPr/>
        </p:nvSpPr>
        <p:spPr bwMode="auto">
          <a:xfrm>
            <a:off x="76200" y="1268412"/>
            <a:ext cx="64008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Apply &amp; Enroll</a:t>
            </a:r>
          </a:p>
        </p:txBody>
      </p:sp>
      <p:sp>
        <p:nvSpPr>
          <p:cNvPr id="64" name="Rectangle 40"/>
          <p:cNvSpPr>
            <a:spLocks noChangeArrowheads="1"/>
          </p:cNvSpPr>
          <p:nvPr/>
        </p:nvSpPr>
        <p:spPr bwMode="auto">
          <a:xfrm>
            <a:off x="7130142" y="1268412"/>
            <a:ext cx="64008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College Bridge Program</a:t>
            </a:r>
          </a:p>
        </p:txBody>
      </p:sp>
      <p:cxnSp>
        <p:nvCxnSpPr>
          <p:cNvPr id="111" name="AutoShape 7"/>
          <p:cNvCxnSpPr>
            <a:cxnSpLocks noChangeShapeType="1"/>
            <a:stCxn id="4101" idx="2"/>
            <a:endCxn id="4175" idx="0"/>
          </p:cNvCxnSpPr>
          <p:nvPr/>
        </p:nvCxnSpPr>
        <p:spPr bwMode="auto">
          <a:xfrm rot="5400000">
            <a:off x="2345215" y="-958374"/>
            <a:ext cx="277812" cy="417576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16200000" flipH="1">
            <a:off x="5284357" y="278244"/>
            <a:ext cx="277812" cy="1702524"/>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933043" y="-370546"/>
            <a:ext cx="277812" cy="3000104"/>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5872185" y="-309585"/>
            <a:ext cx="277812" cy="2878181"/>
          </a:xfrm>
          <a:prstGeom prst="bentConnector3">
            <a:avLst>
              <a:gd name="adj1" fmla="val 50000"/>
            </a:avLst>
          </a:prstGeom>
          <a:noFill/>
          <a:ln w="9525">
            <a:solidFill>
              <a:schemeClr val="tx1"/>
            </a:solidFill>
            <a:miter lim="800000"/>
            <a:headEnd/>
            <a:tailEnd type="triangle" w="med" len="med"/>
          </a:ln>
          <a:effectLst/>
        </p:spPr>
      </p:cxnSp>
      <p:sp>
        <p:nvSpPr>
          <p:cNvPr id="72" name="Rectangle 32"/>
          <p:cNvSpPr>
            <a:spLocks noChangeArrowheads="1"/>
          </p:cNvSpPr>
          <p:nvPr/>
        </p:nvSpPr>
        <p:spPr bwMode="auto">
          <a:xfrm>
            <a:off x="2427514" y="1268412"/>
            <a:ext cx="64008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Financial Aid &amp; Scholarships</a:t>
            </a:r>
            <a:endParaRPr lang="en-US" sz="750" dirty="0"/>
          </a:p>
        </p:txBody>
      </p:sp>
      <p:sp>
        <p:nvSpPr>
          <p:cNvPr id="74" name="Rectangle 88"/>
          <p:cNvSpPr>
            <a:spLocks noChangeArrowheads="1"/>
          </p:cNvSpPr>
          <p:nvPr/>
        </p:nvSpPr>
        <p:spPr bwMode="auto">
          <a:xfrm>
            <a:off x="4778828" y="1268412"/>
            <a:ext cx="64008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Outreach</a:t>
            </a:r>
          </a:p>
        </p:txBody>
      </p:sp>
      <p:sp>
        <p:nvSpPr>
          <p:cNvPr id="75" name="Rectangle 40"/>
          <p:cNvSpPr>
            <a:spLocks noChangeArrowheads="1"/>
          </p:cNvSpPr>
          <p:nvPr/>
        </p:nvSpPr>
        <p:spPr bwMode="auto">
          <a:xfrm>
            <a:off x="3603171" y="1268412"/>
            <a:ext cx="640080" cy="484188"/>
          </a:xfrm>
          <a:prstGeom prst="rect">
            <a:avLst/>
          </a:prstGeom>
          <a:solidFill>
            <a:srgbClr val="FFFFCC"/>
          </a:solidFill>
          <a:ln w="28575" algn="ctr">
            <a:solidFill>
              <a:srgbClr val="8390AD"/>
            </a:solidFill>
            <a:miter lim="800000"/>
            <a:headEnd/>
            <a:tailEnd/>
          </a:ln>
          <a:effectLst/>
        </p:spPr>
        <p:txBody>
          <a:bodyPr anchor="ctr"/>
          <a:lstStyle/>
          <a:p>
            <a:pPr algn="ctr"/>
            <a:r>
              <a:rPr lang="en-US" sz="750" dirty="0" smtClean="0"/>
              <a:t>Request Information</a:t>
            </a:r>
            <a:endParaRPr lang="en-US" sz="750" dirty="0"/>
          </a:p>
        </p:txBody>
      </p:sp>
      <p:cxnSp>
        <p:nvCxnSpPr>
          <p:cNvPr id="76" name="AutoShape 7"/>
          <p:cNvCxnSpPr>
            <a:cxnSpLocks noChangeShapeType="1"/>
            <a:stCxn id="4101" idx="2"/>
            <a:endCxn id="72" idx="0"/>
          </p:cNvCxnSpPr>
          <p:nvPr/>
        </p:nvCxnSpPr>
        <p:spPr bwMode="auto">
          <a:xfrm rot="5400000">
            <a:off x="3520872" y="217283"/>
            <a:ext cx="277812" cy="1824447"/>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4696528" y="866072"/>
            <a:ext cx="277812" cy="526867"/>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5400000">
            <a:off x="4108700" y="805111"/>
            <a:ext cx="277812" cy="648790"/>
          </a:xfrm>
          <a:prstGeom prst="bentConnector3">
            <a:avLst>
              <a:gd name="adj1" fmla="val 50000"/>
            </a:avLst>
          </a:prstGeom>
          <a:noFill/>
          <a:ln w="9525">
            <a:solidFill>
              <a:schemeClr val="tx1"/>
            </a:solidFill>
            <a:miter lim="800000"/>
            <a:headEnd/>
            <a:tailEnd type="triangle" w="med" len="med"/>
          </a:ln>
          <a:effectLst/>
        </p:spPr>
      </p:cxnSp>
      <p:sp>
        <p:nvSpPr>
          <p:cNvPr id="135" name="Rectangle 54"/>
          <p:cNvSpPr>
            <a:spLocks noChangeArrowheads="1"/>
          </p:cNvSpPr>
          <p:nvPr/>
        </p:nvSpPr>
        <p:spPr bwMode="auto">
          <a:xfrm>
            <a:off x="8305800" y="1268412"/>
            <a:ext cx="64008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Visit</a:t>
            </a:r>
            <a:endParaRPr lang="en-US" sz="750" dirty="0"/>
          </a:p>
        </p:txBody>
      </p:sp>
      <p:cxnSp>
        <p:nvCxnSpPr>
          <p:cNvPr id="43" name="AutoShape 7"/>
          <p:cNvCxnSpPr>
            <a:cxnSpLocks noChangeShapeType="1"/>
            <a:stCxn id="4101" idx="2"/>
            <a:endCxn id="135" idx="0"/>
          </p:cNvCxnSpPr>
          <p:nvPr/>
        </p:nvCxnSpPr>
        <p:spPr bwMode="auto">
          <a:xfrm rot="16200000" flipH="1">
            <a:off x="6460014" y="-897414"/>
            <a:ext cx="277812" cy="4053839"/>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2637493838"/>
      </p:ext>
    </p:extLst>
  </p:cSld>
  <p:clrMapOvr>
    <a:masterClrMapping/>
  </p:clrMapOvr>
</p:sld>
</file>

<file path=ppt/theme/theme1.xml><?xml version="1.0" encoding="utf-8"?>
<a:theme xmlns:a="http://schemas.openxmlformats.org/drawingml/2006/main" name="Site hierarch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te hierarch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Site hierarchy</Template>
  <TotalTime>4317</TotalTime>
  <Words>892</Words>
  <Application>Microsoft Office PowerPoint</Application>
  <PresentationFormat>On-screen Show (4:3)</PresentationFormat>
  <Paragraphs>406</Paragraphs>
  <Slides>12</Slides>
  <Notes>0</Notes>
  <HiddenSlides>0</HiddenSlides>
  <MMClips>0</MMClips>
  <ScaleCrop>false</ScaleCrop>
  <HeadingPairs>
    <vt:vector size="4" baseType="variant">
      <vt:variant>
        <vt:lpstr>Theme</vt:lpstr>
      </vt:variant>
      <vt:variant>
        <vt:i4>6</vt:i4>
      </vt:variant>
      <vt:variant>
        <vt:lpstr>Slide Titles</vt:lpstr>
      </vt:variant>
      <vt:variant>
        <vt:i4>12</vt:i4>
      </vt:variant>
    </vt:vector>
  </HeadingPairs>
  <TitlesOfParts>
    <vt:vector size="18" baseType="lpstr">
      <vt:lpstr>Site hierarchy</vt:lpstr>
      <vt:lpstr>1_Site hierarchy</vt:lpstr>
      <vt:lpstr>1_Default Design</vt:lpstr>
      <vt:lpstr>Custom Design</vt:lpstr>
      <vt:lpstr>1_Custom Design</vt:lpstr>
      <vt:lpstr>2_Custom Design</vt:lpstr>
      <vt:lpstr>Cuyamaca Redesign Wireframes </vt:lpstr>
      <vt:lpstr>Of Note</vt:lpstr>
      <vt:lpstr>Cuyamaca Main Site Hierarchy</vt:lpstr>
      <vt:lpstr>Cuyamaca Tier 2 Navigation</vt:lpstr>
      <vt:lpstr>Cuyamaca Tier 2 Navigation</vt:lpstr>
      <vt:lpstr>Cuyamaca Tier 2 Navigation</vt:lpstr>
      <vt:lpstr>Cuyamaca Tier 2 Navigation</vt:lpstr>
      <vt:lpstr>Cuyamaca Tier 2 Navigation</vt:lpstr>
      <vt:lpstr>Cuyamaca Tier 2 Navigation</vt:lpstr>
      <vt:lpstr>Cuyamaca Tier 2 Navigation</vt:lpstr>
      <vt:lpstr>Cuyamaca Tier 2 Navigation</vt:lpstr>
      <vt:lpstr>Cuyamaca Tier 2 Navigation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Needs Assessment  Site Hierarchy and Wireframes</dc:title>
  <dc:creator>Annette Fowler</dc:creator>
  <cp:lastModifiedBy>Fowler, Annette</cp:lastModifiedBy>
  <cp:revision>170</cp:revision>
  <cp:lastPrinted>2014-03-28T20:13:11Z</cp:lastPrinted>
  <dcterms:created xsi:type="dcterms:W3CDTF">2012-08-23T20:14:19Z</dcterms:created>
  <dcterms:modified xsi:type="dcterms:W3CDTF">2014-04-01T20:22:51Z</dcterms:modified>
</cp:coreProperties>
</file>