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8" r:id="rId2"/>
    <p:sldMasterId id="2147483653" r:id="rId3"/>
    <p:sldMasterId id="2147483650" r:id="rId4"/>
    <p:sldMasterId id="2147483651" r:id="rId5"/>
    <p:sldMasterId id="2147483652" r:id="rId6"/>
  </p:sldMasterIdLst>
  <p:notesMasterIdLst>
    <p:notesMasterId r:id="rId23"/>
  </p:notesMasterIdLst>
  <p:sldIdLst>
    <p:sldId id="256" r:id="rId7"/>
    <p:sldId id="306" r:id="rId8"/>
    <p:sldId id="298" r:id="rId9"/>
    <p:sldId id="258" r:id="rId10"/>
    <p:sldId id="292" r:id="rId11"/>
    <p:sldId id="294" r:id="rId12"/>
    <p:sldId id="295" r:id="rId13"/>
    <p:sldId id="296" r:id="rId14"/>
    <p:sldId id="297" r:id="rId15"/>
    <p:sldId id="299" r:id="rId16"/>
    <p:sldId id="300" r:id="rId17"/>
    <p:sldId id="301" r:id="rId18"/>
    <p:sldId id="302" r:id="rId19"/>
    <p:sldId id="303" r:id="rId20"/>
    <p:sldId id="304" r:id="rId21"/>
    <p:sldId id="305"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8FF"/>
    <a:srgbClr val="E5FF9B"/>
    <a:srgbClr val="FFFFCC"/>
    <a:srgbClr val="006D67"/>
    <a:srgbClr val="B6C6E6"/>
    <a:srgbClr val="FCBB00"/>
    <a:srgbClr val="0E3873"/>
    <a:srgbClr val="DEDEDE"/>
    <a:srgbClr val="FF3300"/>
    <a:srgbClr val="39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94660"/>
  </p:normalViewPr>
  <p:slideViewPr>
    <p:cSldViewPr>
      <p:cViewPr>
        <p:scale>
          <a:sx n="100" d="100"/>
          <a:sy n="100" d="100"/>
        </p:scale>
        <p:origin x="-12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F10FC7-1BD9-4FD0-8E47-EF757C2C60E4}" type="slidenum">
              <a:rPr lang="en-US"/>
              <a:pPr/>
              <a:t>‹#›</a:t>
            </a:fld>
            <a:endParaRPr lang="en-US"/>
          </a:p>
        </p:txBody>
      </p:sp>
    </p:spTree>
    <p:extLst>
      <p:ext uri="{BB962C8B-B14F-4D97-AF65-F5344CB8AC3E}">
        <p14:creationId xmlns:p14="http://schemas.microsoft.com/office/powerpoint/2010/main" val="3015879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smtClean="0"/>
              <a:t>Click to edit Master subtitle style</a:t>
            </a:r>
            <a:endParaRPr lang="en-US"/>
          </a:p>
        </p:txBody>
      </p:sp>
      <p:sp>
        <p:nvSpPr>
          <p:cNvPr id="24579" name="Rectangle 3"/>
          <p:cNvSpPr>
            <a:spLocks noGrp="1" noChangeArrowheads="1"/>
          </p:cNvSpPr>
          <p:nvPr>
            <p:ph type="dt" sz="half" idx="2"/>
          </p:nvPr>
        </p:nvSpPr>
        <p:spPr>
          <a:xfrm>
            <a:off x="457200" y="6245225"/>
            <a:ext cx="2133600" cy="476250"/>
          </a:xfrm>
        </p:spPr>
        <p:txBody>
          <a:bodyPr/>
          <a:lstStyle>
            <a:lvl1pPr>
              <a:defRPr/>
            </a:lvl1pPr>
          </a:lstStyle>
          <a:p>
            <a:fld id="{4E0249DC-BD56-44A3-AC99-6A76A0CF39D7}" type="datetime1">
              <a:rPr lang="en-US"/>
              <a:pPr/>
              <a:t>12/4/2013</a:t>
            </a:fld>
            <a:endParaRPr lang="en-US"/>
          </a:p>
        </p:txBody>
      </p:sp>
      <p:sp>
        <p:nvSpPr>
          <p:cNvPr id="24580" name="Rectangle 4"/>
          <p:cNvSpPr>
            <a:spLocks noGrp="1" noChangeArrowheads="1"/>
          </p:cNvSpPr>
          <p:nvPr>
            <p:ph type="ftr" sz="quarter" idx="3"/>
          </p:nvPr>
        </p:nvSpPr>
        <p:spPr/>
        <p:txBody>
          <a:bodyPr/>
          <a:lstStyle>
            <a:lvl1pPr>
              <a:defRPr/>
            </a:lvl1pPr>
          </a:lstStyle>
          <a:p>
            <a:r>
              <a:rPr lang="en-US"/>
              <a:t>Proprietary &amp; Confidential</a:t>
            </a:r>
          </a:p>
        </p:txBody>
      </p:sp>
      <p:sp>
        <p:nvSpPr>
          <p:cNvPr id="24581" name="Rectangle 5"/>
          <p:cNvSpPr>
            <a:spLocks noGrp="1" noChangeArrowheads="1"/>
          </p:cNvSpPr>
          <p:nvPr>
            <p:ph type="sldNum" sz="quarter" idx="4"/>
          </p:nvPr>
        </p:nvSpPr>
        <p:spPr>
          <a:xfrm>
            <a:off x="6553200" y="6245225"/>
            <a:ext cx="2133600" cy="476250"/>
          </a:xfrm>
        </p:spPr>
        <p:txBody>
          <a:bodyPr/>
          <a:lstStyle>
            <a:lvl1pPr>
              <a:defRPr/>
            </a:lvl1pPr>
          </a:lstStyle>
          <a:p>
            <a:fld id="{1AF51E49-E40F-4232-B803-6403591BBAA6}" type="slidenum">
              <a:rPr lang="en-US"/>
              <a:pPr/>
              <a:t>‹#›</a:t>
            </a:fld>
            <a:endParaRPr lang="en-US"/>
          </a:p>
        </p:txBody>
      </p:sp>
      <p:pic>
        <p:nvPicPr>
          <p:cNvPr id="2458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2458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smtClean="0"/>
              <a:t>Click to edit Master title style</a:t>
            </a:r>
            <a:endParaRPr lang="en-US"/>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3"/>
          <a:srcRect/>
          <a:stretch>
            <a:fillRect/>
          </a:stretch>
        </p:blipFill>
        <p:spPr bwMode="auto">
          <a:xfrm>
            <a:off x="-1" y="0"/>
            <a:ext cx="4605861" cy="1219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AA3E7D-88D2-452F-9808-3CC5ED518CA1}"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387A2F3-46A8-4A1C-A813-42E25883BC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A7B2AAE-EA36-4592-9021-82BE5DBEA9E3}"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B029F0C-512E-4DB8-AD90-4D0B89008A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smtClean="0"/>
              <a:t>Click to edit Master subtitle style</a:t>
            </a:r>
            <a:endParaRPr lang="en-US"/>
          </a:p>
        </p:txBody>
      </p:sp>
      <p:sp>
        <p:nvSpPr>
          <p:cNvPr id="24579" name="Rectangle 3"/>
          <p:cNvSpPr>
            <a:spLocks noGrp="1" noChangeArrowheads="1"/>
          </p:cNvSpPr>
          <p:nvPr>
            <p:ph type="dt" sz="half" idx="2"/>
          </p:nvPr>
        </p:nvSpPr>
        <p:spPr>
          <a:xfrm>
            <a:off x="457200" y="6245225"/>
            <a:ext cx="2133600" cy="476250"/>
          </a:xfrm>
        </p:spPr>
        <p:txBody>
          <a:bodyPr/>
          <a:lstStyle>
            <a:lvl1pPr>
              <a:defRPr/>
            </a:lvl1pPr>
          </a:lstStyle>
          <a:p>
            <a:fld id="{4E0249DC-BD56-44A3-AC99-6A76A0CF39D7}" type="datetime1">
              <a:rPr lang="en-US"/>
              <a:pPr/>
              <a:t>12/4/2013</a:t>
            </a:fld>
            <a:endParaRPr lang="en-US"/>
          </a:p>
        </p:txBody>
      </p:sp>
      <p:sp>
        <p:nvSpPr>
          <p:cNvPr id="24580" name="Rectangle 4"/>
          <p:cNvSpPr>
            <a:spLocks noGrp="1" noChangeArrowheads="1"/>
          </p:cNvSpPr>
          <p:nvPr>
            <p:ph type="ftr" sz="quarter" idx="3"/>
          </p:nvPr>
        </p:nvSpPr>
        <p:spPr/>
        <p:txBody>
          <a:bodyPr/>
          <a:lstStyle>
            <a:lvl1pPr>
              <a:defRPr/>
            </a:lvl1pPr>
          </a:lstStyle>
          <a:p>
            <a:r>
              <a:rPr lang="en-US"/>
              <a:t>Proprietary &amp; Confidential</a:t>
            </a:r>
          </a:p>
        </p:txBody>
      </p:sp>
      <p:sp>
        <p:nvSpPr>
          <p:cNvPr id="24581" name="Rectangle 5"/>
          <p:cNvSpPr>
            <a:spLocks noGrp="1" noChangeArrowheads="1"/>
          </p:cNvSpPr>
          <p:nvPr>
            <p:ph type="sldNum" sz="quarter" idx="4"/>
          </p:nvPr>
        </p:nvSpPr>
        <p:spPr>
          <a:xfrm>
            <a:off x="6553200" y="6245225"/>
            <a:ext cx="2133600" cy="476250"/>
          </a:xfrm>
        </p:spPr>
        <p:txBody>
          <a:bodyPr/>
          <a:lstStyle>
            <a:lvl1pPr>
              <a:defRPr/>
            </a:lvl1pPr>
          </a:lstStyle>
          <a:p>
            <a:fld id="{1AF51E49-E40F-4232-B803-6403591BBAA6}" type="slidenum">
              <a:rPr lang="en-US"/>
              <a:pPr/>
              <a:t>‹#›</a:t>
            </a:fld>
            <a:endParaRPr lang="en-US"/>
          </a:p>
        </p:txBody>
      </p:sp>
      <p:pic>
        <p:nvPicPr>
          <p:cNvPr id="2458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2458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smtClean="0"/>
              <a:t>Click to edit Master title style</a:t>
            </a:r>
            <a:endParaRPr lang="en-US"/>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3"/>
          <a:srcRect/>
          <a:stretch>
            <a:fillRect/>
          </a:stretch>
        </p:blipFill>
        <p:spPr bwMode="auto">
          <a:xfrm>
            <a:off x="-1" y="0"/>
            <a:ext cx="4605861" cy="121920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B652CA-A802-47E5-8F21-56101CDD103F}"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C4DEA86-D1AE-43F4-969C-64A64603D7C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0B2D0F-06C6-4494-85C9-9B3AADBAB8DA}"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6347214-6B60-49D9-A02B-1EC46C03C6A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20783AC-F7A0-451C-BF49-AFA28F7B3BA8}"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E2EB0FAB-89E0-4770-8DB1-978B4AB4E18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D2BFD-8003-42A9-BBF5-FBB343A1BADF}" type="datetime1">
              <a:rPr lang="en-US"/>
              <a:pPr/>
              <a:t>12/4/2013</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C91DE23C-45F1-4C48-85EA-2E4EC4905D5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1FEF0D7-0D4D-4639-BEC3-512D8DF22F5A}" type="datetime1">
              <a:rPr lang="en-US"/>
              <a:pPr/>
              <a:t>12/4/2013</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542F5090-EBD8-4724-A9D6-A5DB0544DB18}"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E458CC-B56A-4615-ACFB-F64BD532F2E3}" type="datetime1">
              <a:rPr lang="en-US"/>
              <a:pPr/>
              <a:t>12/4/2013</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A6910A9-70C3-4472-BE3C-F15256960A5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6D9741-BB7E-40AB-99F4-D2DB9A280B42}"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437D52D0-009C-4A4E-900C-309CD23C41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B652CA-A802-47E5-8F21-56101CDD103F}"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C4DEA86-D1AE-43F4-969C-64A64603D7C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F8B88E-1C46-4817-A2A0-E00CB1181846}"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51A180FA-BEB4-4DCD-862B-BB9BF2D6F92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AA3E7D-88D2-452F-9808-3CC5ED518CA1}"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387A2F3-46A8-4A1C-A813-42E25883BC3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A7B2AAE-EA36-4592-9021-82BE5DBEA9E3}"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B029F0C-512E-4DB8-AD90-4D0B89008A5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a:t>Click to edit Master subtitle style</a:t>
            </a:r>
          </a:p>
        </p:txBody>
      </p:sp>
      <p:sp>
        <p:nvSpPr>
          <p:cNvPr id="55299" name="Rectangle 3"/>
          <p:cNvSpPr>
            <a:spLocks noGrp="1" noChangeArrowheads="1"/>
          </p:cNvSpPr>
          <p:nvPr>
            <p:ph type="dt" sz="half" idx="2"/>
          </p:nvPr>
        </p:nvSpPr>
        <p:spPr>
          <a:xfrm>
            <a:off x="457200" y="6245225"/>
            <a:ext cx="2133600" cy="476250"/>
          </a:xfrm>
        </p:spPr>
        <p:txBody>
          <a:bodyPr/>
          <a:lstStyle>
            <a:lvl1pPr>
              <a:defRPr/>
            </a:lvl1pPr>
          </a:lstStyle>
          <a:p>
            <a:fld id="{5EE5B248-76AD-40CB-B9A8-66F54E5A6F8B}" type="datetime1">
              <a:rPr lang="en-US"/>
              <a:pPr/>
              <a:t>12/4/2013</a:t>
            </a:fld>
            <a:endParaRPr lang="en-US"/>
          </a:p>
        </p:txBody>
      </p:sp>
      <p:sp>
        <p:nvSpPr>
          <p:cNvPr id="55300" name="Rectangle 4"/>
          <p:cNvSpPr>
            <a:spLocks noGrp="1" noChangeArrowheads="1"/>
          </p:cNvSpPr>
          <p:nvPr>
            <p:ph type="ftr" sz="quarter" idx="3"/>
          </p:nvPr>
        </p:nvSpPr>
        <p:spPr/>
        <p:txBody>
          <a:bodyPr/>
          <a:lstStyle>
            <a:lvl1pPr>
              <a:defRPr/>
            </a:lvl1pPr>
          </a:lstStyle>
          <a:p>
            <a:r>
              <a:rPr lang="en-US"/>
              <a:t>Proprietary &amp; Confidential</a:t>
            </a:r>
          </a:p>
        </p:txBody>
      </p:sp>
      <p:sp>
        <p:nvSpPr>
          <p:cNvPr id="55301" name="Rectangle 5"/>
          <p:cNvSpPr>
            <a:spLocks noGrp="1" noChangeArrowheads="1"/>
          </p:cNvSpPr>
          <p:nvPr>
            <p:ph type="sldNum" sz="quarter" idx="4"/>
          </p:nvPr>
        </p:nvSpPr>
        <p:spPr>
          <a:xfrm>
            <a:off x="6553200" y="6245225"/>
            <a:ext cx="2133600" cy="476250"/>
          </a:xfrm>
        </p:spPr>
        <p:txBody>
          <a:bodyPr/>
          <a:lstStyle>
            <a:lvl1pPr>
              <a:defRPr/>
            </a:lvl1pPr>
          </a:lstStyle>
          <a:p>
            <a:fld id="{74283F86-CDC9-43A6-A99E-25D9F0CF55FD}" type="slidenum">
              <a:rPr lang="en-US"/>
              <a:pPr/>
              <a:t>‹#›</a:t>
            </a:fld>
            <a:endParaRPr lang="en-US"/>
          </a:p>
        </p:txBody>
      </p:sp>
      <p:pic>
        <p:nvPicPr>
          <p:cNvPr id="5530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530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a:t>Click to edit Master title style</a:t>
            </a:r>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b="1" dirty="0" smtClean="0">
                <a:solidFill>
                  <a:schemeClr val="bg1"/>
                </a:solidFill>
              </a:rPr>
              <a:t>Logo Image Here</a:t>
            </a:r>
            <a:endParaRPr lang="en-US" b="1" dirty="0">
              <a:solidFill>
                <a:schemeClr val="bg1"/>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8F8A0E-B52F-4DB7-9EB6-A4E786D8ADFF}"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3932E2BE-B396-4913-87CA-11DB9E0D7B6B}"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1E165E6-B704-49A2-9449-E946342AA2A4}"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F9447E0-189F-45E7-9A37-B72331FF1485}"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31DCF0-AFB4-45FC-B6CF-E848964A24A8}"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D270199E-2A0B-4110-BB7C-69B81D66EFCF}"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534B21A-6AA5-483E-AD52-873C42D0391A}" type="datetime1">
              <a:rPr lang="en-US"/>
              <a:pPr/>
              <a:t>12/4/2013</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442F01CA-160D-48D0-B9A5-3C8527DAC65A}"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8D5A275-CBF2-4455-ADF9-51C022485828}" type="datetime1">
              <a:rPr lang="en-US"/>
              <a:pPr/>
              <a:t>12/4/2013</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EACA6DD2-DCD1-434B-BFD1-8D6155062594}"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B751353-F7C0-45FC-AEB1-AB5708B8763A}" type="datetime1">
              <a:rPr lang="en-US"/>
              <a:pPr/>
              <a:t>12/4/2013</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430DE0B-FEED-46CF-B9D8-B4D146AA3E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0B2D0F-06C6-4494-85C9-9B3AADBAB8DA}"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6347214-6B60-49D9-A02B-1EC46C03C6A1}"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DC4B34-885B-485D-99EB-B4AC7066C073}"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75E8425-42FB-4315-9AF0-DDEE9FA8C233}"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13726D-B97C-4D72-AA5E-ED89B33D6F48}"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E4C6A8A-1C88-4324-B7F2-29DFCBE33804}"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9FB4AE8-9777-4104-A6EE-6E3B7D0B9D10}"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5400CFFF-C405-46BB-A8EE-132380A50607}"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679547-B27E-4EE0-A787-DAA367284364}" type="datetime1">
              <a:rPr lang="en-US"/>
              <a:pPr/>
              <a:t>12/4/2013</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2401717B-6676-4F94-9618-08C437C6E9FB}"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20783AC-F7A0-451C-BF49-AFA28F7B3BA8}"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E2EB0FAB-89E0-4770-8DB1-978B4AB4E185}"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D2BFD-8003-42A9-BBF5-FBB343A1BADF}" type="datetime1">
              <a:rPr lang="en-US"/>
              <a:pPr/>
              <a:t>12/4/2013</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C91DE23C-45F1-4C48-85EA-2E4EC4905D54}"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1FEF0D7-0D4D-4639-BEC3-512D8DF22F5A}" type="datetime1">
              <a:rPr lang="en-US"/>
              <a:pPr/>
              <a:t>12/4/2013</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542F5090-EBD8-4724-A9D6-A5DB0544DB18}"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E458CC-B56A-4615-ACFB-F64BD532F2E3}" type="datetime1">
              <a:rPr lang="en-US"/>
              <a:pPr/>
              <a:t>12/4/2013</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A6910A9-70C3-4472-BE3C-F15256960A5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6D9741-BB7E-40AB-99F4-D2DB9A280B42}"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437D52D0-009C-4A4E-900C-309CD23C41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F8B88E-1C46-4817-A2A0-E00CB1181846}" type="datetime1">
              <a:rPr lang="en-US"/>
              <a:pPr/>
              <a:t>12/4/2013</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51A180FA-BEB4-4DCD-862B-BB9BF2D6F9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p:cNvSpPr/>
          <p:nvPr/>
        </p:nvSpPr>
        <p:spPr>
          <a:xfrm>
            <a:off x="0" y="0"/>
            <a:ext cx="9144000" cy="609600"/>
          </a:xfrm>
          <a:prstGeom prst="rect">
            <a:avLst/>
          </a:prstGeom>
          <a:solidFill>
            <a:srgbClr val="B6C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0E725782-2269-4D6A-B0BA-CF7365F7FCFF}" type="datetime1">
              <a:rPr lang="en-US"/>
              <a:pPr/>
              <a:t>12/4/2013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1030" name="Rectangle 6"/>
          <p:cNvSpPr>
            <a:spLocks noGrp="1" noChangeArrowheads="1"/>
          </p:cNvSpPr>
          <p:nvPr>
            <p:ph type="sldNum" sz="quarter" idx="4"/>
          </p:nvPr>
        </p:nvSpPr>
        <p:spPr bwMode="auto">
          <a:xfrm>
            <a:off x="701040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23B7E30-1240-4E1E-9020-0CA393BBE87C}" type="slidenum">
              <a:rPr lang="en-US"/>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3733800" y="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0"/>
          <p:cNvSpPr>
            <a:spLocks noChangeArrowheads="1"/>
          </p:cNvSpPr>
          <p:nvPr/>
        </p:nvSpPr>
        <p:spPr bwMode="auto">
          <a:xfrm>
            <a:off x="6553200" y="609600"/>
            <a:ext cx="2590800" cy="381000"/>
          </a:xfrm>
          <a:prstGeom prst="rect">
            <a:avLst/>
          </a:prstGeom>
          <a:solidFill>
            <a:schemeClr val="bg1"/>
          </a:solidFill>
          <a:ln w="9525">
            <a:solidFill>
              <a:schemeClr val="tx1"/>
            </a:solidFill>
            <a:miter lim="800000"/>
            <a:headEnd/>
            <a:tailEnd/>
          </a:ln>
          <a:effectLst/>
        </p:spPr>
        <p:txBody>
          <a:bodyPr wrap="square" anchor="ctr"/>
          <a:lstStyle/>
          <a:p>
            <a:pPr algn="ctr"/>
            <a:r>
              <a:rPr lang="en-US" sz="800" dirty="0"/>
              <a:t>UTILITY NAV:  </a:t>
            </a:r>
            <a:r>
              <a:rPr lang="en-US" sz="800" dirty="0" smtClean="0"/>
              <a:t>Future</a:t>
            </a:r>
            <a:r>
              <a:rPr lang="en-US" sz="800" baseline="0" dirty="0" smtClean="0"/>
              <a:t> Students | Current Students |  Alumni &amp; Friends |  Faculty &amp; Staff |  Find People  | Quick Links | Search</a:t>
            </a:r>
          </a:p>
        </p:txBody>
      </p:sp>
      <p:sp>
        <p:nvSpPr>
          <p:cNvPr id="1035" name="Rectangle 11"/>
          <p:cNvSpPr>
            <a:spLocks noChangeArrowheads="1"/>
          </p:cNvSpPr>
          <p:nvPr/>
        </p:nvSpPr>
        <p:spPr bwMode="auto">
          <a:xfrm>
            <a:off x="228600" y="6219700"/>
            <a:ext cx="7696200" cy="228600"/>
          </a:xfrm>
          <a:prstGeom prst="rect">
            <a:avLst/>
          </a:prstGeom>
          <a:solidFill>
            <a:schemeClr val="bg1"/>
          </a:solidFill>
          <a:ln w="9525">
            <a:solidFill>
              <a:schemeClr val="tx1"/>
            </a:solidFill>
            <a:miter lim="800000"/>
            <a:headEnd/>
            <a:tailEnd/>
          </a:ln>
          <a:effectLst/>
        </p:spPr>
        <p:txBody>
          <a:bodyPr anchor="ctr"/>
          <a:lstStyle/>
          <a:p>
            <a:pPr algn="l"/>
            <a:r>
              <a:rPr lang="en-US" sz="700" dirty="0"/>
              <a:t>FOOTER </a:t>
            </a:r>
            <a:r>
              <a:rPr lang="en-US" sz="700" dirty="0" smtClean="0"/>
              <a:t>NAV:  </a:t>
            </a:r>
            <a:r>
              <a:rPr lang="en-US" sz="650" dirty="0" smtClean="0"/>
              <a:t>Contact info | Web Advisor  | Social Media | Blackboard</a:t>
            </a:r>
            <a:r>
              <a:rPr lang="en-US" sz="650" baseline="0" dirty="0" smtClean="0"/>
              <a:t> | Intranet | Campus Email |  Google Language  |  Map &amp; Directions  |  Site Index  |  </a:t>
            </a:r>
            <a:r>
              <a:rPr lang="en-US" sz="650" dirty="0" smtClean="0"/>
              <a:t>Footer text  |  GCCCD | Grossmont | Cuyamaca</a:t>
            </a:r>
            <a:endParaRPr lang="en-US" sz="650" dirty="0"/>
          </a:p>
        </p:txBody>
      </p:sp>
      <p:sp>
        <p:nvSpPr>
          <p:cNvPr id="1037" name="Text Box 13"/>
          <p:cNvSpPr txBox="1">
            <a:spLocks noChangeArrowheads="1"/>
          </p:cNvSpPr>
          <p:nvPr/>
        </p:nvSpPr>
        <p:spPr bwMode="auto">
          <a:xfrm>
            <a:off x="8305800" y="5496342"/>
            <a:ext cx="838200" cy="1087477"/>
          </a:xfrm>
          <a:prstGeom prst="rect">
            <a:avLst/>
          </a:prstGeom>
          <a:noFill/>
          <a:ln w="9525">
            <a:noFill/>
            <a:miter lim="800000"/>
            <a:headEnd/>
            <a:tailEnd/>
          </a:ln>
          <a:effectLst/>
        </p:spPr>
        <p:txBody>
          <a:bodyPr wrap="square" lIns="0" tIns="0" rIns="0" bIns="0">
            <a:spAutoFit/>
          </a:bodyPr>
          <a:lstStyle/>
          <a:p>
            <a:pPr>
              <a:spcBef>
                <a:spcPts val="0"/>
              </a:spcBef>
              <a:spcAft>
                <a:spcPts val="350"/>
              </a:spcAft>
            </a:pPr>
            <a:r>
              <a:rPr lang="en-US" sz="800" b="1" dirty="0"/>
              <a:t>KEY</a:t>
            </a:r>
          </a:p>
          <a:p>
            <a:pPr>
              <a:spcBef>
                <a:spcPts val="0"/>
              </a:spcBef>
              <a:spcAft>
                <a:spcPts val="350"/>
              </a:spcAft>
            </a:pPr>
            <a:r>
              <a:rPr lang="en-US" sz="800" dirty="0"/>
              <a:t>-- Tier 1 page</a:t>
            </a:r>
            <a:br>
              <a:rPr lang="en-US" sz="800" dirty="0"/>
            </a:br>
            <a:r>
              <a:rPr lang="en-US" sz="800" dirty="0"/>
              <a:t>-- Tier 2 page</a:t>
            </a:r>
            <a:br>
              <a:rPr lang="en-US" sz="800" dirty="0"/>
            </a:br>
            <a:r>
              <a:rPr lang="en-US" sz="800" dirty="0"/>
              <a:t>-- Tier 3 page</a:t>
            </a:r>
            <a:br>
              <a:rPr lang="en-US" sz="800" dirty="0"/>
            </a:br>
            <a:r>
              <a:rPr lang="en-US" sz="800" dirty="0"/>
              <a:t>-- Tier 4 page</a:t>
            </a:r>
            <a:br>
              <a:rPr lang="en-US" sz="800" dirty="0"/>
            </a:br>
            <a:r>
              <a:rPr lang="en-US" sz="800" dirty="0" smtClean="0"/>
              <a:t>--</a:t>
            </a:r>
            <a:r>
              <a:rPr lang="en-US" sz="800" baseline="0" dirty="0" smtClean="0"/>
              <a:t> Special format</a:t>
            </a:r>
          </a:p>
          <a:p>
            <a:pPr>
              <a:spcBef>
                <a:spcPts val="0"/>
              </a:spcBef>
              <a:spcAft>
                <a:spcPts val="350"/>
              </a:spcAft>
            </a:pPr>
            <a:r>
              <a:rPr lang="en-US" sz="800" dirty="0" smtClean="0"/>
              <a:t>--</a:t>
            </a:r>
            <a:r>
              <a:rPr lang="en-US" sz="800" baseline="0" dirty="0" smtClean="0"/>
              <a:t> E</a:t>
            </a:r>
            <a:r>
              <a:rPr lang="en-US" sz="800" dirty="0" smtClean="0"/>
              <a:t>xternal link</a:t>
            </a:r>
            <a:r>
              <a:rPr lang="en-US" sz="800" dirty="0"/>
              <a:t/>
            </a:r>
            <a:br>
              <a:rPr lang="en-US" sz="800" dirty="0"/>
            </a:br>
            <a:r>
              <a:rPr lang="en-US" sz="800" dirty="0"/>
              <a:t>-- </a:t>
            </a:r>
            <a:r>
              <a:rPr lang="en-US" sz="800" dirty="0" smtClean="0"/>
              <a:t>Cascade</a:t>
            </a:r>
            <a:r>
              <a:rPr lang="en-US" sz="800" baseline="0" dirty="0" smtClean="0"/>
              <a:t> form</a:t>
            </a:r>
            <a:endParaRPr lang="en-US" sz="800" dirty="0"/>
          </a:p>
        </p:txBody>
      </p:sp>
      <p:sp>
        <p:nvSpPr>
          <p:cNvPr id="1038" name="Rectangle 14"/>
          <p:cNvSpPr>
            <a:spLocks noChangeArrowheads="1"/>
          </p:cNvSpPr>
          <p:nvPr/>
        </p:nvSpPr>
        <p:spPr bwMode="auto">
          <a:xfrm>
            <a:off x="8001000" y="5486400"/>
            <a:ext cx="1143000" cy="1143000"/>
          </a:xfrm>
          <a:prstGeom prst="rect">
            <a:avLst/>
          </a:prstGeom>
          <a:noFill/>
          <a:ln w="9525">
            <a:solidFill>
              <a:schemeClr val="tx1"/>
            </a:solidFill>
            <a:miter lim="800000"/>
            <a:headEnd/>
            <a:tailEnd/>
          </a:ln>
          <a:effectLst/>
        </p:spPr>
        <p:txBody>
          <a:bodyPr wrap="none" anchor="ctr"/>
          <a:lstStyle/>
          <a:p>
            <a:endParaRPr lang="en-US"/>
          </a:p>
        </p:txBody>
      </p:sp>
      <p:sp>
        <p:nvSpPr>
          <p:cNvPr id="1039" name="Rectangle 15"/>
          <p:cNvSpPr>
            <a:spLocks noChangeArrowheads="1"/>
          </p:cNvSpPr>
          <p:nvPr/>
        </p:nvSpPr>
        <p:spPr bwMode="auto">
          <a:xfrm>
            <a:off x="8067675" y="5696492"/>
            <a:ext cx="228600" cy="76200"/>
          </a:xfrm>
          <a:prstGeom prst="rect">
            <a:avLst/>
          </a:prstGeom>
          <a:solidFill>
            <a:schemeClr val="bg1"/>
          </a:solidFill>
          <a:ln w="38100">
            <a:solidFill>
              <a:srgbClr val="1B263F"/>
            </a:solidFill>
            <a:miter lim="800000"/>
            <a:headEnd/>
            <a:tailEnd/>
          </a:ln>
          <a:effectLst/>
        </p:spPr>
        <p:txBody>
          <a:bodyPr wrap="none" anchor="ctr"/>
          <a:lstStyle/>
          <a:p>
            <a:endParaRPr lang="en-US"/>
          </a:p>
        </p:txBody>
      </p:sp>
      <p:sp>
        <p:nvSpPr>
          <p:cNvPr id="1040" name="Rectangle 16"/>
          <p:cNvSpPr>
            <a:spLocks noChangeArrowheads="1"/>
          </p:cNvSpPr>
          <p:nvPr/>
        </p:nvSpPr>
        <p:spPr bwMode="auto">
          <a:xfrm>
            <a:off x="8067675" y="5829842"/>
            <a:ext cx="228600" cy="76200"/>
          </a:xfrm>
          <a:prstGeom prst="rect">
            <a:avLst/>
          </a:prstGeom>
          <a:solidFill>
            <a:schemeClr val="bg1"/>
          </a:solidFill>
          <a:ln w="28575">
            <a:solidFill>
              <a:srgbClr val="525B78"/>
            </a:solidFill>
            <a:miter lim="800000"/>
            <a:headEnd/>
            <a:tailEnd/>
          </a:ln>
          <a:effectLst/>
        </p:spPr>
        <p:txBody>
          <a:bodyPr wrap="none" anchor="ctr"/>
          <a:lstStyle/>
          <a:p>
            <a:endParaRPr lang="en-US"/>
          </a:p>
        </p:txBody>
      </p:sp>
      <p:sp>
        <p:nvSpPr>
          <p:cNvPr id="1041" name="Rectangle 17"/>
          <p:cNvSpPr>
            <a:spLocks noChangeArrowheads="1"/>
          </p:cNvSpPr>
          <p:nvPr/>
        </p:nvSpPr>
        <p:spPr bwMode="auto">
          <a:xfrm>
            <a:off x="8067675" y="5953667"/>
            <a:ext cx="228600" cy="76200"/>
          </a:xfrm>
          <a:prstGeom prst="rect">
            <a:avLst/>
          </a:prstGeom>
          <a:solidFill>
            <a:schemeClr val="bg1"/>
          </a:solidFill>
          <a:ln w="19050">
            <a:solidFill>
              <a:srgbClr val="8390AD"/>
            </a:solidFill>
            <a:miter lim="800000"/>
            <a:headEnd/>
            <a:tailEnd/>
          </a:ln>
          <a:effectLst/>
        </p:spPr>
        <p:txBody>
          <a:bodyPr wrap="none" anchor="ctr"/>
          <a:lstStyle/>
          <a:p>
            <a:endParaRPr lang="en-US"/>
          </a:p>
        </p:txBody>
      </p:sp>
      <p:sp>
        <p:nvSpPr>
          <p:cNvPr id="1042" name="Rectangle 18"/>
          <p:cNvSpPr>
            <a:spLocks noChangeArrowheads="1"/>
          </p:cNvSpPr>
          <p:nvPr/>
        </p:nvSpPr>
        <p:spPr bwMode="auto">
          <a:xfrm>
            <a:off x="8067675" y="6177150"/>
            <a:ext cx="228600" cy="76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1045" name="Rectangle 21"/>
          <p:cNvSpPr>
            <a:spLocks noChangeArrowheads="1"/>
          </p:cNvSpPr>
          <p:nvPr/>
        </p:nvSpPr>
        <p:spPr bwMode="auto">
          <a:xfrm>
            <a:off x="8067675" y="6475025"/>
            <a:ext cx="228600" cy="762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046" name="Rectangle 22"/>
          <p:cNvSpPr>
            <a:spLocks noChangeArrowheads="1"/>
          </p:cNvSpPr>
          <p:nvPr/>
        </p:nvSpPr>
        <p:spPr bwMode="auto">
          <a:xfrm>
            <a:off x="8067675" y="6067967"/>
            <a:ext cx="228600" cy="76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48" name="Rectangle 24"/>
          <p:cNvSpPr>
            <a:spLocks noChangeArrowheads="1"/>
          </p:cNvSpPr>
          <p:nvPr/>
        </p:nvSpPr>
        <p:spPr bwMode="auto">
          <a:xfrm>
            <a:off x="8067675" y="6341425"/>
            <a:ext cx="228600" cy="76200"/>
          </a:xfrm>
          <a:prstGeom prst="rect">
            <a:avLst/>
          </a:prstGeom>
          <a:solidFill>
            <a:srgbClr val="E5FF9B"/>
          </a:solidFill>
          <a:ln w="9525">
            <a:solidFill>
              <a:schemeClr val="tx1"/>
            </a:solidFill>
            <a:miter lim="800000"/>
            <a:headEnd/>
            <a:tailEnd/>
          </a:ln>
          <a:effectLst/>
        </p:spPr>
        <p:txBody>
          <a:bodyPr wrap="none" anchor="ctr"/>
          <a:lstStyle/>
          <a:p>
            <a:endParaRPr lang="en-US"/>
          </a:p>
        </p:txBody>
      </p:sp>
      <p:pic>
        <p:nvPicPr>
          <p:cNvPr id="75778" name="Picture 2" descr="Cuyamaca College"/>
          <p:cNvPicPr>
            <a:picLocks noChangeAspect="1" noChangeArrowheads="1"/>
          </p:cNvPicPr>
          <p:nvPr userDrawn="1"/>
        </p:nvPicPr>
        <p:blipFill>
          <a:blip r:embed="rId14"/>
          <a:srcRect/>
          <a:stretch>
            <a:fillRect/>
          </a:stretch>
        </p:blipFill>
        <p:spPr bwMode="auto">
          <a:xfrm>
            <a:off x="155575" y="142874"/>
            <a:ext cx="2266950" cy="39052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 name="Rectangle 22"/>
          <p:cNvSpPr/>
          <p:nvPr/>
        </p:nvSpPr>
        <p:spPr>
          <a:xfrm>
            <a:off x="0" y="0"/>
            <a:ext cx="9144000" cy="609600"/>
          </a:xfrm>
          <a:prstGeom prst="rect">
            <a:avLst/>
          </a:prstGeom>
          <a:solidFill>
            <a:srgbClr val="006D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0E725782-2269-4D6A-B0BA-CF7365F7FCFF}" type="datetime1">
              <a:rPr lang="en-US"/>
              <a:pPr/>
              <a:t>12/4/2013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1030" name="Rectangle 6"/>
          <p:cNvSpPr>
            <a:spLocks noGrp="1" noChangeArrowheads="1"/>
          </p:cNvSpPr>
          <p:nvPr>
            <p:ph type="sldNum" sz="quarter" idx="4"/>
          </p:nvPr>
        </p:nvSpPr>
        <p:spPr bwMode="auto">
          <a:xfrm>
            <a:off x="701040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23B7E30-1240-4E1E-9020-0CA393BBE87C}" type="slidenum">
              <a:rPr lang="en-US"/>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3733800" y="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0"/>
          <p:cNvSpPr>
            <a:spLocks noChangeArrowheads="1"/>
          </p:cNvSpPr>
          <p:nvPr/>
        </p:nvSpPr>
        <p:spPr bwMode="auto">
          <a:xfrm>
            <a:off x="6553200" y="609600"/>
            <a:ext cx="2590800" cy="381000"/>
          </a:xfrm>
          <a:prstGeom prst="rect">
            <a:avLst/>
          </a:prstGeom>
          <a:solidFill>
            <a:schemeClr val="bg1"/>
          </a:solidFill>
          <a:ln w="9525">
            <a:solidFill>
              <a:schemeClr val="tx1"/>
            </a:solidFill>
            <a:miter lim="800000"/>
            <a:headEnd/>
            <a:tailEnd/>
          </a:ln>
          <a:effectLst/>
        </p:spPr>
        <p:txBody>
          <a:bodyPr wrap="square" anchor="ctr"/>
          <a:lstStyle/>
          <a:p>
            <a:pPr algn="ctr"/>
            <a:r>
              <a:rPr lang="en-US" sz="800" dirty="0"/>
              <a:t>UTILITY NAV:  </a:t>
            </a:r>
            <a:r>
              <a:rPr lang="en-US" sz="800" dirty="0" smtClean="0"/>
              <a:t>Future</a:t>
            </a:r>
            <a:r>
              <a:rPr lang="en-US" sz="800" baseline="0" dirty="0" smtClean="0"/>
              <a:t> Students | Current Students |  Alumni &amp; Friends |  Faculty &amp; Staff |  Find People  | Quick Links | Search</a:t>
            </a:r>
          </a:p>
        </p:txBody>
      </p:sp>
      <p:sp>
        <p:nvSpPr>
          <p:cNvPr id="1035" name="Rectangle 11"/>
          <p:cNvSpPr>
            <a:spLocks noChangeArrowheads="1"/>
          </p:cNvSpPr>
          <p:nvPr/>
        </p:nvSpPr>
        <p:spPr bwMode="auto">
          <a:xfrm>
            <a:off x="228600" y="6219700"/>
            <a:ext cx="7696200" cy="228600"/>
          </a:xfrm>
          <a:prstGeom prst="rect">
            <a:avLst/>
          </a:prstGeom>
          <a:solidFill>
            <a:schemeClr val="bg1"/>
          </a:solidFill>
          <a:ln w="9525">
            <a:solidFill>
              <a:schemeClr val="tx1"/>
            </a:solidFill>
            <a:miter lim="800000"/>
            <a:headEnd/>
            <a:tailEnd/>
          </a:ln>
          <a:effectLst/>
        </p:spPr>
        <p:txBody>
          <a:bodyPr anchor="ctr"/>
          <a:lstStyle/>
          <a:p>
            <a:pPr algn="l"/>
            <a:r>
              <a:rPr lang="en-US" sz="700" dirty="0"/>
              <a:t>FOOTER </a:t>
            </a:r>
            <a:r>
              <a:rPr lang="en-US" sz="700" dirty="0" smtClean="0"/>
              <a:t>NAV:  </a:t>
            </a:r>
            <a:r>
              <a:rPr lang="en-US" sz="650" dirty="0" smtClean="0"/>
              <a:t>Contact info | Web Advisor  | Social Media | Blackboard</a:t>
            </a:r>
            <a:r>
              <a:rPr lang="en-US" sz="650" baseline="0" dirty="0" smtClean="0"/>
              <a:t> | Intranet | Campus Email |  Google Language  |  Map &amp; Directions  |  Site Index  |  </a:t>
            </a:r>
            <a:r>
              <a:rPr lang="en-US" sz="650" dirty="0" smtClean="0"/>
              <a:t>Footer text  |  GCCCD | Grossmont | Cuyamaca</a:t>
            </a:r>
            <a:endParaRPr lang="en-US" sz="650" dirty="0"/>
          </a:p>
        </p:txBody>
      </p:sp>
      <p:sp>
        <p:nvSpPr>
          <p:cNvPr id="1037" name="Text Box 13"/>
          <p:cNvSpPr txBox="1">
            <a:spLocks noChangeArrowheads="1"/>
          </p:cNvSpPr>
          <p:nvPr/>
        </p:nvSpPr>
        <p:spPr bwMode="auto">
          <a:xfrm>
            <a:off x="8305800" y="5496342"/>
            <a:ext cx="838200" cy="1087477"/>
          </a:xfrm>
          <a:prstGeom prst="rect">
            <a:avLst/>
          </a:prstGeom>
          <a:noFill/>
          <a:ln w="9525">
            <a:noFill/>
            <a:miter lim="800000"/>
            <a:headEnd/>
            <a:tailEnd/>
          </a:ln>
          <a:effectLst/>
        </p:spPr>
        <p:txBody>
          <a:bodyPr wrap="square" lIns="0" tIns="0" rIns="0" bIns="0">
            <a:spAutoFit/>
          </a:bodyPr>
          <a:lstStyle/>
          <a:p>
            <a:pPr>
              <a:spcBef>
                <a:spcPts val="0"/>
              </a:spcBef>
              <a:spcAft>
                <a:spcPts val="350"/>
              </a:spcAft>
            </a:pPr>
            <a:r>
              <a:rPr lang="en-US" sz="800" b="1" dirty="0"/>
              <a:t>KEY</a:t>
            </a:r>
          </a:p>
          <a:p>
            <a:pPr>
              <a:spcBef>
                <a:spcPts val="0"/>
              </a:spcBef>
              <a:spcAft>
                <a:spcPts val="350"/>
              </a:spcAft>
            </a:pPr>
            <a:r>
              <a:rPr lang="en-US" sz="800" dirty="0"/>
              <a:t>-- Tier 1 page</a:t>
            </a:r>
            <a:br>
              <a:rPr lang="en-US" sz="800" dirty="0"/>
            </a:br>
            <a:r>
              <a:rPr lang="en-US" sz="800" dirty="0"/>
              <a:t>-- Tier 2 page</a:t>
            </a:r>
            <a:br>
              <a:rPr lang="en-US" sz="800" dirty="0"/>
            </a:br>
            <a:r>
              <a:rPr lang="en-US" sz="800" dirty="0"/>
              <a:t>-- Tier 3 page</a:t>
            </a:r>
            <a:br>
              <a:rPr lang="en-US" sz="800" dirty="0"/>
            </a:br>
            <a:r>
              <a:rPr lang="en-US" sz="800" dirty="0"/>
              <a:t>-- Tier 4 page</a:t>
            </a:r>
            <a:br>
              <a:rPr lang="en-US" sz="800" dirty="0"/>
            </a:br>
            <a:r>
              <a:rPr lang="en-US" sz="800" dirty="0" smtClean="0"/>
              <a:t>--</a:t>
            </a:r>
            <a:r>
              <a:rPr lang="en-US" sz="800" baseline="0" dirty="0" smtClean="0"/>
              <a:t> Special format</a:t>
            </a:r>
          </a:p>
          <a:p>
            <a:pPr>
              <a:spcBef>
                <a:spcPts val="0"/>
              </a:spcBef>
              <a:spcAft>
                <a:spcPts val="350"/>
              </a:spcAft>
            </a:pPr>
            <a:r>
              <a:rPr lang="en-US" sz="800" dirty="0" smtClean="0"/>
              <a:t>--</a:t>
            </a:r>
            <a:r>
              <a:rPr lang="en-US" sz="800" baseline="0" dirty="0" smtClean="0"/>
              <a:t> E</a:t>
            </a:r>
            <a:r>
              <a:rPr lang="en-US" sz="800" dirty="0" smtClean="0"/>
              <a:t>xternal link</a:t>
            </a:r>
            <a:r>
              <a:rPr lang="en-US" sz="800" dirty="0"/>
              <a:t/>
            </a:r>
            <a:br>
              <a:rPr lang="en-US" sz="800" dirty="0"/>
            </a:br>
            <a:r>
              <a:rPr lang="en-US" sz="800" dirty="0"/>
              <a:t>-- </a:t>
            </a:r>
            <a:r>
              <a:rPr lang="en-US" sz="800" dirty="0" smtClean="0"/>
              <a:t>Cascade</a:t>
            </a:r>
            <a:r>
              <a:rPr lang="en-US" sz="800" baseline="0" dirty="0" smtClean="0"/>
              <a:t> form</a:t>
            </a:r>
            <a:endParaRPr lang="en-US" sz="800" dirty="0"/>
          </a:p>
        </p:txBody>
      </p:sp>
      <p:sp>
        <p:nvSpPr>
          <p:cNvPr id="1038" name="Rectangle 14"/>
          <p:cNvSpPr>
            <a:spLocks noChangeArrowheads="1"/>
          </p:cNvSpPr>
          <p:nvPr/>
        </p:nvSpPr>
        <p:spPr bwMode="auto">
          <a:xfrm>
            <a:off x="8001000" y="5486400"/>
            <a:ext cx="1143000" cy="1143000"/>
          </a:xfrm>
          <a:prstGeom prst="rect">
            <a:avLst/>
          </a:prstGeom>
          <a:noFill/>
          <a:ln w="9525">
            <a:solidFill>
              <a:schemeClr val="tx1"/>
            </a:solidFill>
            <a:miter lim="800000"/>
            <a:headEnd/>
            <a:tailEnd/>
          </a:ln>
          <a:effectLst/>
        </p:spPr>
        <p:txBody>
          <a:bodyPr wrap="none" anchor="ctr"/>
          <a:lstStyle/>
          <a:p>
            <a:endParaRPr lang="en-US"/>
          </a:p>
        </p:txBody>
      </p:sp>
      <p:sp>
        <p:nvSpPr>
          <p:cNvPr id="1039" name="Rectangle 15"/>
          <p:cNvSpPr>
            <a:spLocks noChangeArrowheads="1"/>
          </p:cNvSpPr>
          <p:nvPr/>
        </p:nvSpPr>
        <p:spPr bwMode="auto">
          <a:xfrm>
            <a:off x="8067675" y="5696492"/>
            <a:ext cx="228600" cy="76200"/>
          </a:xfrm>
          <a:prstGeom prst="rect">
            <a:avLst/>
          </a:prstGeom>
          <a:solidFill>
            <a:schemeClr val="bg1"/>
          </a:solidFill>
          <a:ln w="38100">
            <a:solidFill>
              <a:srgbClr val="1B263F"/>
            </a:solidFill>
            <a:miter lim="800000"/>
            <a:headEnd/>
            <a:tailEnd/>
          </a:ln>
          <a:effectLst/>
        </p:spPr>
        <p:txBody>
          <a:bodyPr wrap="none" anchor="ctr"/>
          <a:lstStyle/>
          <a:p>
            <a:endParaRPr lang="en-US"/>
          </a:p>
        </p:txBody>
      </p:sp>
      <p:sp>
        <p:nvSpPr>
          <p:cNvPr id="1040" name="Rectangle 16"/>
          <p:cNvSpPr>
            <a:spLocks noChangeArrowheads="1"/>
          </p:cNvSpPr>
          <p:nvPr/>
        </p:nvSpPr>
        <p:spPr bwMode="auto">
          <a:xfrm>
            <a:off x="8067675" y="5829842"/>
            <a:ext cx="228600" cy="76200"/>
          </a:xfrm>
          <a:prstGeom prst="rect">
            <a:avLst/>
          </a:prstGeom>
          <a:solidFill>
            <a:schemeClr val="bg1"/>
          </a:solidFill>
          <a:ln w="28575">
            <a:solidFill>
              <a:srgbClr val="525B78"/>
            </a:solidFill>
            <a:miter lim="800000"/>
            <a:headEnd/>
            <a:tailEnd/>
          </a:ln>
          <a:effectLst/>
        </p:spPr>
        <p:txBody>
          <a:bodyPr wrap="none" anchor="ctr"/>
          <a:lstStyle/>
          <a:p>
            <a:endParaRPr lang="en-US"/>
          </a:p>
        </p:txBody>
      </p:sp>
      <p:sp>
        <p:nvSpPr>
          <p:cNvPr id="1041" name="Rectangle 17"/>
          <p:cNvSpPr>
            <a:spLocks noChangeArrowheads="1"/>
          </p:cNvSpPr>
          <p:nvPr/>
        </p:nvSpPr>
        <p:spPr bwMode="auto">
          <a:xfrm>
            <a:off x="8067675" y="5953667"/>
            <a:ext cx="228600" cy="76200"/>
          </a:xfrm>
          <a:prstGeom prst="rect">
            <a:avLst/>
          </a:prstGeom>
          <a:solidFill>
            <a:schemeClr val="bg1"/>
          </a:solidFill>
          <a:ln w="19050">
            <a:solidFill>
              <a:srgbClr val="8390AD"/>
            </a:solidFill>
            <a:miter lim="800000"/>
            <a:headEnd/>
            <a:tailEnd/>
          </a:ln>
          <a:effectLst/>
        </p:spPr>
        <p:txBody>
          <a:bodyPr wrap="none" anchor="ctr"/>
          <a:lstStyle/>
          <a:p>
            <a:endParaRPr lang="en-US"/>
          </a:p>
        </p:txBody>
      </p:sp>
      <p:sp>
        <p:nvSpPr>
          <p:cNvPr id="1042" name="Rectangle 18"/>
          <p:cNvSpPr>
            <a:spLocks noChangeArrowheads="1"/>
          </p:cNvSpPr>
          <p:nvPr/>
        </p:nvSpPr>
        <p:spPr bwMode="auto">
          <a:xfrm>
            <a:off x="8067675" y="6177150"/>
            <a:ext cx="228600" cy="76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1045" name="Rectangle 21"/>
          <p:cNvSpPr>
            <a:spLocks noChangeArrowheads="1"/>
          </p:cNvSpPr>
          <p:nvPr/>
        </p:nvSpPr>
        <p:spPr bwMode="auto">
          <a:xfrm>
            <a:off x="8067675" y="6475025"/>
            <a:ext cx="228600" cy="762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046" name="Rectangle 22"/>
          <p:cNvSpPr>
            <a:spLocks noChangeArrowheads="1"/>
          </p:cNvSpPr>
          <p:nvPr/>
        </p:nvSpPr>
        <p:spPr bwMode="auto">
          <a:xfrm>
            <a:off x="8067675" y="6067967"/>
            <a:ext cx="228600" cy="76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48" name="Rectangle 24"/>
          <p:cNvSpPr>
            <a:spLocks noChangeArrowheads="1"/>
          </p:cNvSpPr>
          <p:nvPr/>
        </p:nvSpPr>
        <p:spPr bwMode="auto">
          <a:xfrm>
            <a:off x="8067675" y="6341425"/>
            <a:ext cx="228600" cy="76200"/>
          </a:xfrm>
          <a:prstGeom prst="rect">
            <a:avLst/>
          </a:prstGeom>
          <a:solidFill>
            <a:srgbClr val="E5FF9B"/>
          </a:solidFill>
          <a:ln w="9525">
            <a:solidFill>
              <a:schemeClr val="tx1"/>
            </a:solidFill>
            <a:miter lim="800000"/>
            <a:headEnd/>
            <a:tailEnd/>
          </a:ln>
          <a:effectLst/>
        </p:spPr>
        <p:txBody>
          <a:bodyPr wrap="none" anchor="ctr"/>
          <a:lstStyle/>
          <a:p>
            <a:endParaRPr lang="en-US"/>
          </a:p>
        </p:txBody>
      </p:sp>
      <p:pic>
        <p:nvPicPr>
          <p:cNvPr id="12290" name="Picture 2" descr="Grossmont College"/>
          <p:cNvPicPr>
            <a:picLocks noChangeAspect="1" noChangeArrowheads="1"/>
          </p:cNvPicPr>
          <p:nvPr userDrawn="1"/>
        </p:nvPicPr>
        <p:blipFill>
          <a:blip r:embed="rId14"/>
          <a:srcRect/>
          <a:stretch>
            <a:fillRect/>
          </a:stretch>
        </p:blipFill>
        <p:spPr bwMode="auto">
          <a:xfrm>
            <a:off x="48700" y="35625"/>
            <a:ext cx="2000250" cy="542926"/>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5" name="Rectangle 3"/>
          <p:cNvSpPr>
            <a:spLocks noGrp="1" noChangeArrowheads="1"/>
          </p:cNvSpPr>
          <p:nvPr>
            <p:ph type="dt" sz="half" idx="2"/>
          </p:nvPr>
        </p:nvSpPr>
        <p:spPr bwMode="auto">
          <a:xfrm>
            <a:off x="457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715CFDB4-57C7-4C49-BF9D-9C26ABD95702}" type="datetime1">
              <a:rPr lang="en-US"/>
              <a:pPr/>
              <a:t>12/4/2013</a:t>
            </a:fld>
            <a:endParaRPr lang="en-US"/>
          </a:p>
        </p:txBody>
      </p:sp>
      <p:sp>
        <p:nvSpPr>
          <p:cNvPr id="542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54277" name="Rectangle 5"/>
          <p:cNvSpPr>
            <a:spLocks noGrp="1" noChangeArrowheads="1"/>
          </p:cNvSpPr>
          <p:nvPr>
            <p:ph type="sldNum" sz="quarter" idx="4"/>
          </p:nvPr>
        </p:nvSpPr>
        <p:spPr bwMode="auto">
          <a:xfrm>
            <a:off x="6553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FDCFB316-10CB-40AD-890E-A4769A91A9FA}" type="slidenum">
              <a:rPr lang="en-US"/>
              <a:pPr/>
              <a:t>‹#›</a:t>
            </a:fld>
            <a:endParaRPr lang="en-US"/>
          </a:p>
        </p:txBody>
      </p:sp>
      <p:pic>
        <p:nvPicPr>
          <p:cNvPr id="54278" name="Picture 6"/>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4280" name="Rectangle 8"/>
          <p:cNvSpPr>
            <a:spLocks noGrp="1" noChangeArrowheads="1"/>
          </p:cNvSpPr>
          <p:nvPr>
            <p:ph type="title"/>
          </p:nvPr>
        </p:nvSpPr>
        <p:spPr bwMode="auto">
          <a:xfrm>
            <a:off x="3733800" y="22860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Rectangle 8"/>
          <p:cNvSpPr/>
          <p:nvPr/>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14"/>
          <a:srcRect/>
          <a:stretch>
            <a:fillRect/>
          </a:stretch>
        </p:blipFill>
        <p:spPr bwMode="auto">
          <a:xfrm>
            <a:off x="-1" y="0"/>
            <a:ext cx="4605861" cy="12192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r" rtl="0" fontAlgn="base">
        <a:spcBef>
          <a:spcPct val="0"/>
        </a:spcBef>
        <a:spcAft>
          <a:spcPct val="0"/>
        </a:spcAft>
        <a:defRPr sz="2400">
          <a:solidFill>
            <a:schemeClr val="bg1"/>
          </a:solidFill>
          <a:latin typeface="+mj-lt"/>
          <a:ea typeface="+mj-ea"/>
          <a:cs typeface="+mj-cs"/>
        </a:defRPr>
      </a:lvl1pPr>
      <a:lvl2pPr algn="r" rtl="0" fontAlgn="base">
        <a:spcBef>
          <a:spcPct val="0"/>
        </a:spcBef>
        <a:spcAft>
          <a:spcPct val="0"/>
        </a:spcAft>
        <a:defRPr sz="2400">
          <a:solidFill>
            <a:schemeClr val="bg1"/>
          </a:solidFill>
          <a:latin typeface="Arial" charset="0"/>
        </a:defRPr>
      </a:lvl2pPr>
      <a:lvl3pPr algn="r" rtl="0" fontAlgn="base">
        <a:spcBef>
          <a:spcPct val="0"/>
        </a:spcBef>
        <a:spcAft>
          <a:spcPct val="0"/>
        </a:spcAft>
        <a:defRPr sz="2400">
          <a:solidFill>
            <a:schemeClr val="bg1"/>
          </a:solidFill>
          <a:latin typeface="Arial" charset="0"/>
        </a:defRPr>
      </a:lvl3pPr>
      <a:lvl4pPr algn="r" rtl="0" fontAlgn="base">
        <a:spcBef>
          <a:spcPct val="0"/>
        </a:spcBef>
        <a:spcAft>
          <a:spcPct val="0"/>
        </a:spcAft>
        <a:defRPr sz="2400">
          <a:solidFill>
            <a:schemeClr val="bg1"/>
          </a:solidFill>
          <a:latin typeface="Arial" charset="0"/>
        </a:defRPr>
      </a:lvl4pPr>
      <a:lvl5pPr algn="r" rtl="0" fontAlgn="base">
        <a:spcBef>
          <a:spcPct val="0"/>
        </a:spcBef>
        <a:spcAft>
          <a:spcPct val="0"/>
        </a:spcAft>
        <a:defRPr sz="2400">
          <a:solidFill>
            <a:schemeClr val="bg1"/>
          </a:solidFill>
          <a:latin typeface="Arial" charset="0"/>
        </a:defRPr>
      </a:lvl5pPr>
      <a:lvl6pPr marL="457200" algn="r" rtl="0" fontAlgn="base">
        <a:spcBef>
          <a:spcPct val="0"/>
        </a:spcBef>
        <a:spcAft>
          <a:spcPct val="0"/>
        </a:spcAft>
        <a:defRPr sz="2400">
          <a:solidFill>
            <a:schemeClr val="bg1"/>
          </a:solidFill>
          <a:latin typeface="Arial" charset="0"/>
        </a:defRPr>
      </a:lvl6pPr>
      <a:lvl7pPr marL="914400" algn="r" rtl="0" fontAlgn="base">
        <a:spcBef>
          <a:spcPct val="0"/>
        </a:spcBef>
        <a:spcAft>
          <a:spcPct val="0"/>
        </a:spcAft>
        <a:defRPr sz="2400">
          <a:solidFill>
            <a:schemeClr val="bg1"/>
          </a:solidFill>
          <a:latin typeface="Arial" charset="0"/>
        </a:defRPr>
      </a:lvl7pPr>
      <a:lvl8pPr marL="1371600" algn="r" rtl="0" fontAlgn="base">
        <a:spcBef>
          <a:spcPct val="0"/>
        </a:spcBef>
        <a:spcAft>
          <a:spcPct val="0"/>
        </a:spcAft>
        <a:defRPr sz="2400">
          <a:solidFill>
            <a:schemeClr val="bg1"/>
          </a:solidFill>
          <a:latin typeface="Arial" charset="0"/>
        </a:defRPr>
      </a:lvl8pPr>
      <a:lvl9pPr marL="1828800" algn="r" rtl="0" fontAlgn="base">
        <a:spcBef>
          <a:spcPct val="0"/>
        </a:spcBef>
        <a:spcAft>
          <a:spcPct val="0"/>
        </a:spcAft>
        <a:defRPr sz="24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8935" name="Rectangle 23"/>
          <p:cNvSpPr>
            <a:spLocks noChangeArrowheads="1"/>
          </p:cNvSpPr>
          <p:nvPr/>
        </p:nvSpPr>
        <p:spPr bwMode="auto">
          <a:xfrm>
            <a:off x="1295400" y="914400"/>
            <a:ext cx="1219200" cy="57150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8941" name="Text Box 29"/>
          <p:cNvSpPr txBox="1">
            <a:spLocks noChangeArrowheads="1"/>
          </p:cNvSpPr>
          <p:nvPr/>
        </p:nvSpPr>
        <p:spPr bwMode="auto">
          <a:xfrm>
            <a:off x="1295400" y="914400"/>
            <a:ext cx="1619250" cy="1814513"/>
          </a:xfrm>
          <a:prstGeom prst="rect">
            <a:avLst/>
          </a:prstGeom>
          <a:noFill/>
          <a:ln w="9525">
            <a:noFill/>
            <a:miter lim="800000"/>
            <a:headEnd/>
            <a:tailEnd/>
          </a:ln>
          <a:effectLst/>
        </p:spPr>
        <p:txBody>
          <a:bodyPr>
            <a:spAutoFit/>
          </a:bodyPr>
          <a:lstStyle/>
          <a:p>
            <a:pPr>
              <a:spcBef>
                <a:spcPct val="50000"/>
              </a:spcBef>
            </a:pPr>
            <a:r>
              <a:rPr lang="en-US" sz="1000" b="1"/>
              <a:t>Section Heading</a:t>
            </a:r>
          </a:p>
          <a:p>
            <a:pPr>
              <a:spcBef>
                <a:spcPct val="50000"/>
              </a:spcBef>
            </a:pPr>
            <a:r>
              <a:rPr lang="en-US" sz="900"/>
              <a:t>Page 1</a:t>
            </a:r>
            <a:br>
              <a:rPr lang="en-US" sz="900"/>
            </a:br>
            <a:r>
              <a:rPr lang="en-US" sz="900"/>
              <a:t>  Subpage 1</a:t>
            </a:r>
            <a:br>
              <a:rPr lang="en-US" sz="900"/>
            </a:br>
            <a:r>
              <a:rPr lang="en-US" sz="900"/>
              <a:t>  Subpage 2</a:t>
            </a:r>
            <a:br>
              <a:rPr lang="en-US" sz="900"/>
            </a:br>
            <a:r>
              <a:rPr lang="en-US" sz="900"/>
              <a:t>  Subpage 3</a:t>
            </a:r>
            <a:br>
              <a:rPr lang="en-US" sz="900"/>
            </a:br>
            <a:r>
              <a:rPr lang="en-US" sz="900"/>
              <a:t>  Subpage 4</a:t>
            </a:r>
          </a:p>
          <a:p>
            <a:pPr>
              <a:spcBef>
                <a:spcPct val="50000"/>
              </a:spcBef>
            </a:pPr>
            <a:r>
              <a:rPr lang="en-US" sz="900"/>
              <a:t>Page 2</a:t>
            </a:r>
          </a:p>
          <a:p>
            <a:pPr>
              <a:spcBef>
                <a:spcPct val="50000"/>
              </a:spcBef>
            </a:pPr>
            <a:r>
              <a:rPr lang="en-US" sz="900"/>
              <a:t>Page 3</a:t>
            </a:r>
          </a:p>
          <a:p>
            <a:pPr>
              <a:spcBef>
                <a:spcPct val="50000"/>
              </a:spcBef>
            </a:pPr>
            <a:r>
              <a:rPr lang="en-US" sz="900"/>
              <a:t>Page 4</a:t>
            </a:r>
          </a:p>
          <a:p>
            <a:pPr>
              <a:spcBef>
                <a:spcPct val="50000"/>
              </a:spcBef>
            </a:pPr>
            <a:endParaRPr lang="en-US" sz="900"/>
          </a:p>
        </p:txBody>
      </p:sp>
      <p:sp>
        <p:nvSpPr>
          <p:cNvPr id="38946" name="Text Box 34"/>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8934" name="Rectangle 22"/>
          <p:cNvSpPr>
            <a:spLocks noChangeArrowheads="1"/>
          </p:cNvSpPr>
          <p:nvPr/>
        </p:nvSpPr>
        <p:spPr bwMode="auto">
          <a:xfrm>
            <a:off x="2514600" y="914400"/>
            <a:ext cx="5334000" cy="1600200"/>
          </a:xfrm>
          <a:prstGeom prst="rect">
            <a:avLst/>
          </a:prstGeom>
          <a:solidFill>
            <a:srgbClr val="525B78"/>
          </a:solidFill>
          <a:ln w="9525">
            <a:solidFill>
              <a:schemeClr val="tx1"/>
            </a:solidFill>
            <a:miter lim="800000"/>
            <a:headEnd/>
            <a:tailEnd/>
          </a:ln>
          <a:effectLst/>
        </p:spPr>
        <p:txBody>
          <a:bodyPr wrap="none" anchor="ctr"/>
          <a:lstStyle/>
          <a:p>
            <a:pPr algn="ctr"/>
            <a:r>
              <a:rPr lang="en-US"/>
              <a:t>Impact imagery / Flash player</a:t>
            </a:r>
          </a:p>
        </p:txBody>
      </p:sp>
      <p:sp>
        <p:nvSpPr>
          <p:cNvPr id="38950" name="Text Box 38"/>
          <p:cNvSpPr txBox="1">
            <a:spLocks noChangeArrowheads="1"/>
          </p:cNvSpPr>
          <p:nvPr/>
        </p:nvSpPr>
        <p:spPr bwMode="auto">
          <a:xfrm>
            <a:off x="2514600" y="2514600"/>
            <a:ext cx="3733800" cy="4084638"/>
          </a:xfrm>
          <a:prstGeom prst="rect">
            <a:avLst/>
          </a:prstGeom>
          <a:solidFill>
            <a:schemeClr val="bg1"/>
          </a:solidFill>
          <a:ln w="9525">
            <a:noFill/>
            <a:miter lim="800000"/>
            <a:headEnd/>
            <a:tailEnd/>
          </a:ln>
          <a:effectLst/>
        </p:spPr>
        <p:txBody>
          <a:bodyPr>
            <a:spAutoFit/>
          </a:bodyPr>
          <a:lstStyle/>
          <a:p>
            <a:pPr>
              <a:spcBef>
                <a:spcPct val="50000"/>
              </a:spcBef>
            </a:pPr>
            <a:r>
              <a:rPr lang="en-US" sz="1200" b="1"/>
              <a:t>Page Heading</a:t>
            </a:r>
          </a:p>
          <a:p>
            <a:pPr>
              <a:spcBef>
                <a:spcPct val="50000"/>
              </a:spcBef>
            </a:pPr>
            <a:r>
              <a:rPr lang="en-US" sz="1000"/>
              <a:t>Content area here… 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p:txBody>
      </p:sp>
      <p:sp>
        <p:nvSpPr>
          <p:cNvPr id="38959" name="Rectangle 47"/>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a:solidFill>
                  <a:schemeClr val="bg1"/>
                </a:solidFill>
                <a:latin typeface="Verdana" pitchFamily="34" charset="0"/>
              </a:rPr>
              <a:t>About                 News &amp; Events              Admissions             Academics             Resources</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9967" name="Rectangle 31"/>
          <p:cNvSpPr>
            <a:spLocks noChangeArrowheads="1"/>
          </p:cNvSpPr>
          <p:nvPr/>
        </p:nvSpPr>
        <p:spPr bwMode="auto">
          <a:xfrm>
            <a:off x="1295400" y="914400"/>
            <a:ext cx="1219200" cy="5410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9968" name="Text Box 32"/>
          <p:cNvSpPr txBox="1">
            <a:spLocks noChangeArrowheads="1"/>
          </p:cNvSpPr>
          <p:nvPr/>
        </p:nvSpPr>
        <p:spPr bwMode="auto">
          <a:xfrm>
            <a:off x="1295400" y="914400"/>
            <a:ext cx="1619250" cy="1814513"/>
          </a:xfrm>
          <a:prstGeom prst="rect">
            <a:avLst/>
          </a:prstGeom>
          <a:noFill/>
          <a:ln w="9525">
            <a:noFill/>
            <a:miter lim="800000"/>
            <a:headEnd/>
            <a:tailEnd/>
          </a:ln>
          <a:effectLst/>
        </p:spPr>
        <p:txBody>
          <a:bodyPr>
            <a:spAutoFit/>
          </a:bodyPr>
          <a:lstStyle/>
          <a:p>
            <a:pPr>
              <a:spcBef>
                <a:spcPct val="50000"/>
              </a:spcBef>
            </a:pPr>
            <a:r>
              <a:rPr lang="en-US" sz="1000" b="1"/>
              <a:t>Section Heading</a:t>
            </a:r>
          </a:p>
          <a:p>
            <a:pPr>
              <a:spcBef>
                <a:spcPct val="50000"/>
              </a:spcBef>
            </a:pPr>
            <a:r>
              <a:rPr lang="en-US" sz="900"/>
              <a:t>Page 1</a:t>
            </a:r>
            <a:br>
              <a:rPr lang="en-US" sz="900"/>
            </a:br>
            <a:r>
              <a:rPr lang="en-US" sz="900"/>
              <a:t>  Subpage 1</a:t>
            </a:r>
            <a:br>
              <a:rPr lang="en-US" sz="900"/>
            </a:br>
            <a:r>
              <a:rPr lang="en-US" sz="900"/>
              <a:t>  Subpage 2</a:t>
            </a:r>
            <a:br>
              <a:rPr lang="en-US" sz="900"/>
            </a:br>
            <a:r>
              <a:rPr lang="en-US" sz="900"/>
              <a:t>  Subpage 3</a:t>
            </a:r>
            <a:br>
              <a:rPr lang="en-US" sz="900"/>
            </a:br>
            <a:r>
              <a:rPr lang="en-US" sz="900"/>
              <a:t>  Subpage 4</a:t>
            </a:r>
          </a:p>
          <a:p>
            <a:pPr>
              <a:spcBef>
                <a:spcPct val="50000"/>
              </a:spcBef>
            </a:pPr>
            <a:r>
              <a:rPr lang="en-US" sz="900"/>
              <a:t>Page 2</a:t>
            </a:r>
          </a:p>
          <a:p>
            <a:pPr>
              <a:spcBef>
                <a:spcPct val="50000"/>
              </a:spcBef>
            </a:pPr>
            <a:r>
              <a:rPr lang="en-US" sz="900"/>
              <a:t>Page 3</a:t>
            </a:r>
          </a:p>
          <a:p>
            <a:pPr>
              <a:spcBef>
                <a:spcPct val="50000"/>
              </a:spcBef>
            </a:pPr>
            <a:r>
              <a:rPr lang="en-US" sz="900"/>
              <a:t>Page 4</a:t>
            </a:r>
          </a:p>
          <a:p>
            <a:pPr>
              <a:spcBef>
                <a:spcPct val="50000"/>
              </a:spcBef>
            </a:pPr>
            <a:endParaRPr lang="en-US" sz="900"/>
          </a:p>
        </p:txBody>
      </p:sp>
      <p:sp>
        <p:nvSpPr>
          <p:cNvPr id="39969" name="Text Box 33"/>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9973" name="Rectangle 37"/>
          <p:cNvSpPr>
            <a:spLocks noChangeArrowheads="1"/>
          </p:cNvSpPr>
          <p:nvPr/>
        </p:nvSpPr>
        <p:spPr bwMode="auto">
          <a:xfrm>
            <a:off x="6248400" y="952500"/>
            <a:ext cx="1600200" cy="228600"/>
          </a:xfrm>
          <a:prstGeom prst="rect">
            <a:avLst/>
          </a:prstGeom>
          <a:solidFill>
            <a:srgbClr val="525B78"/>
          </a:solidFill>
          <a:ln w="9525" algn="ctr">
            <a:solidFill>
              <a:schemeClr val="tx1"/>
            </a:solidFill>
            <a:miter lim="800000"/>
            <a:headEnd/>
            <a:tailEnd/>
          </a:ln>
          <a:effectLst/>
        </p:spPr>
        <p:txBody>
          <a:bodyPr wrap="none" anchor="ctr"/>
          <a:lstStyle/>
          <a:p>
            <a:pPr algn="ctr"/>
            <a:r>
              <a:rPr lang="en-US" sz="1200" b="1">
                <a:solidFill>
                  <a:schemeClr val="bg1"/>
                </a:solidFill>
              </a:rPr>
              <a:t>Heading</a:t>
            </a:r>
          </a:p>
        </p:txBody>
      </p:sp>
      <p:sp>
        <p:nvSpPr>
          <p:cNvPr id="39974" name="Rectangle 38"/>
          <p:cNvSpPr>
            <a:spLocks noChangeArrowheads="1"/>
          </p:cNvSpPr>
          <p:nvPr/>
        </p:nvSpPr>
        <p:spPr bwMode="auto">
          <a:xfrm>
            <a:off x="6248400" y="1181100"/>
            <a:ext cx="1600200" cy="4533900"/>
          </a:xfrm>
          <a:prstGeom prst="rect">
            <a:avLst/>
          </a:prstGeom>
          <a:solidFill>
            <a:srgbClr val="B6C6E6"/>
          </a:solidFill>
          <a:ln w="9525">
            <a:solidFill>
              <a:schemeClr val="tx1"/>
            </a:solidFill>
            <a:miter lim="800000"/>
            <a:headEnd/>
            <a:tailEnd/>
          </a:ln>
          <a:effectLst/>
        </p:spPr>
        <p:txBody>
          <a:bodyPr/>
          <a:lstStyle/>
          <a:p>
            <a:pPr algn="ctr"/>
            <a:r>
              <a:rPr lang="en-US" sz="900"/>
              <a:t>Optional content area</a:t>
            </a:r>
          </a:p>
        </p:txBody>
      </p:sp>
      <p:sp>
        <p:nvSpPr>
          <p:cNvPr id="39976" name="Text Box 40"/>
          <p:cNvSpPr txBox="1">
            <a:spLocks noChangeArrowheads="1"/>
          </p:cNvSpPr>
          <p:nvPr/>
        </p:nvSpPr>
        <p:spPr bwMode="auto">
          <a:xfrm>
            <a:off x="2514600" y="914400"/>
            <a:ext cx="3733800" cy="4770438"/>
          </a:xfrm>
          <a:prstGeom prst="rect">
            <a:avLst/>
          </a:prstGeom>
          <a:solidFill>
            <a:schemeClr val="bg1"/>
          </a:solidFill>
          <a:ln w="9525">
            <a:noFill/>
            <a:miter lim="800000"/>
            <a:headEnd/>
            <a:tailEnd/>
          </a:ln>
          <a:effectLst/>
        </p:spPr>
        <p:txBody>
          <a:bodyPr>
            <a:spAutoFit/>
          </a:bodyPr>
          <a:lstStyle/>
          <a:p>
            <a:pPr>
              <a:spcBef>
                <a:spcPct val="50000"/>
              </a:spcBef>
            </a:pPr>
            <a:r>
              <a:rPr lang="en-US" sz="1200" b="1"/>
              <a:t>Page Heading</a:t>
            </a:r>
          </a:p>
          <a:p>
            <a:pPr>
              <a:spcBef>
                <a:spcPct val="50000"/>
              </a:spcBef>
            </a:pPr>
            <a:r>
              <a:rPr lang="en-US" sz="1000"/>
              <a:t>Content area here… 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r>
              <a:rPr lang="en-US" sz="1000"/>
              <a:t>The quick brown fox jumps over the lazy dog.  The quick brown fox jumps over the lazy dog.  The quick brown fox jumps over the lazy dog.  The quick brown fox jumps over the lazy dog.  The quick brown fox jumps over the lazy dog.  </a:t>
            </a:r>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a:p>
            <a:pPr>
              <a:spcBef>
                <a:spcPct val="50000"/>
              </a:spcBef>
            </a:pPr>
            <a:endParaRPr lang="en-US" sz="1000"/>
          </a:p>
        </p:txBody>
      </p:sp>
      <p:sp>
        <p:nvSpPr>
          <p:cNvPr id="39977" name="Rectangle 41"/>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a:solidFill>
                  <a:schemeClr val="bg1"/>
                </a:solidFill>
                <a:latin typeface="Verdana" pitchFamily="34" charset="0"/>
              </a:rPr>
              <a:t>About                 News &amp; Events              Admissions             Academics             Resources</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blog.beacontechnologies.com/emergency-status-messages/" TargetMode="Externa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en-US" dirty="0" smtClean="0"/>
              <a:t>Grossmont-Cuyamaca </a:t>
            </a:r>
            <a:r>
              <a:rPr lang="en-US" dirty="0"/>
              <a:t/>
            </a:r>
            <a:br>
              <a:rPr lang="en-US" dirty="0"/>
            </a:br>
            <a:r>
              <a:rPr lang="en-US" sz="2800" dirty="0"/>
              <a:t>Site </a:t>
            </a:r>
            <a:r>
              <a:rPr lang="en-US" sz="2800" dirty="0" smtClean="0"/>
              <a:t>Hierarchy</a:t>
            </a:r>
            <a:r>
              <a:rPr lang="en-US" sz="2800" dirty="0"/>
              <a:t/>
            </a:r>
            <a:br>
              <a:rPr lang="en-US" sz="2800" dirty="0"/>
            </a:br>
            <a:endParaRPr lang="en-US" sz="2800" dirty="0"/>
          </a:p>
        </p:txBody>
      </p:sp>
      <p:sp>
        <p:nvSpPr>
          <p:cNvPr id="2057" name="Rectangle 9"/>
          <p:cNvSpPr>
            <a:spLocks noGrp="1" noChangeArrowheads="1"/>
          </p:cNvSpPr>
          <p:nvPr>
            <p:ph type="subTitle" idx="1"/>
          </p:nvPr>
        </p:nvSpPr>
        <p:spPr/>
        <p:txBody>
          <a:bodyPr/>
          <a:lstStyle/>
          <a:p>
            <a:r>
              <a:rPr lang="en-US" dirty="0"/>
              <a:t>Prepared by Annette Fowler</a:t>
            </a:r>
          </a:p>
          <a:p>
            <a:fld id="{CFB5C6C8-8C68-4CA9-B0EB-36220D4BB9BE}" type="datetime4">
              <a:rPr lang="en-US" smtClean="0"/>
              <a:pPr/>
              <a:t>December 4, 2013</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idx="4294967295"/>
          </p:nvPr>
        </p:nvSpPr>
        <p:spPr>
          <a:xfrm>
            <a:off x="0" y="2133600"/>
            <a:ext cx="9144000" cy="990600"/>
          </a:xfrm>
        </p:spPr>
        <p:txBody>
          <a:bodyPr/>
          <a:lstStyle/>
          <a:p>
            <a:pPr algn="ctr">
              <a:buNone/>
            </a:pPr>
            <a:r>
              <a:rPr lang="en-US" dirty="0" smtClean="0"/>
              <a:t>Grossmont Wireframes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11</a:t>
            </a:fld>
            <a:endParaRPr lang="en-US"/>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Main </a:t>
            </a:r>
            <a:r>
              <a:rPr lang="en-US" dirty="0"/>
              <a:t>Site Hierarchy</a:t>
            </a:r>
          </a:p>
        </p:txBody>
      </p:sp>
      <p:sp>
        <p:nvSpPr>
          <p:cNvPr id="4100" name="Rectangle 4"/>
          <p:cNvSpPr>
            <a:spLocks noChangeArrowheads="1"/>
          </p:cNvSpPr>
          <p:nvPr/>
        </p:nvSpPr>
        <p:spPr bwMode="auto">
          <a:xfrm>
            <a:off x="4000500" y="609600"/>
            <a:ext cx="1143000" cy="269875"/>
          </a:xfrm>
          <a:prstGeom prst="rect">
            <a:avLst/>
          </a:prstGeom>
          <a:solidFill>
            <a:srgbClr val="DEE8FF"/>
          </a:solidFill>
          <a:ln w="25400">
            <a:solidFill>
              <a:srgbClr val="1B263F"/>
            </a:solidFill>
            <a:miter lim="800000"/>
            <a:headEnd/>
            <a:tailEnd/>
          </a:ln>
          <a:effectLst/>
        </p:spPr>
        <p:txBody>
          <a:bodyPr anchor="ctr">
            <a:spAutoFit/>
          </a:bodyPr>
          <a:lstStyle/>
          <a:p>
            <a:pPr algn="ctr"/>
            <a:r>
              <a:rPr lang="en-US" sz="1000" b="1"/>
              <a:t>Home page</a:t>
            </a:r>
          </a:p>
        </p:txBody>
      </p:sp>
      <p:sp>
        <p:nvSpPr>
          <p:cNvPr id="4101" name="Rectangle 5"/>
          <p:cNvSpPr>
            <a:spLocks noChangeArrowheads="1"/>
          </p:cNvSpPr>
          <p:nvPr/>
        </p:nvSpPr>
        <p:spPr bwMode="auto">
          <a:xfrm>
            <a:off x="42863" y="1193800"/>
            <a:ext cx="1050925" cy="27432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Departments &amp; Programs</a:t>
            </a:r>
            <a:endParaRPr lang="en-US" sz="1000" b="1" dirty="0"/>
          </a:p>
        </p:txBody>
      </p:sp>
      <p:sp>
        <p:nvSpPr>
          <p:cNvPr id="4102" name="Rectangle 6"/>
          <p:cNvSpPr>
            <a:spLocks noChangeArrowheads="1"/>
          </p:cNvSpPr>
          <p:nvPr/>
        </p:nvSpPr>
        <p:spPr bwMode="auto">
          <a:xfrm>
            <a:off x="5386388"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About</a:t>
            </a:r>
            <a:endParaRPr lang="en-US" sz="1000" b="1" dirty="0"/>
          </a:p>
        </p:txBody>
      </p:sp>
      <p:cxnSp>
        <p:nvCxnSpPr>
          <p:cNvPr id="4103" name="AutoShape 7"/>
          <p:cNvCxnSpPr>
            <a:cxnSpLocks noChangeShapeType="1"/>
            <a:stCxn id="4100" idx="2"/>
            <a:endCxn id="4101" idx="0"/>
          </p:cNvCxnSpPr>
          <p:nvPr/>
        </p:nvCxnSpPr>
        <p:spPr bwMode="auto">
          <a:xfrm rot="5400000">
            <a:off x="2413001" y="-965200"/>
            <a:ext cx="314325" cy="4003674"/>
          </a:xfrm>
          <a:prstGeom prst="bentConnector3">
            <a:avLst>
              <a:gd name="adj1" fmla="val 50000"/>
            </a:avLst>
          </a:prstGeom>
          <a:noFill/>
          <a:ln w="9525">
            <a:solidFill>
              <a:schemeClr val="tx1"/>
            </a:solidFill>
            <a:miter lim="800000"/>
            <a:headEnd/>
            <a:tailEnd type="triangle" w="med" len="med"/>
          </a:ln>
          <a:effectLst/>
        </p:spPr>
      </p:cxnSp>
      <p:cxnSp>
        <p:nvCxnSpPr>
          <p:cNvPr id="4104" name="AutoShape 8"/>
          <p:cNvCxnSpPr>
            <a:cxnSpLocks noChangeShapeType="1"/>
            <a:stCxn id="4100" idx="2"/>
            <a:endCxn id="4102" idx="0"/>
          </p:cNvCxnSpPr>
          <p:nvPr/>
        </p:nvCxnSpPr>
        <p:spPr bwMode="auto">
          <a:xfrm rot="16200000" flipH="1">
            <a:off x="5084763" y="366711"/>
            <a:ext cx="314325" cy="1339851"/>
          </a:xfrm>
          <a:prstGeom prst="bentConnector3">
            <a:avLst>
              <a:gd name="adj1" fmla="val 50000"/>
            </a:avLst>
          </a:prstGeom>
          <a:noFill/>
          <a:ln w="9525">
            <a:solidFill>
              <a:schemeClr val="tx1"/>
            </a:solidFill>
            <a:miter lim="800000"/>
            <a:headEnd/>
            <a:tailEnd type="triangle" w="med" len="med"/>
          </a:ln>
          <a:effectLst/>
        </p:spPr>
      </p:cxnSp>
      <p:sp>
        <p:nvSpPr>
          <p:cNvPr id="4105" name="Rectangle 9"/>
          <p:cNvSpPr>
            <a:spLocks noChangeArrowheads="1"/>
          </p:cNvSpPr>
          <p:nvPr/>
        </p:nvSpPr>
        <p:spPr bwMode="auto">
          <a:xfrm>
            <a:off x="1382316"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Admissions</a:t>
            </a:r>
            <a:endParaRPr lang="en-US" sz="1000" b="1" dirty="0"/>
          </a:p>
        </p:txBody>
      </p:sp>
      <p:cxnSp>
        <p:nvCxnSpPr>
          <p:cNvPr id="4106" name="AutoShape 10"/>
          <p:cNvCxnSpPr>
            <a:cxnSpLocks noChangeShapeType="1"/>
            <a:stCxn id="4100" idx="2"/>
            <a:endCxn id="4105" idx="0"/>
          </p:cNvCxnSpPr>
          <p:nvPr/>
        </p:nvCxnSpPr>
        <p:spPr bwMode="auto">
          <a:xfrm rot="5400000">
            <a:off x="3082728" y="-295473"/>
            <a:ext cx="314325" cy="2664221"/>
          </a:xfrm>
          <a:prstGeom prst="bentConnector3">
            <a:avLst>
              <a:gd name="adj1" fmla="val 50000"/>
            </a:avLst>
          </a:prstGeom>
          <a:noFill/>
          <a:ln w="9525">
            <a:solidFill>
              <a:srgbClr val="000000"/>
            </a:solidFill>
            <a:miter lim="800000"/>
            <a:headEnd/>
            <a:tailEnd type="triangle" w="med" len="med"/>
          </a:ln>
          <a:effectLst/>
        </p:spPr>
      </p:cxnSp>
      <p:sp>
        <p:nvSpPr>
          <p:cNvPr id="4107" name="Rectangle 11"/>
          <p:cNvSpPr>
            <a:spLocks noChangeArrowheads="1"/>
          </p:cNvSpPr>
          <p:nvPr/>
        </p:nvSpPr>
        <p:spPr bwMode="auto">
          <a:xfrm>
            <a:off x="2714625"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4108" name="AutoShape 12"/>
          <p:cNvCxnSpPr>
            <a:cxnSpLocks noChangeShapeType="1"/>
            <a:stCxn id="4100" idx="2"/>
            <a:endCxn id="4107" idx="0"/>
          </p:cNvCxnSpPr>
          <p:nvPr/>
        </p:nvCxnSpPr>
        <p:spPr bwMode="auto">
          <a:xfrm rot="5400000">
            <a:off x="3748882" y="370681"/>
            <a:ext cx="314325" cy="1331912"/>
          </a:xfrm>
          <a:prstGeom prst="bentConnector3">
            <a:avLst>
              <a:gd name="adj1" fmla="val 50000"/>
            </a:avLst>
          </a:prstGeom>
          <a:noFill/>
          <a:ln w="9525">
            <a:solidFill>
              <a:srgbClr val="000000"/>
            </a:solidFill>
            <a:miter lim="800000"/>
            <a:headEnd/>
            <a:tailEnd type="triangle" w="med" len="med"/>
          </a:ln>
          <a:effectLst/>
        </p:spPr>
      </p:cxnSp>
      <p:sp>
        <p:nvSpPr>
          <p:cNvPr id="4109" name="Rectangle 13"/>
          <p:cNvSpPr>
            <a:spLocks noChangeArrowheads="1"/>
          </p:cNvSpPr>
          <p:nvPr/>
        </p:nvSpPr>
        <p:spPr bwMode="auto">
          <a:xfrm>
            <a:off x="4003644" y="1193800"/>
            <a:ext cx="1050925" cy="25400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Services</a:t>
            </a:r>
            <a:endParaRPr lang="en-US" sz="1000" b="1" dirty="0"/>
          </a:p>
        </p:txBody>
      </p:sp>
      <p:cxnSp>
        <p:nvCxnSpPr>
          <p:cNvPr id="4110" name="AutoShape 14"/>
          <p:cNvCxnSpPr>
            <a:cxnSpLocks noChangeShapeType="1"/>
            <a:stCxn id="4100" idx="2"/>
            <a:endCxn id="4109" idx="0"/>
          </p:cNvCxnSpPr>
          <p:nvPr/>
        </p:nvCxnSpPr>
        <p:spPr bwMode="auto">
          <a:xfrm rot="5400000">
            <a:off x="4393392" y="1015191"/>
            <a:ext cx="314325" cy="42893"/>
          </a:xfrm>
          <a:prstGeom prst="bentConnector3">
            <a:avLst>
              <a:gd name="adj1" fmla="val 50000"/>
            </a:avLst>
          </a:prstGeom>
          <a:noFill/>
          <a:ln w="9525">
            <a:solidFill>
              <a:srgbClr val="000000"/>
            </a:solidFill>
            <a:miter lim="800000"/>
            <a:headEnd/>
            <a:tailEnd type="triangle" w="med" len="med"/>
          </a:ln>
          <a:effectLst/>
        </p:spPr>
      </p:cxnSp>
      <p:sp>
        <p:nvSpPr>
          <p:cNvPr id="4111" name="Rectangle 15"/>
          <p:cNvSpPr>
            <a:spLocks noChangeArrowheads="1"/>
          </p:cNvSpPr>
          <p:nvPr/>
        </p:nvSpPr>
        <p:spPr bwMode="auto">
          <a:xfrm>
            <a:off x="6723063" y="1193800"/>
            <a:ext cx="1050925" cy="274320"/>
          </a:xfrm>
          <a:prstGeom prst="rect">
            <a:avLst/>
          </a:prstGeom>
          <a:solidFill>
            <a:srgbClr val="E5FF9B"/>
          </a:solidFill>
          <a:ln w="28575" algn="ctr">
            <a:solidFill>
              <a:srgbClr val="525B78"/>
            </a:solidFill>
            <a:miter lim="800000"/>
            <a:headEnd/>
            <a:tailEnd/>
          </a:ln>
          <a:effectLst/>
        </p:spPr>
        <p:txBody>
          <a:bodyPr anchor="ctr"/>
          <a:lstStyle/>
          <a:p>
            <a:pPr algn="ctr"/>
            <a:r>
              <a:rPr lang="en-US" sz="1000" b="1" dirty="0" smtClean="0"/>
              <a:t>News</a:t>
            </a:r>
            <a:endParaRPr lang="en-US" sz="1000" b="1" dirty="0"/>
          </a:p>
        </p:txBody>
      </p:sp>
      <p:cxnSp>
        <p:nvCxnSpPr>
          <p:cNvPr id="4113" name="AutoShape 17"/>
          <p:cNvCxnSpPr>
            <a:cxnSpLocks noChangeShapeType="1"/>
            <a:stCxn id="4100" idx="2"/>
            <a:endCxn id="4111" idx="0"/>
          </p:cNvCxnSpPr>
          <p:nvPr/>
        </p:nvCxnSpPr>
        <p:spPr bwMode="auto">
          <a:xfrm rot="16200000" flipH="1">
            <a:off x="5753101" y="-301626"/>
            <a:ext cx="314325" cy="2676526"/>
          </a:xfrm>
          <a:prstGeom prst="bentConnector3">
            <a:avLst>
              <a:gd name="adj1" fmla="val 50000"/>
            </a:avLst>
          </a:prstGeom>
          <a:noFill/>
          <a:ln w="9525">
            <a:solidFill>
              <a:schemeClr val="tx1"/>
            </a:solidFill>
            <a:prstDash val="dash"/>
            <a:miter lim="800000"/>
            <a:headEnd/>
            <a:tailEnd type="triangle" w="med" len="med"/>
          </a:ln>
          <a:effectLst/>
        </p:spPr>
      </p:cxnSp>
      <p:sp>
        <p:nvSpPr>
          <p:cNvPr id="4128" name="Rectangle 32"/>
          <p:cNvSpPr>
            <a:spLocks noChangeArrowheads="1"/>
          </p:cNvSpPr>
          <p:nvPr/>
        </p:nvSpPr>
        <p:spPr bwMode="auto">
          <a:xfrm>
            <a:off x="73025" y="2712293"/>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Departments</a:t>
            </a:r>
            <a:endParaRPr lang="en-US" sz="900" dirty="0"/>
          </a:p>
        </p:txBody>
      </p:sp>
      <p:sp>
        <p:nvSpPr>
          <p:cNvPr id="4134" name="Rectangle 38"/>
          <p:cNvSpPr>
            <a:spLocks noChangeArrowheads="1"/>
          </p:cNvSpPr>
          <p:nvPr/>
        </p:nvSpPr>
        <p:spPr bwMode="auto">
          <a:xfrm>
            <a:off x="1412478" y="1548689"/>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4136" name="Rectangle 40"/>
          <p:cNvSpPr>
            <a:spLocks noChangeArrowheads="1"/>
          </p:cNvSpPr>
          <p:nvPr/>
        </p:nvSpPr>
        <p:spPr bwMode="auto">
          <a:xfrm>
            <a:off x="1412478" y="2487529"/>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4147" name="Rectangle 51"/>
          <p:cNvSpPr>
            <a:spLocks noChangeArrowheads="1"/>
          </p:cNvSpPr>
          <p:nvPr/>
        </p:nvSpPr>
        <p:spPr bwMode="auto">
          <a:xfrm>
            <a:off x="1412478" y="3113423"/>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Class Schedule</a:t>
            </a:r>
          </a:p>
        </p:txBody>
      </p:sp>
      <p:sp>
        <p:nvSpPr>
          <p:cNvPr id="4148" name="Rectangle 52"/>
          <p:cNvSpPr>
            <a:spLocks noChangeArrowheads="1"/>
          </p:cNvSpPr>
          <p:nvPr/>
        </p:nvSpPr>
        <p:spPr bwMode="auto">
          <a:xfrm>
            <a:off x="73025" y="3799697"/>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Services</a:t>
            </a:r>
            <a:endParaRPr lang="en-US" sz="900" dirty="0"/>
          </a:p>
        </p:txBody>
      </p:sp>
      <p:sp>
        <p:nvSpPr>
          <p:cNvPr id="4151" name="Rectangle 55"/>
          <p:cNvSpPr>
            <a:spLocks noChangeArrowheads="1"/>
          </p:cNvSpPr>
          <p:nvPr/>
        </p:nvSpPr>
        <p:spPr bwMode="auto">
          <a:xfrm>
            <a:off x="1412478" y="1861636"/>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Apply for Admission</a:t>
            </a:r>
            <a:endParaRPr lang="en-US" sz="900" dirty="0"/>
          </a:p>
        </p:txBody>
      </p:sp>
      <p:sp>
        <p:nvSpPr>
          <p:cNvPr id="4172" name="Rectangle 76"/>
          <p:cNvSpPr>
            <a:spLocks noChangeArrowheads="1"/>
          </p:cNvSpPr>
          <p:nvPr/>
        </p:nvSpPr>
        <p:spPr bwMode="auto">
          <a:xfrm>
            <a:off x="5416550" y="15240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About Grossmont</a:t>
            </a:r>
            <a:endParaRPr lang="en-US" sz="900" dirty="0"/>
          </a:p>
        </p:txBody>
      </p:sp>
      <p:sp>
        <p:nvSpPr>
          <p:cNvPr id="4174" name="Rectangle 78"/>
          <p:cNvSpPr>
            <a:spLocks noChangeArrowheads="1"/>
          </p:cNvSpPr>
          <p:nvPr/>
        </p:nvSpPr>
        <p:spPr bwMode="auto">
          <a:xfrm>
            <a:off x="1412478" y="3739317"/>
            <a:ext cx="990600" cy="255587"/>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GCCCD Online Classes</a:t>
            </a:r>
            <a:endParaRPr lang="en-US" sz="900" dirty="0"/>
          </a:p>
        </p:txBody>
      </p:sp>
      <p:sp>
        <p:nvSpPr>
          <p:cNvPr id="4175" name="Rectangle 79"/>
          <p:cNvSpPr>
            <a:spLocks noChangeArrowheads="1"/>
          </p:cNvSpPr>
          <p:nvPr/>
        </p:nvSpPr>
        <p:spPr bwMode="auto">
          <a:xfrm>
            <a:off x="73025" y="1548689"/>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73025" y="3255995"/>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59" name="Rectangle 15"/>
          <p:cNvSpPr>
            <a:spLocks noChangeArrowheads="1"/>
          </p:cNvSpPr>
          <p:nvPr/>
        </p:nvSpPr>
        <p:spPr bwMode="auto">
          <a:xfrm>
            <a:off x="7940675" y="1193442"/>
            <a:ext cx="1050925" cy="274320"/>
          </a:xfrm>
          <a:prstGeom prst="rect">
            <a:avLst/>
          </a:prstGeom>
          <a:solidFill>
            <a:srgbClr val="E5FF9B"/>
          </a:solidFill>
          <a:ln w="28575" algn="ctr">
            <a:solidFill>
              <a:srgbClr val="525B78"/>
            </a:solidFill>
            <a:miter lim="800000"/>
            <a:headEnd/>
            <a:tailEnd/>
          </a:ln>
          <a:effectLst/>
        </p:spPr>
        <p:txBody>
          <a:bodyPr anchor="ctr"/>
          <a:lstStyle/>
          <a:p>
            <a:pPr algn="ctr"/>
            <a:r>
              <a:rPr lang="en-US" sz="1000" b="1" dirty="0" smtClean="0"/>
              <a:t>Events</a:t>
            </a:r>
            <a:endParaRPr lang="en-US" sz="1000" b="1" dirty="0"/>
          </a:p>
        </p:txBody>
      </p:sp>
      <p:cxnSp>
        <p:nvCxnSpPr>
          <p:cNvPr id="61" name="Elbow Connector 60"/>
          <p:cNvCxnSpPr>
            <a:stCxn id="4100" idx="2"/>
            <a:endCxn id="59" idx="0"/>
          </p:cNvCxnSpPr>
          <p:nvPr/>
        </p:nvCxnSpPr>
        <p:spPr>
          <a:xfrm rot="16200000" flipH="1">
            <a:off x="6362086" y="-910611"/>
            <a:ext cx="313967" cy="3894138"/>
          </a:xfrm>
          <a:prstGeom prst="bentConnector3">
            <a:avLst>
              <a:gd name="adj1" fmla="val 50000"/>
            </a:avLst>
          </a:prstGeom>
          <a:noFill/>
          <a:ln w="9525">
            <a:solidFill>
              <a:schemeClr val="tx1"/>
            </a:solidFill>
            <a:prstDash val="dash"/>
            <a:miter lim="800000"/>
            <a:headEnd/>
            <a:tailEnd type="triangle" w="med" len="med"/>
          </a:ln>
          <a:effectLst/>
        </p:spPr>
      </p:cxnSp>
      <p:sp>
        <p:nvSpPr>
          <p:cNvPr id="63" name="Rectangle 38"/>
          <p:cNvSpPr>
            <a:spLocks noChangeArrowheads="1"/>
          </p:cNvSpPr>
          <p:nvPr/>
        </p:nvSpPr>
        <p:spPr bwMode="auto">
          <a:xfrm>
            <a:off x="1412478" y="2800476"/>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College Catalog</a:t>
            </a:r>
            <a:endParaRPr lang="en-US" sz="900" dirty="0"/>
          </a:p>
        </p:txBody>
      </p:sp>
      <p:sp>
        <p:nvSpPr>
          <p:cNvPr id="64" name="Rectangle 40"/>
          <p:cNvSpPr>
            <a:spLocks noChangeArrowheads="1"/>
          </p:cNvSpPr>
          <p:nvPr/>
        </p:nvSpPr>
        <p:spPr bwMode="auto">
          <a:xfrm>
            <a:off x="73025" y="4343400"/>
            <a:ext cx="990600" cy="381000"/>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Continuing Education</a:t>
            </a:r>
            <a:endParaRPr lang="en-US" sz="900" dirty="0"/>
          </a:p>
        </p:txBody>
      </p:sp>
      <p:sp>
        <p:nvSpPr>
          <p:cNvPr id="65" name="Rectangle 51"/>
          <p:cNvSpPr>
            <a:spLocks noChangeArrowheads="1"/>
          </p:cNvSpPr>
          <p:nvPr/>
        </p:nvSpPr>
        <p:spPr bwMode="auto">
          <a:xfrm>
            <a:off x="1412478" y="4052263"/>
            <a:ext cx="990600" cy="255588"/>
          </a:xfrm>
          <a:prstGeom prst="rect">
            <a:avLst/>
          </a:prstGeom>
          <a:solidFill>
            <a:srgbClr val="FFFFCC"/>
          </a:solidFill>
          <a:ln w="9525" algn="ctr">
            <a:solidFill>
              <a:srgbClr val="8390AD"/>
            </a:solidFill>
            <a:miter lim="800000"/>
            <a:headEnd/>
            <a:tailEnd/>
          </a:ln>
          <a:effectLst/>
        </p:spPr>
        <p:txBody>
          <a:bodyPr anchor="ctr"/>
          <a:lstStyle/>
          <a:p>
            <a:pPr algn="ctr"/>
            <a:r>
              <a:rPr lang="en-US" sz="900" dirty="0" smtClean="0"/>
              <a:t>Request Information</a:t>
            </a:r>
            <a:endParaRPr lang="en-US" sz="900" dirty="0"/>
          </a:p>
        </p:txBody>
      </p:sp>
      <p:sp>
        <p:nvSpPr>
          <p:cNvPr id="66" name="Rectangle 55"/>
          <p:cNvSpPr>
            <a:spLocks noChangeArrowheads="1"/>
          </p:cNvSpPr>
          <p:nvPr/>
        </p:nvSpPr>
        <p:spPr bwMode="auto">
          <a:xfrm>
            <a:off x="1412478" y="3426370"/>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Scholarships</a:t>
            </a:r>
            <a:endParaRPr lang="en-US" sz="900" dirty="0"/>
          </a:p>
        </p:txBody>
      </p:sp>
      <p:sp>
        <p:nvSpPr>
          <p:cNvPr id="67" name="Rectangle 78"/>
          <p:cNvSpPr>
            <a:spLocks noChangeArrowheads="1"/>
          </p:cNvSpPr>
          <p:nvPr/>
        </p:nvSpPr>
        <p:spPr bwMode="auto">
          <a:xfrm>
            <a:off x="1412478" y="2174583"/>
            <a:ext cx="990600" cy="255587"/>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Register for Classes</a:t>
            </a:r>
            <a:endParaRPr lang="en-US" sz="900" dirty="0"/>
          </a:p>
        </p:txBody>
      </p:sp>
      <p:sp>
        <p:nvSpPr>
          <p:cNvPr id="68" name="Rectangle 51"/>
          <p:cNvSpPr>
            <a:spLocks noChangeArrowheads="1"/>
          </p:cNvSpPr>
          <p:nvPr/>
        </p:nvSpPr>
        <p:spPr bwMode="auto">
          <a:xfrm>
            <a:off x="1412478" y="4365214"/>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err="1" smtClean="0"/>
              <a:t>WebAdvisor</a:t>
            </a:r>
            <a:endParaRPr lang="en-US" sz="900" dirty="0"/>
          </a:p>
        </p:txBody>
      </p:sp>
      <p:sp>
        <p:nvSpPr>
          <p:cNvPr id="72" name="Rectangle 35"/>
          <p:cNvSpPr>
            <a:spLocks noChangeArrowheads="1"/>
          </p:cNvSpPr>
          <p:nvPr/>
        </p:nvSpPr>
        <p:spPr bwMode="auto">
          <a:xfrm>
            <a:off x="4033806" y="2400886"/>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Child Care</a:t>
            </a:r>
            <a:endParaRPr lang="en-US" sz="700" dirty="0"/>
          </a:p>
        </p:txBody>
      </p:sp>
      <p:sp>
        <p:nvSpPr>
          <p:cNvPr id="73" name="Rectangle 46"/>
          <p:cNvSpPr>
            <a:spLocks noChangeArrowheads="1"/>
          </p:cNvSpPr>
          <p:nvPr/>
        </p:nvSpPr>
        <p:spPr bwMode="auto">
          <a:xfrm>
            <a:off x="4033806" y="1926818"/>
            <a:ext cx="990600" cy="180975"/>
          </a:xfrm>
          <a:prstGeom prst="rect">
            <a:avLst/>
          </a:prstGeom>
          <a:solidFill>
            <a:srgbClr val="E5FF9B"/>
          </a:solidFill>
          <a:ln w="9525" algn="ctr">
            <a:solidFill>
              <a:srgbClr val="8390AD"/>
            </a:solidFill>
            <a:miter lim="800000"/>
            <a:headEnd/>
            <a:tailEnd/>
          </a:ln>
          <a:effectLst/>
        </p:spPr>
        <p:txBody>
          <a:bodyPr anchor="ctr"/>
          <a:lstStyle/>
          <a:p>
            <a:pPr algn="ctr"/>
            <a:r>
              <a:rPr lang="en-US" sz="700" dirty="0" smtClean="0"/>
              <a:t>Bookstore</a:t>
            </a:r>
            <a:endParaRPr lang="en-US" sz="700" dirty="0"/>
          </a:p>
        </p:txBody>
      </p:sp>
      <p:sp>
        <p:nvSpPr>
          <p:cNvPr id="78" name="Rectangle 103"/>
          <p:cNvSpPr>
            <a:spLocks noChangeArrowheads="1"/>
          </p:cNvSpPr>
          <p:nvPr/>
        </p:nvSpPr>
        <p:spPr bwMode="auto">
          <a:xfrm>
            <a:off x="4033806" y="2163852"/>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Cashier’s Office</a:t>
            </a:r>
            <a:endParaRPr lang="en-US" sz="700" dirty="0"/>
          </a:p>
        </p:txBody>
      </p:sp>
      <p:sp>
        <p:nvSpPr>
          <p:cNvPr id="79" name="Rectangle 35"/>
          <p:cNvSpPr>
            <a:spLocks noChangeArrowheads="1"/>
          </p:cNvSpPr>
          <p:nvPr/>
        </p:nvSpPr>
        <p:spPr bwMode="auto">
          <a:xfrm>
            <a:off x="4033806" y="2874954"/>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Counseling</a:t>
            </a:r>
            <a:endParaRPr lang="en-US" sz="700" dirty="0"/>
          </a:p>
        </p:txBody>
      </p:sp>
      <p:sp>
        <p:nvSpPr>
          <p:cNvPr id="80" name="Rectangle 74"/>
          <p:cNvSpPr>
            <a:spLocks noChangeArrowheads="1"/>
          </p:cNvSpPr>
          <p:nvPr/>
        </p:nvSpPr>
        <p:spPr bwMode="auto">
          <a:xfrm>
            <a:off x="4033806" y="3111988"/>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EOPS/CARE</a:t>
            </a:r>
            <a:endParaRPr lang="en-US" sz="700" dirty="0"/>
          </a:p>
        </p:txBody>
      </p:sp>
      <p:sp>
        <p:nvSpPr>
          <p:cNvPr id="82" name="Rectangle 35"/>
          <p:cNvSpPr>
            <a:spLocks noChangeArrowheads="1"/>
          </p:cNvSpPr>
          <p:nvPr/>
        </p:nvSpPr>
        <p:spPr bwMode="auto">
          <a:xfrm>
            <a:off x="4033806" y="382309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Job &amp; Career Information</a:t>
            </a:r>
            <a:endParaRPr lang="en-US" sz="700" dirty="0"/>
          </a:p>
        </p:txBody>
      </p:sp>
      <p:sp>
        <p:nvSpPr>
          <p:cNvPr id="83" name="Rectangle 82"/>
          <p:cNvSpPr>
            <a:spLocks noChangeArrowheads="1"/>
          </p:cNvSpPr>
          <p:nvPr/>
        </p:nvSpPr>
        <p:spPr bwMode="auto">
          <a:xfrm>
            <a:off x="4033806" y="4060124"/>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Library</a:t>
            </a:r>
            <a:endParaRPr lang="en-US" sz="700" dirty="0"/>
          </a:p>
        </p:txBody>
      </p:sp>
      <p:sp>
        <p:nvSpPr>
          <p:cNvPr id="84" name="Rectangle 87"/>
          <p:cNvSpPr>
            <a:spLocks noChangeArrowheads="1"/>
          </p:cNvSpPr>
          <p:nvPr/>
        </p:nvSpPr>
        <p:spPr bwMode="auto">
          <a:xfrm>
            <a:off x="4033806" y="145275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Admissions &amp; Records</a:t>
            </a:r>
            <a:endParaRPr lang="en-US" sz="700" dirty="0"/>
          </a:p>
        </p:txBody>
      </p:sp>
      <p:sp>
        <p:nvSpPr>
          <p:cNvPr id="85" name="Rectangle 103"/>
          <p:cNvSpPr>
            <a:spLocks noChangeArrowheads="1"/>
          </p:cNvSpPr>
          <p:nvPr/>
        </p:nvSpPr>
        <p:spPr bwMode="auto">
          <a:xfrm>
            <a:off x="4033806" y="3586056"/>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Health Services</a:t>
            </a:r>
            <a:endParaRPr lang="en-US" sz="700" dirty="0"/>
          </a:p>
        </p:txBody>
      </p:sp>
      <p:sp>
        <p:nvSpPr>
          <p:cNvPr id="86" name="Rectangle 35"/>
          <p:cNvSpPr>
            <a:spLocks noChangeArrowheads="1"/>
          </p:cNvSpPr>
          <p:nvPr/>
        </p:nvSpPr>
        <p:spPr bwMode="auto">
          <a:xfrm>
            <a:off x="4038600" y="4771226"/>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err="1" smtClean="0"/>
              <a:t>Prereq</a:t>
            </a:r>
            <a:r>
              <a:rPr lang="en-US" sz="700" dirty="0" smtClean="0"/>
              <a:t> Clearance Info</a:t>
            </a:r>
            <a:endParaRPr lang="en-US" sz="700" dirty="0"/>
          </a:p>
        </p:txBody>
      </p:sp>
      <p:sp>
        <p:nvSpPr>
          <p:cNvPr id="87" name="Rectangle 74"/>
          <p:cNvSpPr>
            <a:spLocks noChangeArrowheads="1"/>
          </p:cNvSpPr>
          <p:nvPr/>
        </p:nvSpPr>
        <p:spPr bwMode="auto">
          <a:xfrm>
            <a:off x="4038600" y="5956396"/>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Transfer Center</a:t>
            </a:r>
            <a:endParaRPr lang="en-US" sz="700" dirty="0"/>
          </a:p>
        </p:txBody>
      </p:sp>
      <p:sp>
        <p:nvSpPr>
          <p:cNvPr id="89" name="Rectangle 88"/>
          <p:cNvSpPr>
            <a:spLocks noChangeArrowheads="1"/>
          </p:cNvSpPr>
          <p:nvPr/>
        </p:nvSpPr>
        <p:spPr bwMode="auto">
          <a:xfrm>
            <a:off x="4038600" y="666750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Online Services</a:t>
            </a:r>
            <a:endParaRPr lang="en-US" sz="700" dirty="0"/>
          </a:p>
        </p:txBody>
      </p:sp>
      <p:sp>
        <p:nvSpPr>
          <p:cNvPr id="90" name="Rectangle 35"/>
          <p:cNvSpPr>
            <a:spLocks noChangeArrowheads="1"/>
          </p:cNvSpPr>
          <p:nvPr/>
        </p:nvSpPr>
        <p:spPr bwMode="auto">
          <a:xfrm>
            <a:off x="2744787" y="21336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Campus Events</a:t>
            </a:r>
            <a:endParaRPr lang="en-US" sz="900" dirty="0"/>
          </a:p>
        </p:txBody>
      </p:sp>
      <p:sp>
        <p:nvSpPr>
          <p:cNvPr id="91" name="Rectangle 46"/>
          <p:cNvSpPr>
            <a:spLocks noChangeArrowheads="1"/>
          </p:cNvSpPr>
          <p:nvPr/>
        </p:nvSpPr>
        <p:spPr bwMode="auto">
          <a:xfrm>
            <a:off x="2744787" y="1524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700" dirty="0" smtClean="0"/>
              <a:t>Associated Students (ASGC)</a:t>
            </a:r>
            <a:endParaRPr lang="en-US" sz="700" dirty="0"/>
          </a:p>
        </p:txBody>
      </p:sp>
      <p:sp>
        <p:nvSpPr>
          <p:cNvPr id="96" name="Rectangle 103"/>
          <p:cNvSpPr>
            <a:spLocks noChangeArrowheads="1"/>
          </p:cNvSpPr>
          <p:nvPr/>
        </p:nvSpPr>
        <p:spPr bwMode="auto">
          <a:xfrm>
            <a:off x="2744787" y="1828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97" name="Rectangle 35"/>
          <p:cNvSpPr>
            <a:spLocks noChangeArrowheads="1"/>
          </p:cNvSpPr>
          <p:nvPr/>
        </p:nvSpPr>
        <p:spPr bwMode="auto">
          <a:xfrm>
            <a:off x="2744787" y="39624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108" name="Rectangle 35"/>
          <p:cNvSpPr>
            <a:spLocks noChangeArrowheads="1"/>
          </p:cNvSpPr>
          <p:nvPr/>
        </p:nvSpPr>
        <p:spPr bwMode="auto">
          <a:xfrm>
            <a:off x="5410200" y="39624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News</a:t>
            </a:r>
            <a:endParaRPr lang="en-US" sz="900" dirty="0"/>
          </a:p>
        </p:txBody>
      </p:sp>
      <p:sp>
        <p:nvSpPr>
          <p:cNvPr id="112" name="Rectangle 76"/>
          <p:cNvSpPr>
            <a:spLocks noChangeArrowheads="1"/>
          </p:cNvSpPr>
          <p:nvPr/>
        </p:nvSpPr>
        <p:spPr bwMode="auto">
          <a:xfrm>
            <a:off x="5416550" y="1828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115" name="Rectangle 35"/>
          <p:cNvSpPr>
            <a:spLocks noChangeArrowheads="1"/>
          </p:cNvSpPr>
          <p:nvPr/>
        </p:nvSpPr>
        <p:spPr bwMode="auto">
          <a:xfrm>
            <a:off x="5410200" y="42672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Parking &amp; Public Safety</a:t>
            </a:r>
            <a:endParaRPr lang="en-US" sz="900" dirty="0"/>
          </a:p>
        </p:txBody>
      </p:sp>
      <p:sp>
        <p:nvSpPr>
          <p:cNvPr id="118" name="Rectangle 35"/>
          <p:cNvSpPr>
            <a:spLocks noChangeArrowheads="1"/>
          </p:cNvSpPr>
          <p:nvPr/>
        </p:nvSpPr>
        <p:spPr bwMode="auto">
          <a:xfrm>
            <a:off x="5410200" y="3352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Foundation</a:t>
            </a:r>
            <a:endParaRPr lang="en-US" sz="900" dirty="0"/>
          </a:p>
        </p:txBody>
      </p:sp>
      <p:sp>
        <p:nvSpPr>
          <p:cNvPr id="119" name="Rectangle 35"/>
          <p:cNvSpPr>
            <a:spLocks noChangeArrowheads="1"/>
          </p:cNvSpPr>
          <p:nvPr/>
        </p:nvSpPr>
        <p:spPr bwMode="auto">
          <a:xfrm>
            <a:off x="5410200" y="3657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Maps &amp; Directions</a:t>
            </a:r>
            <a:endParaRPr lang="en-US" sz="900" dirty="0"/>
          </a:p>
        </p:txBody>
      </p:sp>
      <p:sp>
        <p:nvSpPr>
          <p:cNvPr id="121" name="Rectangle 47"/>
          <p:cNvSpPr>
            <a:spLocks noChangeArrowheads="1"/>
          </p:cNvSpPr>
          <p:nvPr/>
        </p:nvSpPr>
        <p:spPr bwMode="auto">
          <a:xfrm>
            <a:off x="2744787" y="24384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a:t>
            </a:r>
            <a:endParaRPr lang="en-US" sz="900" dirty="0"/>
          </a:p>
        </p:txBody>
      </p:sp>
      <p:sp>
        <p:nvSpPr>
          <p:cNvPr id="127" name="Rectangle 126"/>
          <p:cNvSpPr>
            <a:spLocks noChangeArrowheads="1"/>
          </p:cNvSpPr>
          <p:nvPr/>
        </p:nvSpPr>
        <p:spPr bwMode="auto">
          <a:xfrm>
            <a:off x="4038600" y="5482328"/>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Students with Disabilities</a:t>
            </a:r>
            <a:endParaRPr lang="en-US" sz="700" dirty="0"/>
          </a:p>
        </p:txBody>
      </p:sp>
      <p:sp>
        <p:nvSpPr>
          <p:cNvPr id="75" name="Rectangle 54"/>
          <p:cNvSpPr>
            <a:spLocks noChangeArrowheads="1"/>
          </p:cNvSpPr>
          <p:nvPr/>
        </p:nvSpPr>
        <p:spPr bwMode="auto">
          <a:xfrm>
            <a:off x="76200" y="21066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Affairs</a:t>
            </a:r>
            <a:endParaRPr lang="en-US" sz="900" dirty="0"/>
          </a:p>
        </p:txBody>
      </p:sp>
      <p:sp>
        <p:nvSpPr>
          <p:cNvPr id="76" name="Rectangle 75"/>
          <p:cNvSpPr>
            <a:spLocks noChangeArrowheads="1"/>
          </p:cNvSpPr>
          <p:nvPr/>
        </p:nvSpPr>
        <p:spPr bwMode="auto">
          <a:xfrm>
            <a:off x="2744787" y="27432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Freshman Academy</a:t>
            </a:r>
            <a:endParaRPr lang="en-US" sz="900" dirty="0"/>
          </a:p>
        </p:txBody>
      </p:sp>
      <p:sp>
        <p:nvSpPr>
          <p:cNvPr id="81" name="Rectangle 80"/>
          <p:cNvSpPr>
            <a:spLocks noChangeArrowheads="1"/>
          </p:cNvSpPr>
          <p:nvPr/>
        </p:nvSpPr>
        <p:spPr bwMode="auto">
          <a:xfrm>
            <a:off x="2744787" y="3048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Griffin Radio</a:t>
            </a:r>
            <a:endParaRPr lang="en-US" sz="900" dirty="0"/>
          </a:p>
        </p:txBody>
      </p:sp>
      <p:sp>
        <p:nvSpPr>
          <p:cNvPr id="94" name="Rectangle 93"/>
          <p:cNvSpPr>
            <a:spLocks noChangeArrowheads="1"/>
          </p:cNvSpPr>
          <p:nvPr/>
        </p:nvSpPr>
        <p:spPr bwMode="auto">
          <a:xfrm>
            <a:off x="2744787" y="3352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err="1" smtClean="0"/>
              <a:t>Stagehouse</a:t>
            </a:r>
            <a:r>
              <a:rPr lang="en-US" sz="900" dirty="0" smtClean="0"/>
              <a:t> Theatre</a:t>
            </a:r>
            <a:endParaRPr lang="en-US" sz="900" dirty="0"/>
          </a:p>
        </p:txBody>
      </p:sp>
      <p:sp>
        <p:nvSpPr>
          <p:cNvPr id="95" name="Rectangle 94"/>
          <p:cNvSpPr>
            <a:spLocks noChangeArrowheads="1"/>
          </p:cNvSpPr>
          <p:nvPr/>
        </p:nvSpPr>
        <p:spPr bwMode="auto">
          <a:xfrm>
            <a:off x="2744787" y="36576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Student Orgs</a:t>
            </a:r>
            <a:endParaRPr lang="en-US" sz="900" dirty="0"/>
          </a:p>
        </p:txBody>
      </p:sp>
      <p:sp>
        <p:nvSpPr>
          <p:cNvPr id="98" name="Rectangle 35"/>
          <p:cNvSpPr>
            <a:spLocks noChangeArrowheads="1"/>
          </p:cNvSpPr>
          <p:nvPr/>
        </p:nvSpPr>
        <p:spPr bwMode="auto">
          <a:xfrm>
            <a:off x="4033806" y="263792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Computer Labs</a:t>
            </a:r>
            <a:endParaRPr lang="en-US" sz="700" dirty="0"/>
          </a:p>
        </p:txBody>
      </p:sp>
      <p:sp>
        <p:nvSpPr>
          <p:cNvPr id="99" name="Rectangle 74"/>
          <p:cNvSpPr>
            <a:spLocks noChangeArrowheads="1"/>
          </p:cNvSpPr>
          <p:nvPr/>
        </p:nvSpPr>
        <p:spPr bwMode="auto">
          <a:xfrm>
            <a:off x="4033806" y="3349022"/>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Financial Aid &amp; Scholarships</a:t>
            </a:r>
            <a:endParaRPr lang="en-US" sz="700" dirty="0"/>
          </a:p>
        </p:txBody>
      </p:sp>
      <p:sp>
        <p:nvSpPr>
          <p:cNvPr id="100" name="Rectangle 35"/>
          <p:cNvSpPr>
            <a:spLocks noChangeArrowheads="1"/>
          </p:cNvSpPr>
          <p:nvPr/>
        </p:nvSpPr>
        <p:spPr bwMode="auto">
          <a:xfrm>
            <a:off x="4033806" y="4297158"/>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Tech Mall Services</a:t>
            </a:r>
            <a:endParaRPr lang="en-US" sz="700" dirty="0"/>
          </a:p>
        </p:txBody>
      </p:sp>
      <p:sp>
        <p:nvSpPr>
          <p:cNvPr id="101" name="Rectangle 35"/>
          <p:cNvSpPr>
            <a:spLocks noChangeArrowheads="1"/>
          </p:cNvSpPr>
          <p:nvPr/>
        </p:nvSpPr>
        <p:spPr bwMode="auto">
          <a:xfrm>
            <a:off x="4033806" y="4534192"/>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Parking</a:t>
            </a:r>
            <a:endParaRPr lang="en-US" sz="700" dirty="0"/>
          </a:p>
        </p:txBody>
      </p:sp>
      <p:sp>
        <p:nvSpPr>
          <p:cNvPr id="102" name="Rectangle 35"/>
          <p:cNvSpPr>
            <a:spLocks noChangeArrowheads="1"/>
          </p:cNvSpPr>
          <p:nvPr/>
        </p:nvSpPr>
        <p:spPr bwMode="auto">
          <a:xfrm>
            <a:off x="4038600" y="1689784"/>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Articulation </a:t>
            </a:r>
            <a:r>
              <a:rPr lang="en-US" sz="700" dirty="0" err="1" smtClean="0"/>
              <a:t>Agmts</a:t>
            </a:r>
            <a:endParaRPr lang="en-US" sz="700" dirty="0"/>
          </a:p>
        </p:txBody>
      </p:sp>
      <p:sp>
        <p:nvSpPr>
          <p:cNvPr id="103" name="Rectangle 35"/>
          <p:cNvSpPr>
            <a:spLocks noChangeArrowheads="1"/>
          </p:cNvSpPr>
          <p:nvPr/>
        </p:nvSpPr>
        <p:spPr bwMode="auto">
          <a:xfrm>
            <a:off x="4038600" y="500826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Services for Students</a:t>
            </a:r>
            <a:endParaRPr lang="en-US" sz="700" dirty="0"/>
          </a:p>
        </p:txBody>
      </p:sp>
      <p:sp>
        <p:nvSpPr>
          <p:cNvPr id="104" name="Rectangle 35"/>
          <p:cNvSpPr>
            <a:spLocks noChangeArrowheads="1"/>
          </p:cNvSpPr>
          <p:nvPr/>
        </p:nvSpPr>
        <p:spPr bwMode="auto">
          <a:xfrm>
            <a:off x="4038600" y="5245294"/>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Blackboard</a:t>
            </a:r>
            <a:endParaRPr lang="en-US" sz="700" dirty="0"/>
          </a:p>
        </p:txBody>
      </p:sp>
      <p:sp>
        <p:nvSpPr>
          <p:cNvPr id="105" name="Rectangle 35"/>
          <p:cNvSpPr>
            <a:spLocks noChangeArrowheads="1"/>
          </p:cNvSpPr>
          <p:nvPr/>
        </p:nvSpPr>
        <p:spPr bwMode="auto">
          <a:xfrm>
            <a:off x="4038600" y="5719362"/>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Transcripts</a:t>
            </a:r>
            <a:endParaRPr lang="en-US" sz="700" dirty="0"/>
          </a:p>
        </p:txBody>
      </p:sp>
      <p:sp>
        <p:nvSpPr>
          <p:cNvPr id="106" name="Rectangle 74"/>
          <p:cNvSpPr>
            <a:spLocks noChangeArrowheads="1"/>
          </p:cNvSpPr>
          <p:nvPr/>
        </p:nvSpPr>
        <p:spPr bwMode="auto">
          <a:xfrm>
            <a:off x="4038600" y="6193430"/>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Tutoring/Learning Asst </a:t>
            </a:r>
            <a:r>
              <a:rPr lang="en-US" sz="700" dirty="0" err="1" smtClean="0"/>
              <a:t>Cnts</a:t>
            </a:r>
            <a:endParaRPr lang="en-US" sz="700" dirty="0"/>
          </a:p>
        </p:txBody>
      </p:sp>
      <p:sp>
        <p:nvSpPr>
          <p:cNvPr id="110" name="Rectangle 35"/>
          <p:cNvSpPr>
            <a:spLocks noChangeArrowheads="1"/>
          </p:cNvSpPr>
          <p:nvPr/>
        </p:nvSpPr>
        <p:spPr bwMode="auto">
          <a:xfrm>
            <a:off x="5410200" y="21336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Campus Events</a:t>
            </a:r>
            <a:endParaRPr lang="en-US" sz="900" dirty="0"/>
          </a:p>
        </p:txBody>
      </p:sp>
      <p:sp>
        <p:nvSpPr>
          <p:cNvPr id="111" name="Rectangle 46"/>
          <p:cNvSpPr>
            <a:spLocks noChangeArrowheads="1"/>
          </p:cNvSpPr>
          <p:nvPr/>
        </p:nvSpPr>
        <p:spPr bwMode="auto">
          <a:xfrm>
            <a:off x="5410200" y="24109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Cancelled Classes</a:t>
            </a:r>
            <a:endParaRPr lang="en-US" sz="900" dirty="0"/>
          </a:p>
        </p:txBody>
      </p:sp>
      <p:sp>
        <p:nvSpPr>
          <p:cNvPr id="123" name="Rectangle 46"/>
          <p:cNvSpPr>
            <a:spLocks noChangeArrowheads="1"/>
          </p:cNvSpPr>
          <p:nvPr/>
        </p:nvSpPr>
        <p:spPr bwMode="auto">
          <a:xfrm>
            <a:off x="5410200" y="27157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Smoking Policy</a:t>
            </a:r>
            <a:endParaRPr lang="en-US" sz="900" dirty="0"/>
          </a:p>
        </p:txBody>
      </p:sp>
      <p:sp>
        <p:nvSpPr>
          <p:cNvPr id="124" name="Rectangle 46"/>
          <p:cNvSpPr>
            <a:spLocks noChangeArrowheads="1"/>
          </p:cNvSpPr>
          <p:nvPr/>
        </p:nvSpPr>
        <p:spPr bwMode="auto">
          <a:xfrm>
            <a:off x="5410200" y="30205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Facilities &amp; Operations</a:t>
            </a:r>
            <a:endParaRPr lang="en-US" sz="900" dirty="0"/>
          </a:p>
        </p:txBody>
      </p:sp>
      <p:sp>
        <p:nvSpPr>
          <p:cNvPr id="77" name="Rectangle 76"/>
          <p:cNvSpPr>
            <a:spLocks noChangeArrowheads="1"/>
          </p:cNvSpPr>
          <p:nvPr/>
        </p:nvSpPr>
        <p:spPr bwMode="auto">
          <a:xfrm>
            <a:off x="4038600" y="6430464"/>
            <a:ext cx="990600" cy="180975"/>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Veterans Services</a:t>
            </a:r>
            <a:endParaRPr lang="en-US" sz="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12</a:t>
            </a:fld>
            <a:endParaRPr lang="en-US"/>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Departments &amp; Programs</a:t>
            </a:r>
            <a:endParaRPr lang="en-US" sz="1000" b="1" dirty="0"/>
          </a:p>
        </p:txBody>
      </p:sp>
      <p:sp>
        <p:nvSpPr>
          <p:cNvPr id="4128" name="Rectangle 32"/>
          <p:cNvSpPr>
            <a:spLocks noChangeArrowheads="1"/>
          </p:cNvSpPr>
          <p:nvPr/>
        </p:nvSpPr>
        <p:spPr bwMode="auto">
          <a:xfrm>
            <a:off x="33528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Departments</a:t>
            </a:r>
            <a:endParaRPr lang="en-US" sz="900" dirty="0"/>
          </a:p>
        </p:txBody>
      </p:sp>
      <p:sp>
        <p:nvSpPr>
          <p:cNvPr id="4148" name="Rectangle 52"/>
          <p:cNvSpPr>
            <a:spLocks noChangeArrowheads="1"/>
          </p:cNvSpPr>
          <p:nvPr/>
        </p:nvSpPr>
        <p:spPr bwMode="auto">
          <a:xfrm>
            <a:off x="62484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solidFill>
                  <a:srgbClr val="FF0000"/>
                </a:solidFill>
              </a:rPr>
              <a:t>Student Services</a:t>
            </a:r>
            <a:endParaRPr lang="en-US" sz="900" dirty="0">
              <a:solidFill>
                <a:srgbClr val="FF0000"/>
              </a:solidFill>
            </a:endParaRPr>
          </a:p>
        </p:txBody>
      </p:sp>
      <p:sp>
        <p:nvSpPr>
          <p:cNvPr id="4150" name="Rectangle 54"/>
          <p:cNvSpPr>
            <a:spLocks noChangeArrowheads="1"/>
          </p:cNvSpPr>
          <p:nvPr/>
        </p:nvSpPr>
        <p:spPr bwMode="auto">
          <a:xfrm>
            <a:off x="19050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Affairs</a:t>
            </a:r>
            <a:endParaRPr lang="en-US" sz="900" dirty="0"/>
          </a:p>
        </p:txBody>
      </p:sp>
      <p:sp>
        <p:nvSpPr>
          <p:cNvPr id="4175" name="Rectangle 79"/>
          <p:cNvSpPr>
            <a:spLocks noChangeArrowheads="1"/>
          </p:cNvSpPr>
          <p:nvPr/>
        </p:nvSpPr>
        <p:spPr bwMode="auto">
          <a:xfrm>
            <a:off x="4572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4800600" y="1268412"/>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64" name="Rectangle 40"/>
          <p:cNvSpPr>
            <a:spLocks noChangeArrowheads="1"/>
          </p:cNvSpPr>
          <p:nvPr/>
        </p:nvSpPr>
        <p:spPr bwMode="auto">
          <a:xfrm>
            <a:off x="7696200" y="1268412"/>
            <a:ext cx="9906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solidFill>
                  <a:srgbClr val="FF0000"/>
                </a:solidFill>
              </a:rPr>
              <a:t>Continuing Education</a:t>
            </a:r>
            <a:endParaRPr lang="en-US" sz="900" dirty="0">
              <a:solidFill>
                <a:srgbClr val="FF0000"/>
              </a:solidFill>
            </a:endParaRPr>
          </a:p>
        </p:txBody>
      </p:sp>
      <p:cxnSp>
        <p:nvCxnSpPr>
          <p:cNvPr id="111" name="AutoShape 7"/>
          <p:cNvCxnSpPr>
            <a:cxnSpLocks noChangeShapeType="1"/>
            <a:stCxn id="4101" idx="2"/>
            <a:endCxn id="4175" idx="0"/>
          </p:cNvCxnSpPr>
          <p:nvPr/>
        </p:nvCxnSpPr>
        <p:spPr bwMode="auto">
          <a:xfrm rot="5400000">
            <a:off x="2623345" y="-680244"/>
            <a:ext cx="277812" cy="36195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3347245" y="43656"/>
            <a:ext cx="277812" cy="21717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4071145" y="767556"/>
            <a:ext cx="277812" cy="72390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16200000" flipH="1">
            <a:off x="4795044" y="767556"/>
            <a:ext cx="277812" cy="723899"/>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16200000" flipH="1">
            <a:off x="5518944" y="43656"/>
            <a:ext cx="277812" cy="217169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6242844" y="-680244"/>
            <a:ext cx="277812" cy="3619499"/>
          </a:xfrm>
          <a:prstGeom prst="bentConnector3">
            <a:avLst>
              <a:gd name="adj1" fmla="val 50000"/>
            </a:avLst>
          </a:prstGeom>
          <a:noFill/>
          <a:ln w="9525">
            <a:solidFill>
              <a:schemeClr val="tx1"/>
            </a:solidFill>
            <a:miter lim="800000"/>
            <a:headEnd/>
            <a:tailEnd type="triangle" w="med" len="med"/>
          </a:ln>
          <a:effectLst/>
        </p:spPr>
      </p:cxnSp>
      <p:sp>
        <p:nvSpPr>
          <p:cNvPr id="168" name="Rectangle 22"/>
          <p:cNvSpPr>
            <a:spLocks noChangeArrowheads="1"/>
          </p:cNvSpPr>
          <p:nvPr/>
        </p:nvSpPr>
        <p:spPr bwMode="auto">
          <a:xfrm>
            <a:off x="4572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Associate in Arts</a:t>
            </a:r>
          </a:p>
        </p:txBody>
      </p:sp>
      <p:sp>
        <p:nvSpPr>
          <p:cNvPr id="169" name="Rectangle 22"/>
          <p:cNvSpPr>
            <a:spLocks noChangeArrowheads="1"/>
          </p:cNvSpPr>
          <p:nvPr/>
        </p:nvSpPr>
        <p:spPr bwMode="auto">
          <a:xfrm>
            <a:off x="4572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Associate in Science</a:t>
            </a:r>
          </a:p>
        </p:txBody>
      </p:sp>
      <p:sp>
        <p:nvSpPr>
          <p:cNvPr id="170" name="Rectangle 22"/>
          <p:cNvSpPr>
            <a:spLocks noChangeArrowheads="1"/>
          </p:cNvSpPr>
          <p:nvPr/>
        </p:nvSpPr>
        <p:spPr bwMode="auto">
          <a:xfrm>
            <a:off x="4572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Certificate Programs</a:t>
            </a:r>
          </a:p>
        </p:txBody>
      </p:sp>
      <p:sp>
        <p:nvSpPr>
          <p:cNvPr id="201" name="Rectangle 22"/>
          <p:cNvSpPr>
            <a:spLocks noChangeArrowheads="1"/>
          </p:cNvSpPr>
          <p:nvPr/>
        </p:nvSpPr>
        <p:spPr bwMode="auto">
          <a:xfrm>
            <a:off x="6248400" y="182880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Admissions &amp; Records</a:t>
            </a:r>
          </a:p>
        </p:txBody>
      </p:sp>
      <p:sp>
        <p:nvSpPr>
          <p:cNvPr id="202" name="Rectangle 22"/>
          <p:cNvSpPr>
            <a:spLocks noChangeArrowheads="1"/>
          </p:cNvSpPr>
          <p:nvPr/>
        </p:nvSpPr>
        <p:spPr bwMode="auto">
          <a:xfrm>
            <a:off x="6248400" y="2111686"/>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Adult Re-entry</a:t>
            </a:r>
          </a:p>
        </p:txBody>
      </p:sp>
      <p:sp>
        <p:nvSpPr>
          <p:cNvPr id="203" name="Rectangle 22"/>
          <p:cNvSpPr>
            <a:spLocks noChangeArrowheads="1"/>
          </p:cNvSpPr>
          <p:nvPr/>
        </p:nvSpPr>
        <p:spPr bwMode="auto">
          <a:xfrm>
            <a:off x="6248400" y="2394572"/>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Articulation</a:t>
            </a:r>
          </a:p>
        </p:txBody>
      </p:sp>
      <p:sp>
        <p:nvSpPr>
          <p:cNvPr id="204" name="Rectangle 22"/>
          <p:cNvSpPr>
            <a:spLocks noChangeArrowheads="1"/>
          </p:cNvSpPr>
          <p:nvPr/>
        </p:nvSpPr>
        <p:spPr bwMode="auto">
          <a:xfrm>
            <a:off x="6248400" y="2677458"/>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Assistive Tech Center</a:t>
            </a:r>
          </a:p>
        </p:txBody>
      </p:sp>
      <p:sp>
        <p:nvSpPr>
          <p:cNvPr id="205" name="Rectangle 22"/>
          <p:cNvSpPr>
            <a:spLocks noChangeArrowheads="1"/>
          </p:cNvSpPr>
          <p:nvPr/>
        </p:nvSpPr>
        <p:spPr bwMode="auto">
          <a:xfrm>
            <a:off x="6248400" y="2960344"/>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Associated Students</a:t>
            </a:r>
          </a:p>
        </p:txBody>
      </p:sp>
      <p:sp>
        <p:nvSpPr>
          <p:cNvPr id="206" name="Rectangle 22"/>
          <p:cNvSpPr>
            <a:spLocks noChangeArrowheads="1"/>
          </p:cNvSpPr>
          <p:nvPr/>
        </p:nvSpPr>
        <p:spPr bwMode="auto">
          <a:xfrm>
            <a:off x="6248400" y="324323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Assessment Center</a:t>
            </a:r>
          </a:p>
        </p:txBody>
      </p:sp>
      <p:sp>
        <p:nvSpPr>
          <p:cNvPr id="207" name="Rectangle 22"/>
          <p:cNvSpPr>
            <a:spLocks noChangeArrowheads="1"/>
          </p:cNvSpPr>
          <p:nvPr/>
        </p:nvSpPr>
        <p:spPr bwMode="auto">
          <a:xfrm>
            <a:off x="6248400" y="3526116"/>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Career Center</a:t>
            </a:r>
          </a:p>
        </p:txBody>
      </p:sp>
      <p:sp>
        <p:nvSpPr>
          <p:cNvPr id="208" name="Rectangle 22"/>
          <p:cNvSpPr>
            <a:spLocks noChangeArrowheads="1"/>
          </p:cNvSpPr>
          <p:nvPr/>
        </p:nvSpPr>
        <p:spPr bwMode="auto">
          <a:xfrm>
            <a:off x="6248400" y="3809002"/>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CalWORKS</a:t>
            </a:r>
            <a:endParaRPr lang="en-US" sz="700" dirty="0" smtClean="0"/>
          </a:p>
        </p:txBody>
      </p:sp>
      <p:sp>
        <p:nvSpPr>
          <p:cNvPr id="209" name="Rectangle 22"/>
          <p:cNvSpPr>
            <a:spLocks noChangeArrowheads="1"/>
          </p:cNvSpPr>
          <p:nvPr/>
        </p:nvSpPr>
        <p:spPr bwMode="auto">
          <a:xfrm>
            <a:off x="6248400" y="4091888"/>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CARE</a:t>
            </a:r>
          </a:p>
        </p:txBody>
      </p:sp>
      <p:sp>
        <p:nvSpPr>
          <p:cNvPr id="210" name="Rectangle 22"/>
          <p:cNvSpPr>
            <a:spLocks noChangeArrowheads="1"/>
          </p:cNvSpPr>
          <p:nvPr/>
        </p:nvSpPr>
        <p:spPr bwMode="auto">
          <a:xfrm>
            <a:off x="6248400" y="4374774"/>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Counseling</a:t>
            </a:r>
          </a:p>
        </p:txBody>
      </p:sp>
      <p:sp>
        <p:nvSpPr>
          <p:cNvPr id="66" name="Rectangle 22"/>
          <p:cNvSpPr>
            <a:spLocks noChangeArrowheads="1"/>
          </p:cNvSpPr>
          <p:nvPr/>
        </p:nvSpPr>
        <p:spPr bwMode="auto">
          <a:xfrm>
            <a:off x="19050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IAC Agendas</a:t>
            </a:r>
          </a:p>
        </p:txBody>
      </p:sp>
      <p:sp>
        <p:nvSpPr>
          <p:cNvPr id="67" name="Rectangle 22"/>
          <p:cNvSpPr>
            <a:spLocks noChangeArrowheads="1"/>
          </p:cNvSpPr>
          <p:nvPr/>
        </p:nvSpPr>
        <p:spPr bwMode="auto">
          <a:xfrm>
            <a:off x="19050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Divisions</a:t>
            </a:r>
          </a:p>
        </p:txBody>
      </p:sp>
      <p:sp>
        <p:nvSpPr>
          <p:cNvPr id="68" name="Rectangle 22"/>
          <p:cNvSpPr>
            <a:spLocks noChangeArrowheads="1"/>
          </p:cNvSpPr>
          <p:nvPr/>
        </p:nvSpPr>
        <p:spPr bwMode="auto">
          <a:xfrm>
            <a:off x="19050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Departments</a:t>
            </a:r>
          </a:p>
        </p:txBody>
      </p:sp>
      <p:sp>
        <p:nvSpPr>
          <p:cNvPr id="73" name="Rectangle 22"/>
          <p:cNvSpPr>
            <a:spLocks noChangeArrowheads="1"/>
          </p:cNvSpPr>
          <p:nvPr/>
        </p:nvSpPr>
        <p:spPr bwMode="auto">
          <a:xfrm>
            <a:off x="6248400" y="465766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Disabled Student Services</a:t>
            </a:r>
          </a:p>
        </p:txBody>
      </p:sp>
      <p:sp>
        <p:nvSpPr>
          <p:cNvPr id="74" name="Rectangle 22"/>
          <p:cNvSpPr>
            <a:spLocks noChangeArrowheads="1"/>
          </p:cNvSpPr>
          <p:nvPr/>
        </p:nvSpPr>
        <p:spPr bwMode="auto">
          <a:xfrm>
            <a:off x="6248400" y="4940546"/>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EOPS</a:t>
            </a:r>
          </a:p>
        </p:txBody>
      </p:sp>
      <p:sp>
        <p:nvSpPr>
          <p:cNvPr id="75" name="Rectangle 22"/>
          <p:cNvSpPr>
            <a:spLocks noChangeArrowheads="1"/>
          </p:cNvSpPr>
          <p:nvPr/>
        </p:nvSpPr>
        <p:spPr bwMode="auto">
          <a:xfrm>
            <a:off x="6248400" y="5223432"/>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Financial Aid</a:t>
            </a:r>
          </a:p>
        </p:txBody>
      </p:sp>
      <p:sp>
        <p:nvSpPr>
          <p:cNvPr id="76" name="Rectangle 22"/>
          <p:cNvSpPr>
            <a:spLocks noChangeArrowheads="1"/>
          </p:cNvSpPr>
          <p:nvPr/>
        </p:nvSpPr>
        <p:spPr bwMode="auto">
          <a:xfrm>
            <a:off x="6248400" y="548640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Health Services Office</a:t>
            </a:r>
          </a:p>
        </p:txBody>
      </p:sp>
      <p:sp>
        <p:nvSpPr>
          <p:cNvPr id="77" name="Rectangle 22"/>
          <p:cNvSpPr>
            <a:spLocks noChangeArrowheads="1"/>
          </p:cNvSpPr>
          <p:nvPr/>
        </p:nvSpPr>
        <p:spPr bwMode="auto">
          <a:xfrm>
            <a:off x="6248400" y="579120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Employment Services</a:t>
            </a:r>
          </a:p>
        </p:txBody>
      </p:sp>
      <p:sp>
        <p:nvSpPr>
          <p:cNvPr id="78" name="Rectangle 22"/>
          <p:cNvSpPr>
            <a:spLocks noChangeArrowheads="1"/>
          </p:cNvSpPr>
          <p:nvPr/>
        </p:nvSpPr>
        <p:spPr bwMode="auto">
          <a:xfrm>
            <a:off x="6250169" y="6062332"/>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Affairs Office</a:t>
            </a:r>
          </a:p>
        </p:txBody>
      </p:sp>
      <p:sp>
        <p:nvSpPr>
          <p:cNvPr id="79" name="Rectangle 22"/>
          <p:cNvSpPr>
            <a:spLocks noChangeArrowheads="1"/>
          </p:cNvSpPr>
          <p:nvPr/>
        </p:nvSpPr>
        <p:spPr bwMode="auto">
          <a:xfrm>
            <a:off x="6248400" y="6324600"/>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Transfer Center</a:t>
            </a:r>
          </a:p>
        </p:txBody>
      </p:sp>
      <p:sp>
        <p:nvSpPr>
          <p:cNvPr id="80" name="Rectangle 22"/>
          <p:cNvSpPr>
            <a:spLocks noChangeArrowheads="1"/>
          </p:cNvSpPr>
          <p:nvPr/>
        </p:nvSpPr>
        <p:spPr bwMode="auto">
          <a:xfrm>
            <a:off x="6248400" y="6637866"/>
            <a:ext cx="9906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Veterans Services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13</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Admissions</a:t>
            </a:r>
            <a:endParaRPr lang="en-US" sz="1000" b="1" dirty="0"/>
          </a:p>
        </p:txBody>
      </p:sp>
      <p:sp>
        <p:nvSpPr>
          <p:cNvPr id="4128" name="Rectangle 32"/>
          <p:cNvSpPr>
            <a:spLocks noChangeArrowheads="1"/>
          </p:cNvSpPr>
          <p:nvPr/>
        </p:nvSpPr>
        <p:spPr bwMode="auto">
          <a:xfrm>
            <a:off x="982133"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Apply for Admission</a:t>
            </a:r>
            <a:endParaRPr lang="en-US" sz="900" dirty="0"/>
          </a:p>
        </p:txBody>
      </p:sp>
      <p:sp>
        <p:nvSpPr>
          <p:cNvPr id="4148" name="Rectangle 52"/>
          <p:cNvSpPr>
            <a:spLocks noChangeArrowheads="1"/>
          </p:cNvSpPr>
          <p:nvPr/>
        </p:nvSpPr>
        <p:spPr bwMode="auto">
          <a:xfrm>
            <a:off x="4605865"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Class Schedule</a:t>
            </a:r>
            <a:endParaRPr lang="en-US" sz="900" dirty="0"/>
          </a:p>
        </p:txBody>
      </p:sp>
      <p:sp>
        <p:nvSpPr>
          <p:cNvPr id="4150" name="Rectangle 54"/>
          <p:cNvSpPr>
            <a:spLocks noChangeArrowheads="1"/>
          </p:cNvSpPr>
          <p:nvPr/>
        </p:nvSpPr>
        <p:spPr bwMode="auto">
          <a:xfrm>
            <a:off x="2793999"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4175" name="Rectangle 79"/>
          <p:cNvSpPr>
            <a:spLocks noChangeArrowheads="1"/>
          </p:cNvSpPr>
          <p:nvPr/>
        </p:nvSpPr>
        <p:spPr bwMode="auto">
          <a:xfrm>
            <a:off x="76200"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64" name="Rectangle 40"/>
          <p:cNvSpPr>
            <a:spLocks noChangeArrowheads="1"/>
          </p:cNvSpPr>
          <p:nvPr/>
        </p:nvSpPr>
        <p:spPr bwMode="auto">
          <a:xfrm>
            <a:off x="3699932"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College Catalog</a:t>
            </a:r>
            <a:endParaRPr lang="en-US" sz="900" dirty="0"/>
          </a:p>
        </p:txBody>
      </p:sp>
      <p:cxnSp>
        <p:nvCxnSpPr>
          <p:cNvPr id="111" name="AutoShape 7"/>
          <p:cNvCxnSpPr>
            <a:cxnSpLocks noChangeShapeType="1"/>
            <a:stCxn id="4101" idx="2"/>
            <a:endCxn id="4175" idx="0"/>
          </p:cNvCxnSpPr>
          <p:nvPr/>
        </p:nvCxnSpPr>
        <p:spPr bwMode="auto">
          <a:xfrm rot="5400000">
            <a:off x="2394745" y="-908844"/>
            <a:ext cx="277812" cy="40767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3690145" y="386556"/>
            <a:ext cx="277812" cy="14859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867894" y="-435695"/>
            <a:ext cx="277812" cy="3130402"/>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16200000" flipH="1">
            <a:off x="4604544" y="958056"/>
            <a:ext cx="277812" cy="34289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4109245" y="805656"/>
            <a:ext cx="277812" cy="647701"/>
          </a:xfrm>
          <a:prstGeom prst="bentConnector3">
            <a:avLst>
              <a:gd name="adj1" fmla="val 50000"/>
            </a:avLst>
          </a:prstGeom>
          <a:noFill/>
          <a:ln w="9525">
            <a:solidFill>
              <a:schemeClr val="tx1"/>
            </a:solidFill>
            <a:miter lim="800000"/>
            <a:headEnd/>
            <a:tailEnd type="triangle" w="med" len="med"/>
          </a:ln>
          <a:effectLst/>
        </p:spPr>
      </p:cxnSp>
      <p:sp>
        <p:nvSpPr>
          <p:cNvPr id="72" name="Rectangle 32"/>
          <p:cNvSpPr>
            <a:spLocks noChangeArrowheads="1"/>
          </p:cNvSpPr>
          <p:nvPr/>
        </p:nvSpPr>
        <p:spPr bwMode="auto">
          <a:xfrm>
            <a:off x="5511798"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Scholarships</a:t>
            </a:r>
            <a:endParaRPr lang="en-US" sz="900" dirty="0"/>
          </a:p>
        </p:txBody>
      </p:sp>
      <p:sp>
        <p:nvSpPr>
          <p:cNvPr id="73" name="Rectangle 52"/>
          <p:cNvSpPr>
            <a:spLocks noChangeArrowheads="1"/>
          </p:cNvSpPr>
          <p:nvPr/>
        </p:nvSpPr>
        <p:spPr bwMode="auto">
          <a:xfrm>
            <a:off x="7323664" y="1268412"/>
            <a:ext cx="838200" cy="484188"/>
          </a:xfrm>
          <a:prstGeom prst="rect">
            <a:avLst/>
          </a:prstGeom>
          <a:solidFill>
            <a:srgbClr val="FFFFCC"/>
          </a:solidFill>
          <a:ln w="9525">
            <a:solidFill>
              <a:srgbClr val="006D67"/>
            </a:solidFill>
            <a:miter lim="800000"/>
            <a:headEnd/>
            <a:tailEnd/>
          </a:ln>
          <a:effectLst/>
        </p:spPr>
        <p:txBody>
          <a:bodyPr wrap="square" anchor="ctr"/>
          <a:lstStyle/>
          <a:p>
            <a:pPr algn="ctr"/>
            <a:r>
              <a:rPr lang="en-US" sz="900" dirty="0" smtClean="0"/>
              <a:t>Request Information</a:t>
            </a:r>
            <a:endParaRPr lang="en-US" sz="900" dirty="0"/>
          </a:p>
        </p:txBody>
      </p:sp>
      <p:sp>
        <p:nvSpPr>
          <p:cNvPr id="74" name="Rectangle 88"/>
          <p:cNvSpPr>
            <a:spLocks noChangeArrowheads="1"/>
          </p:cNvSpPr>
          <p:nvPr/>
        </p:nvSpPr>
        <p:spPr bwMode="auto">
          <a:xfrm>
            <a:off x="1888066" y="1268412"/>
            <a:ext cx="8382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Register for Classes</a:t>
            </a:r>
            <a:endParaRPr lang="en-US" sz="900" dirty="0"/>
          </a:p>
        </p:txBody>
      </p:sp>
      <p:sp>
        <p:nvSpPr>
          <p:cNvPr id="75" name="Rectangle 40"/>
          <p:cNvSpPr>
            <a:spLocks noChangeArrowheads="1"/>
          </p:cNvSpPr>
          <p:nvPr/>
        </p:nvSpPr>
        <p:spPr bwMode="auto">
          <a:xfrm>
            <a:off x="8229600"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err="1" smtClean="0"/>
              <a:t>WebAdvisor</a:t>
            </a:r>
            <a:endParaRPr lang="en-US" sz="900" dirty="0"/>
          </a:p>
        </p:txBody>
      </p:sp>
      <p:cxnSp>
        <p:nvCxnSpPr>
          <p:cNvPr id="76" name="AutoShape 7"/>
          <p:cNvCxnSpPr>
            <a:cxnSpLocks noChangeShapeType="1"/>
            <a:stCxn id="4101" idx="2"/>
            <a:endCxn id="72" idx="0"/>
          </p:cNvCxnSpPr>
          <p:nvPr/>
        </p:nvCxnSpPr>
        <p:spPr bwMode="auto">
          <a:xfrm rot="16200000" flipH="1">
            <a:off x="5103019" y="459582"/>
            <a:ext cx="277812" cy="1339848"/>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5400000">
            <a:off x="3232945" y="-70644"/>
            <a:ext cx="277812" cy="2400301"/>
          </a:xfrm>
          <a:prstGeom prst="bentConnector3">
            <a:avLst>
              <a:gd name="adj1" fmla="val 50000"/>
            </a:avLst>
          </a:prstGeom>
          <a:noFill/>
          <a:ln w="9525">
            <a:solidFill>
              <a:schemeClr val="tx1"/>
            </a:solidFill>
            <a:miter lim="800000"/>
            <a:headEnd/>
            <a:tailEnd type="triangle" w="med" len="med"/>
          </a:ln>
          <a:effectLst/>
        </p:spPr>
      </p:cxnSp>
      <p:cxnSp>
        <p:nvCxnSpPr>
          <p:cNvPr id="78" name="AutoShape 7"/>
          <p:cNvCxnSpPr>
            <a:cxnSpLocks noChangeShapeType="1"/>
            <a:stCxn id="4101" idx="2"/>
            <a:endCxn id="73" idx="0"/>
          </p:cNvCxnSpPr>
          <p:nvPr/>
        </p:nvCxnSpPr>
        <p:spPr bwMode="auto">
          <a:xfrm rot="16200000" flipH="1">
            <a:off x="6018476" y="-455876"/>
            <a:ext cx="277812" cy="3170763"/>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6471444" y="-908844"/>
            <a:ext cx="277812" cy="4076699"/>
          </a:xfrm>
          <a:prstGeom prst="bentConnector3">
            <a:avLst>
              <a:gd name="adj1" fmla="val 50000"/>
            </a:avLst>
          </a:prstGeom>
          <a:noFill/>
          <a:ln w="9525">
            <a:solidFill>
              <a:schemeClr val="tx1"/>
            </a:solidFill>
            <a:miter lim="800000"/>
            <a:headEnd/>
            <a:tailEnd type="triangle" w="med" len="med"/>
          </a:ln>
          <a:effectLst/>
        </p:spPr>
      </p:cxnSp>
      <p:sp>
        <p:nvSpPr>
          <p:cNvPr id="107" name="Rectangle 22"/>
          <p:cNvSpPr>
            <a:spLocks noChangeArrowheads="1"/>
          </p:cNvSpPr>
          <p:nvPr/>
        </p:nvSpPr>
        <p:spPr bwMode="auto">
          <a:xfrm>
            <a:off x="4614532" y="1828800"/>
            <a:ext cx="8382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smtClean="0"/>
              <a:t>Search the Dynamic Class </a:t>
            </a:r>
            <a:r>
              <a:rPr lang="en-US" sz="700" dirty="0" err="1" smtClean="0"/>
              <a:t>Sched</a:t>
            </a:r>
            <a:endParaRPr lang="en-US" sz="700" dirty="0" smtClean="0"/>
          </a:p>
        </p:txBody>
      </p:sp>
      <p:sp>
        <p:nvSpPr>
          <p:cNvPr id="108" name="Rectangle 22"/>
          <p:cNvSpPr>
            <a:spLocks noChangeArrowheads="1"/>
          </p:cNvSpPr>
          <p:nvPr/>
        </p:nvSpPr>
        <p:spPr bwMode="auto">
          <a:xfrm>
            <a:off x="4614532" y="22326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Class </a:t>
            </a:r>
            <a:r>
              <a:rPr lang="en-US" sz="900" dirty="0" err="1" smtClean="0"/>
              <a:t>Sched</a:t>
            </a:r>
            <a:r>
              <a:rPr lang="en-US" sz="900" dirty="0" smtClean="0"/>
              <a:t> (PDF)</a:t>
            </a:r>
          </a:p>
        </p:txBody>
      </p:sp>
      <p:sp>
        <p:nvSpPr>
          <p:cNvPr id="109" name="Rectangle 22"/>
          <p:cNvSpPr>
            <a:spLocks noChangeArrowheads="1"/>
          </p:cNvSpPr>
          <p:nvPr/>
        </p:nvSpPr>
        <p:spPr bwMode="auto">
          <a:xfrm>
            <a:off x="4614532" y="26365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Quick Links</a:t>
            </a:r>
          </a:p>
        </p:txBody>
      </p:sp>
      <p:sp>
        <p:nvSpPr>
          <p:cNvPr id="110" name="Rectangle 22"/>
          <p:cNvSpPr>
            <a:spLocks noChangeArrowheads="1"/>
          </p:cNvSpPr>
          <p:nvPr/>
        </p:nvSpPr>
        <p:spPr bwMode="auto">
          <a:xfrm>
            <a:off x="4614532" y="304038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Online Classes</a:t>
            </a:r>
          </a:p>
        </p:txBody>
      </p:sp>
      <p:sp>
        <p:nvSpPr>
          <p:cNvPr id="112" name="Rectangle 22"/>
          <p:cNvSpPr>
            <a:spLocks noChangeArrowheads="1"/>
          </p:cNvSpPr>
          <p:nvPr/>
        </p:nvSpPr>
        <p:spPr bwMode="auto">
          <a:xfrm>
            <a:off x="4614532" y="344424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Helpful Links for Fall</a:t>
            </a:r>
          </a:p>
        </p:txBody>
      </p:sp>
      <p:sp>
        <p:nvSpPr>
          <p:cNvPr id="113" name="Rectangle 22"/>
          <p:cNvSpPr>
            <a:spLocks noChangeArrowheads="1"/>
          </p:cNvSpPr>
          <p:nvPr/>
        </p:nvSpPr>
        <p:spPr bwMode="auto">
          <a:xfrm>
            <a:off x="4614532" y="38481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Schedule Info &amp; Archives</a:t>
            </a:r>
          </a:p>
        </p:txBody>
      </p:sp>
      <p:sp>
        <p:nvSpPr>
          <p:cNvPr id="119" name="Rectangle 22"/>
          <p:cNvSpPr>
            <a:spLocks noChangeArrowheads="1"/>
          </p:cNvSpPr>
          <p:nvPr/>
        </p:nvSpPr>
        <p:spPr bwMode="auto">
          <a:xfrm>
            <a:off x="3701901" y="18288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Curent</a:t>
            </a:r>
            <a:r>
              <a:rPr lang="en-US" sz="800" dirty="0" smtClean="0"/>
              <a:t> Catalog (PDF)</a:t>
            </a:r>
          </a:p>
        </p:txBody>
      </p:sp>
      <p:sp>
        <p:nvSpPr>
          <p:cNvPr id="120" name="Rectangle 22"/>
          <p:cNvSpPr>
            <a:spLocks noChangeArrowheads="1"/>
          </p:cNvSpPr>
          <p:nvPr/>
        </p:nvSpPr>
        <p:spPr bwMode="auto">
          <a:xfrm>
            <a:off x="3701901" y="22326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Previous Catalogs (PDFs)</a:t>
            </a:r>
          </a:p>
        </p:txBody>
      </p:sp>
      <p:sp>
        <p:nvSpPr>
          <p:cNvPr id="121" name="Rectangle 22"/>
          <p:cNvSpPr>
            <a:spLocks noChangeArrowheads="1"/>
          </p:cNvSpPr>
          <p:nvPr/>
        </p:nvSpPr>
        <p:spPr bwMode="auto">
          <a:xfrm>
            <a:off x="3701901" y="26365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Campus Map (PDF)</a:t>
            </a:r>
          </a:p>
        </p:txBody>
      </p:sp>
      <p:sp>
        <p:nvSpPr>
          <p:cNvPr id="125" name="Rectangle 22"/>
          <p:cNvSpPr>
            <a:spLocks noChangeArrowheads="1"/>
          </p:cNvSpPr>
          <p:nvPr/>
        </p:nvSpPr>
        <p:spPr bwMode="auto">
          <a:xfrm>
            <a:off x="5492749" y="18288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600" dirty="0" smtClean="0"/>
              <a:t>New Financial Aid Requirements</a:t>
            </a:r>
          </a:p>
        </p:txBody>
      </p:sp>
      <p:sp>
        <p:nvSpPr>
          <p:cNvPr id="126" name="Rectangle 22"/>
          <p:cNvSpPr>
            <a:spLocks noChangeArrowheads="1"/>
          </p:cNvSpPr>
          <p:nvPr/>
        </p:nvSpPr>
        <p:spPr bwMode="auto">
          <a:xfrm>
            <a:off x="5492749" y="211118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Summer Update</a:t>
            </a:r>
          </a:p>
        </p:txBody>
      </p:sp>
      <p:sp>
        <p:nvSpPr>
          <p:cNvPr id="128" name="Rectangle 22"/>
          <p:cNvSpPr>
            <a:spLocks noChangeArrowheads="1"/>
          </p:cNvSpPr>
          <p:nvPr/>
        </p:nvSpPr>
        <p:spPr bwMode="auto">
          <a:xfrm>
            <a:off x="5492749" y="239357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Check Your Status</a:t>
            </a:r>
          </a:p>
        </p:txBody>
      </p:sp>
      <p:sp>
        <p:nvSpPr>
          <p:cNvPr id="129" name="Rectangle 22"/>
          <p:cNvSpPr>
            <a:spLocks noChangeArrowheads="1"/>
          </p:cNvSpPr>
          <p:nvPr/>
        </p:nvSpPr>
        <p:spPr bwMode="auto">
          <a:xfrm>
            <a:off x="5492749" y="267596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Appy</a:t>
            </a:r>
            <a:r>
              <a:rPr lang="en-US" sz="700" dirty="0" smtClean="0"/>
              <a:t> for Financial Aid</a:t>
            </a:r>
          </a:p>
        </p:txBody>
      </p:sp>
      <p:sp>
        <p:nvSpPr>
          <p:cNvPr id="130" name="Rectangle 22"/>
          <p:cNvSpPr>
            <a:spLocks noChangeArrowheads="1"/>
          </p:cNvSpPr>
          <p:nvPr/>
        </p:nvSpPr>
        <p:spPr bwMode="auto">
          <a:xfrm>
            <a:off x="5492749" y="295835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Forms</a:t>
            </a:r>
          </a:p>
        </p:txBody>
      </p:sp>
      <p:sp>
        <p:nvSpPr>
          <p:cNvPr id="131" name="Rectangle 22"/>
          <p:cNvSpPr>
            <a:spLocks noChangeArrowheads="1"/>
          </p:cNvSpPr>
          <p:nvPr/>
        </p:nvSpPr>
        <p:spPr bwMode="auto">
          <a:xfrm>
            <a:off x="5492749" y="324074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FA?Acad</a:t>
            </a:r>
            <a:r>
              <a:rPr lang="en-US" sz="700" dirty="0" smtClean="0"/>
              <a:t> Planning Course</a:t>
            </a:r>
          </a:p>
        </p:txBody>
      </p:sp>
      <p:sp>
        <p:nvSpPr>
          <p:cNvPr id="133" name="Rectangle 22"/>
          <p:cNvSpPr>
            <a:spLocks noChangeArrowheads="1"/>
          </p:cNvSpPr>
          <p:nvPr/>
        </p:nvSpPr>
        <p:spPr bwMode="auto">
          <a:xfrm>
            <a:off x="5492749" y="352312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Fed/State Grants</a:t>
            </a:r>
          </a:p>
        </p:txBody>
      </p:sp>
      <p:sp>
        <p:nvSpPr>
          <p:cNvPr id="134" name="Rectangle 22"/>
          <p:cNvSpPr>
            <a:spLocks noChangeArrowheads="1"/>
          </p:cNvSpPr>
          <p:nvPr/>
        </p:nvSpPr>
        <p:spPr bwMode="auto">
          <a:xfrm>
            <a:off x="5492749" y="380551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Fed Stud Loan</a:t>
            </a:r>
          </a:p>
        </p:txBody>
      </p:sp>
      <p:sp>
        <p:nvSpPr>
          <p:cNvPr id="136" name="Rectangle 22"/>
          <p:cNvSpPr>
            <a:spLocks noChangeArrowheads="1"/>
          </p:cNvSpPr>
          <p:nvPr/>
        </p:nvSpPr>
        <p:spPr bwMode="auto">
          <a:xfrm>
            <a:off x="5492749" y="408790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Dreamkeepers</a:t>
            </a:r>
            <a:r>
              <a:rPr lang="en-US" sz="700" dirty="0" smtClean="0"/>
              <a:t> Emergency Asst</a:t>
            </a:r>
          </a:p>
        </p:txBody>
      </p:sp>
      <p:sp>
        <p:nvSpPr>
          <p:cNvPr id="137" name="Rectangle 22"/>
          <p:cNvSpPr>
            <a:spLocks noChangeArrowheads="1"/>
          </p:cNvSpPr>
          <p:nvPr/>
        </p:nvSpPr>
        <p:spPr bwMode="auto">
          <a:xfrm>
            <a:off x="5492749" y="437029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Scholarships</a:t>
            </a:r>
          </a:p>
        </p:txBody>
      </p:sp>
      <p:sp>
        <p:nvSpPr>
          <p:cNvPr id="139" name="Rectangle 22"/>
          <p:cNvSpPr>
            <a:spLocks noChangeArrowheads="1"/>
          </p:cNvSpPr>
          <p:nvPr/>
        </p:nvSpPr>
        <p:spPr bwMode="auto">
          <a:xfrm>
            <a:off x="5492749" y="465268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Financial Aid Workshops</a:t>
            </a:r>
          </a:p>
        </p:txBody>
      </p:sp>
      <p:sp>
        <p:nvSpPr>
          <p:cNvPr id="140" name="Rectangle 22"/>
          <p:cNvSpPr>
            <a:spLocks noChangeArrowheads="1"/>
          </p:cNvSpPr>
          <p:nvPr/>
        </p:nvSpPr>
        <p:spPr bwMode="auto">
          <a:xfrm>
            <a:off x="5492749" y="493506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Guide to Financial Aid</a:t>
            </a:r>
          </a:p>
        </p:txBody>
      </p:sp>
      <p:sp>
        <p:nvSpPr>
          <p:cNvPr id="142" name="Rectangle 22"/>
          <p:cNvSpPr>
            <a:spLocks noChangeArrowheads="1"/>
          </p:cNvSpPr>
          <p:nvPr/>
        </p:nvSpPr>
        <p:spPr bwMode="auto">
          <a:xfrm>
            <a:off x="5492749" y="521745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FAQs</a:t>
            </a:r>
          </a:p>
        </p:txBody>
      </p:sp>
      <p:sp>
        <p:nvSpPr>
          <p:cNvPr id="143" name="Rectangle 22"/>
          <p:cNvSpPr>
            <a:spLocks noChangeArrowheads="1"/>
          </p:cNvSpPr>
          <p:nvPr/>
        </p:nvSpPr>
        <p:spPr bwMode="auto">
          <a:xfrm>
            <a:off x="5492749" y="549984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Code of Conduct</a:t>
            </a:r>
          </a:p>
        </p:txBody>
      </p:sp>
      <p:sp>
        <p:nvSpPr>
          <p:cNvPr id="156" name="Rectangle 22"/>
          <p:cNvSpPr>
            <a:spLocks noChangeArrowheads="1"/>
          </p:cNvSpPr>
          <p:nvPr/>
        </p:nvSpPr>
        <p:spPr bwMode="auto">
          <a:xfrm>
            <a:off x="5492749" y="578223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Contact Us</a:t>
            </a:r>
          </a:p>
        </p:txBody>
      </p:sp>
      <p:sp>
        <p:nvSpPr>
          <p:cNvPr id="162" name="Rectangle 22"/>
          <p:cNvSpPr>
            <a:spLocks noChangeArrowheads="1"/>
          </p:cNvSpPr>
          <p:nvPr/>
        </p:nvSpPr>
        <p:spPr bwMode="auto">
          <a:xfrm>
            <a:off x="5492749" y="606462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About Us</a:t>
            </a:r>
          </a:p>
        </p:txBody>
      </p:sp>
      <p:sp>
        <p:nvSpPr>
          <p:cNvPr id="167" name="Rectangle 22"/>
          <p:cNvSpPr>
            <a:spLocks noChangeArrowheads="1"/>
          </p:cNvSpPr>
          <p:nvPr/>
        </p:nvSpPr>
        <p:spPr bwMode="auto">
          <a:xfrm>
            <a:off x="5492749" y="634700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Gainful </a:t>
            </a:r>
            <a:r>
              <a:rPr lang="en-US" sz="700" dirty="0" err="1" smtClean="0"/>
              <a:t>Emp</a:t>
            </a:r>
            <a:r>
              <a:rPr lang="en-US" sz="700" dirty="0" smtClean="0"/>
              <a:t> Disc</a:t>
            </a:r>
          </a:p>
        </p:txBody>
      </p:sp>
      <p:sp>
        <p:nvSpPr>
          <p:cNvPr id="171" name="Rectangle 22"/>
          <p:cNvSpPr>
            <a:spLocks noChangeArrowheads="1"/>
          </p:cNvSpPr>
          <p:nvPr/>
        </p:nvSpPr>
        <p:spPr bwMode="auto">
          <a:xfrm>
            <a:off x="5492749" y="66294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Net Price Calculator</a:t>
            </a:r>
          </a:p>
        </p:txBody>
      </p:sp>
      <p:sp>
        <p:nvSpPr>
          <p:cNvPr id="173" name="Rectangle 22"/>
          <p:cNvSpPr>
            <a:spLocks noChangeArrowheads="1"/>
          </p:cNvSpPr>
          <p:nvPr/>
        </p:nvSpPr>
        <p:spPr bwMode="auto">
          <a:xfrm>
            <a:off x="76200" y="18288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FAQs</a:t>
            </a:r>
          </a:p>
        </p:txBody>
      </p:sp>
      <p:sp>
        <p:nvSpPr>
          <p:cNvPr id="176" name="Rectangle 22"/>
          <p:cNvSpPr>
            <a:spLocks noChangeArrowheads="1"/>
          </p:cNvSpPr>
          <p:nvPr/>
        </p:nvSpPr>
        <p:spPr bwMode="auto">
          <a:xfrm>
            <a:off x="76200" y="2075329"/>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Contact Us</a:t>
            </a:r>
          </a:p>
        </p:txBody>
      </p:sp>
      <p:sp>
        <p:nvSpPr>
          <p:cNvPr id="177" name="Rectangle 22"/>
          <p:cNvSpPr>
            <a:spLocks noChangeArrowheads="1"/>
          </p:cNvSpPr>
          <p:nvPr/>
        </p:nvSpPr>
        <p:spPr bwMode="auto">
          <a:xfrm>
            <a:off x="76200" y="232185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College Catalog</a:t>
            </a:r>
          </a:p>
        </p:txBody>
      </p:sp>
      <p:sp>
        <p:nvSpPr>
          <p:cNvPr id="178" name="Rectangle 22"/>
          <p:cNvSpPr>
            <a:spLocks noChangeArrowheads="1"/>
          </p:cNvSpPr>
          <p:nvPr/>
        </p:nvSpPr>
        <p:spPr bwMode="auto">
          <a:xfrm>
            <a:off x="76200" y="2568387"/>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smtClean="0"/>
              <a:t>Academic Deadlines</a:t>
            </a:r>
          </a:p>
        </p:txBody>
      </p:sp>
      <p:sp>
        <p:nvSpPr>
          <p:cNvPr id="179" name="Rectangle 22"/>
          <p:cNvSpPr>
            <a:spLocks noChangeArrowheads="1"/>
          </p:cNvSpPr>
          <p:nvPr/>
        </p:nvSpPr>
        <p:spPr bwMode="auto">
          <a:xfrm>
            <a:off x="76200" y="281491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Forms</a:t>
            </a:r>
          </a:p>
        </p:txBody>
      </p:sp>
      <p:sp>
        <p:nvSpPr>
          <p:cNvPr id="180" name="Rectangle 22"/>
          <p:cNvSpPr>
            <a:spLocks noChangeArrowheads="1"/>
          </p:cNvSpPr>
          <p:nvPr/>
        </p:nvSpPr>
        <p:spPr bwMode="auto">
          <a:xfrm>
            <a:off x="76200" y="3061445"/>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smtClean="0"/>
              <a:t>Apply On-line</a:t>
            </a:r>
          </a:p>
        </p:txBody>
      </p:sp>
      <p:sp>
        <p:nvSpPr>
          <p:cNvPr id="181" name="Rectangle 22"/>
          <p:cNvSpPr>
            <a:spLocks noChangeArrowheads="1"/>
          </p:cNvSpPr>
          <p:nvPr/>
        </p:nvSpPr>
        <p:spPr bwMode="auto">
          <a:xfrm>
            <a:off x="76200" y="330797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Evaluations</a:t>
            </a:r>
          </a:p>
        </p:txBody>
      </p:sp>
      <p:sp>
        <p:nvSpPr>
          <p:cNvPr id="182" name="Rectangle 22"/>
          <p:cNvSpPr>
            <a:spLocks noChangeArrowheads="1"/>
          </p:cNvSpPr>
          <p:nvPr/>
        </p:nvSpPr>
        <p:spPr bwMode="auto">
          <a:xfrm>
            <a:off x="76200" y="3554503"/>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FERPA</a:t>
            </a:r>
          </a:p>
        </p:txBody>
      </p:sp>
      <p:sp>
        <p:nvSpPr>
          <p:cNvPr id="183" name="Rectangle 22"/>
          <p:cNvSpPr>
            <a:spLocks noChangeArrowheads="1"/>
          </p:cNvSpPr>
          <p:nvPr/>
        </p:nvSpPr>
        <p:spPr bwMode="auto">
          <a:xfrm>
            <a:off x="76200" y="380103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Graduation</a:t>
            </a:r>
          </a:p>
        </p:txBody>
      </p:sp>
      <p:sp>
        <p:nvSpPr>
          <p:cNvPr id="184" name="Rectangle 22"/>
          <p:cNvSpPr>
            <a:spLocks noChangeArrowheads="1"/>
          </p:cNvSpPr>
          <p:nvPr/>
        </p:nvSpPr>
        <p:spPr bwMode="auto">
          <a:xfrm>
            <a:off x="76200" y="4047561"/>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High School Students</a:t>
            </a:r>
          </a:p>
        </p:txBody>
      </p:sp>
      <p:sp>
        <p:nvSpPr>
          <p:cNvPr id="185" name="Rectangle 22"/>
          <p:cNvSpPr>
            <a:spLocks noChangeArrowheads="1"/>
          </p:cNvSpPr>
          <p:nvPr/>
        </p:nvSpPr>
        <p:spPr bwMode="auto">
          <a:xfrm>
            <a:off x="76200" y="429409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International Students</a:t>
            </a:r>
          </a:p>
        </p:txBody>
      </p:sp>
      <p:sp>
        <p:nvSpPr>
          <p:cNvPr id="187" name="Rectangle 22"/>
          <p:cNvSpPr>
            <a:spLocks noChangeArrowheads="1"/>
          </p:cNvSpPr>
          <p:nvPr/>
        </p:nvSpPr>
        <p:spPr bwMode="auto">
          <a:xfrm>
            <a:off x="76200" y="4540619"/>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Register On-line</a:t>
            </a:r>
          </a:p>
        </p:txBody>
      </p:sp>
      <p:sp>
        <p:nvSpPr>
          <p:cNvPr id="188" name="Rectangle 22"/>
          <p:cNvSpPr>
            <a:spLocks noChangeArrowheads="1"/>
          </p:cNvSpPr>
          <p:nvPr/>
        </p:nvSpPr>
        <p:spPr bwMode="auto">
          <a:xfrm>
            <a:off x="76200" y="478714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Residency</a:t>
            </a:r>
          </a:p>
        </p:txBody>
      </p:sp>
      <p:sp>
        <p:nvSpPr>
          <p:cNvPr id="189" name="Rectangle 22"/>
          <p:cNvSpPr>
            <a:spLocks noChangeArrowheads="1"/>
          </p:cNvSpPr>
          <p:nvPr/>
        </p:nvSpPr>
        <p:spPr bwMode="auto">
          <a:xfrm>
            <a:off x="76200" y="5033677"/>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Transcript Information</a:t>
            </a:r>
          </a:p>
        </p:txBody>
      </p:sp>
      <p:sp>
        <p:nvSpPr>
          <p:cNvPr id="190" name="Rectangle 22"/>
          <p:cNvSpPr>
            <a:spLocks noChangeArrowheads="1"/>
          </p:cNvSpPr>
          <p:nvPr/>
        </p:nvSpPr>
        <p:spPr bwMode="auto">
          <a:xfrm>
            <a:off x="76200" y="528020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Verification of Enrollment</a:t>
            </a:r>
          </a:p>
        </p:txBody>
      </p:sp>
      <p:sp>
        <p:nvSpPr>
          <p:cNvPr id="191" name="Rectangle 22"/>
          <p:cNvSpPr>
            <a:spLocks noChangeArrowheads="1"/>
          </p:cNvSpPr>
          <p:nvPr/>
        </p:nvSpPr>
        <p:spPr bwMode="auto">
          <a:xfrm>
            <a:off x="76200" y="5526735"/>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Veterans Information</a:t>
            </a:r>
          </a:p>
        </p:txBody>
      </p:sp>
      <p:sp>
        <p:nvSpPr>
          <p:cNvPr id="192" name="Rectangle 22"/>
          <p:cNvSpPr>
            <a:spLocks noChangeArrowheads="1"/>
          </p:cNvSpPr>
          <p:nvPr/>
        </p:nvSpPr>
        <p:spPr bwMode="auto">
          <a:xfrm>
            <a:off x="76200" y="577326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Update Contact Info</a:t>
            </a:r>
          </a:p>
        </p:txBody>
      </p:sp>
      <p:sp>
        <p:nvSpPr>
          <p:cNvPr id="193" name="Rectangle 22"/>
          <p:cNvSpPr>
            <a:spLocks noChangeArrowheads="1"/>
          </p:cNvSpPr>
          <p:nvPr/>
        </p:nvSpPr>
        <p:spPr bwMode="auto">
          <a:xfrm>
            <a:off x="76200" y="6019800"/>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err="1" smtClean="0"/>
              <a:t>WebAdvisor</a:t>
            </a:r>
            <a:endParaRPr lang="en-US" sz="800" dirty="0" smtClean="0"/>
          </a:p>
        </p:txBody>
      </p:sp>
      <p:sp>
        <p:nvSpPr>
          <p:cNvPr id="197" name="Rectangle 22"/>
          <p:cNvSpPr>
            <a:spLocks noChangeArrowheads="1"/>
          </p:cNvSpPr>
          <p:nvPr/>
        </p:nvSpPr>
        <p:spPr bwMode="auto">
          <a:xfrm>
            <a:off x="76200" y="6284025"/>
            <a:ext cx="838200" cy="1524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err="1" smtClean="0"/>
              <a:t>Votor</a:t>
            </a:r>
            <a:r>
              <a:rPr lang="en-US" sz="700" dirty="0" smtClean="0"/>
              <a:t> </a:t>
            </a:r>
            <a:r>
              <a:rPr lang="en-US" sz="700" dirty="0" err="1" smtClean="0"/>
              <a:t>Reg</a:t>
            </a:r>
            <a:r>
              <a:rPr lang="en-US" sz="700" dirty="0" smtClean="0"/>
              <a:t> Info</a:t>
            </a:r>
          </a:p>
        </p:txBody>
      </p:sp>
      <p:sp>
        <p:nvSpPr>
          <p:cNvPr id="211" name="Rectangle 22"/>
          <p:cNvSpPr>
            <a:spLocks noChangeArrowheads="1"/>
          </p:cNvSpPr>
          <p:nvPr/>
        </p:nvSpPr>
        <p:spPr bwMode="auto">
          <a:xfrm>
            <a:off x="76200" y="6477000"/>
            <a:ext cx="8382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solidFill>
                  <a:srgbClr val="FF0000"/>
                </a:solidFill>
              </a:rPr>
              <a:t>Faculty Services</a:t>
            </a:r>
          </a:p>
        </p:txBody>
      </p:sp>
      <p:sp>
        <p:nvSpPr>
          <p:cNvPr id="106" name="Rectangle 40"/>
          <p:cNvSpPr>
            <a:spLocks noChangeArrowheads="1"/>
          </p:cNvSpPr>
          <p:nvPr/>
        </p:nvSpPr>
        <p:spPr bwMode="auto">
          <a:xfrm>
            <a:off x="6417731"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GCCCD Online Classes</a:t>
            </a:r>
            <a:endParaRPr lang="en-US" sz="900" dirty="0"/>
          </a:p>
        </p:txBody>
      </p:sp>
      <p:cxnSp>
        <p:nvCxnSpPr>
          <p:cNvPr id="114" name="AutoShape 7"/>
          <p:cNvCxnSpPr>
            <a:cxnSpLocks noChangeShapeType="1"/>
            <a:stCxn id="4101" idx="2"/>
            <a:endCxn id="106" idx="0"/>
          </p:cNvCxnSpPr>
          <p:nvPr/>
        </p:nvCxnSpPr>
        <p:spPr bwMode="auto">
          <a:xfrm rot="16200000" flipH="1">
            <a:off x="5565510" y="-2909"/>
            <a:ext cx="277812" cy="2264830"/>
          </a:xfrm>
          <a:prstGeom prst="bentConnector3">
            <a:avLst>
              <a:gd name="adj1" fmla="val 50000"/>
            </a:avLst>
          </a:prstGeom>
          <a:noFill/>
          <a:ln w="9525">
            <a:solidFill>
              <a:schemeClr val="tx1"/>
            </a:solidFill>
            <a:miter lim="800000"/>
            <a:headEnd/>
            <a:tailEnd type="triangle" w="med" len="med"/>
          </a:ln>
          <a:effec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14</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127" name="AutoShape 7"/>
          <p:cNvCxnSpPr>
            <a:cxnSpLocks noChangeShapeType="1"/>
            <a:stCxn id="4101" idx="2"/>
            <a:endCxn id="4150" idx="0"/>
          </p:cNvCxnSpPr>
          <p:nvPr/>
        </p:nvCxnSpPr>
        <p:spPr bwMode="auto">
          <a:xfrm rot="5400000">
            <a:off x="2363810" y="-948229"/>
            <a:ext cx="269363" cy="414702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880263" y="-431776"/>
            <a:ext cx="269363" cy="3114115"/>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4148" idx="0"/>
          </p:cNvCxnSpPr>
          <p:nvPr/>
        </p:nvCxnSpPr>
        <p:spPr bwMode="auto">
          <a:xfrm rot="5400000">
            <a:off x="4433086" y="1121047"/>
            <a:ext cx="269363" cy="8469"/>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5400000">
            <a:off x="3398448" y="86409"/>
            <a:ext cx="269363" cy="2077745"/>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64" idx="0"/>
          </p:cNvCxnSpPr>
          <p:nvPr/>
        </p:nvCxnSpPr>
        <p:spPr bwMode="auto">
          <a:xfrm rot="16200000" flipH="1">
            <a:off x="4950404" y="612196"/>
            <a:ext cx="269363" cy="1026169"/>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4" idx="0"/>
          </p:cNvCxnSpPr>
          <p:nvPr/>
        </p:nvCxnSpPr>
        <p:spPr bwMode="auto">
          <a:xfrm rot="16200000" flipH="1">
            <a:off x="5467723" y="94877"/>
            <a:ext cx="269363" cy="2060807"/>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6502361" y="-939761"/>
            <a:ext cx="269363" cy="4130083"/>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1068531" y="1259963"/>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4148" name="Rectangle 52"/>
          <p:cNvSpPr>
            <a:spLocks noChangeArrowheads="1"/>
          </p:cNvSpPr>
          <p:nvPr/>
        </p:nvSpPr>
        <p:spPr bwMode="auto">
          <a:xfrm>
            <a:off x="4174177" y="1259963"/>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Freshman Academy</a:t>
            </a:r>
            <a:endParaRPr lang="en-US" sz="900" dirty="0"/>
          </a:p>
        </p:txBody>
      </p:sp>
      <p:sp>
        <p:nvSpPr>
          <p:cNvPr id="4150" name="Rectangle 54"/>
          <p:cNvSpPr>
            <a:spLocks noChangeArrowheads="1"/>
          </p:cNvSpPr>
          <p:nvPr/>
        </p:nvSpPr>
        <p:spPr bwMode="auto">
          <a:xfrm>
            <a:off x="35625" y="1259963"/>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Assoc Students (ASGC)</a:t>
            </a:r>
            <a:endParaRPr lang="en-US" sz="900" dirty="0"/>
          </a:p>
        </p:txBody>
      </p:sp>
      <p:sp>
        <p:nvSpPr>
          <p:cNvPr id="64" name="Rectangle 40"/>
          <p:cNvSpPr>
            <a:spLocks noChangeArrowheads="1"/>
          </p:cNvSpPr>
          <p:nvPr/>
        </p:nvSpPr>
        <p:spPr bwMode="auto">
          <a:xfrm>
            <a:off x="5208815" y="1259963"/>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Griffin Radio</a:t>
            </a:r>
            <a:endParaRPr lang="en-US" sz="900" dirty="0"/>
          </a:p>
        </p:txBody>
      </p:sp>
      <p:sp>
        <p:nvSpPr>
          <p:cNvPr id="72" name="Rectangle 32"/>
          <p:cNvSpPr>
            <a:spLocks noChangeArrowheads="1"/>
          </p:cNvSpPr>
          <p:nvPr/>
        </p:nvSpPr>
        <p:spPr bwMode="auto">
          <a:xfrm>
            <a:off x="2104901" y="1259963"/>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Campus Events</a:t>
            </a:r>
            <a:endParaRPr lang="en-US" sz="900" dirty="0"/>
          </a:p>
        </p:txBody>
      </p:sp>
      <p:sp>
        <p:nvSpPr>
          <p:cNvPr id="74" name="Rectangle 88"/>
          <p:cNvSpPr>
            <a:spLocks noChangeArrowheads="1"/>
          </p:cNvSpPr>
          <p:nvPr/>
        </p:nvSpPr>
        <p:spPr bwMode="auto">
          <a:xfrm>
            <a:off x="6243453" y="1259963"/>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850" dirty="0" err="1" smtClean="0"/>
              <a:t>Stagehouse</a:t>
            </a:r>
            <a:r>
              <a:rPr lang="en-US" sz="850" dirty="0" smtClean="0"/>
              <a:t> Theatre</a:t>
            </a:r>
            <a:endParaRPr lang="en-US" sz="850" dirty="0"/>
          </a:p>
        </p:txBody>
      </p:sp>
      <p:sp>
        <p:nvSpPr>
          <p:cNvPr id="75" name="Rectangle 40"/>
          <p:cNvSpPr>
            <a:spLocks noChangeArrowheads="1"/>
          </p:cNvSpPr>
          <p:nvPr/>
        </p:nvSpPr>
        <p:spPr bwMode="auto">
          <a:xfrm>
            <a:off x="7278091" y="1259963"/>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solidFill>
                  <a:srgbClr val="FF0000"/>
                </a:solidFill>
              </a:rPr>
              <a:t>Student Orgs</a:t>
            </a:r>
            <a:endParaRPr lang="en-US" sz="900" dirty="0">
              <a:solidFill>
                <a:srgbClr val="FF0000"/>
              </a:solidFill>
            </a:endParaRPr>
          </a:p>
        </p:txBody>
      </p:sp>
      <p:sp>
        <p:nvSpPr>
          <p:cNvPr id="86" name="Rectangle 40"/>
          <p:cNvSpPr>
            <a:spLocks noChangeArrowheads="1"/>
          </p:cNvSpPr>
          <p:nvPr/>
        </p:nvSpPr>
        <p:spPr bwMode="auto">
          <a:xfrm>
            <a:off x="8312729" y="1259963"/>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220" name="Rectangle 22"/>
          <p:cNvSpPr>
            <a:spLocks noChangeArrowheads="1"/>
          </p:cNvSpPr>
          <p:nvPr/>
        </p:nvSpPr>
        <p:spPr bwMode="auto">
          <a:xfrm>
            <a:off x="1101270" y="2209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Staff Directory</a:t>
            </a:r>
          </a:p>
        </p:txBody>
      </p:sp>
      <p:sp>
        <p:nvSpPr>
          <p:cNvPr id="221" name="Rectangle 22"/>
          <p:cNvSpPr>
            <a:spLocks noChangeArrowheads="1"/>
          </p:cNvSpPr>
          <p:nvPr/>
        </p:nvSpPr>
        <p:spPr bwMode="auto">
          <a:xfrm>
            <a:off x="1101270" y="2600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Prospect Info</a:t>
            </a:r>
          </a:p>
        </p:txBody>
      </p:sp>
      <p:sp>
        <p:nvSpPr>
          <p:cNvPr id="222" name="Rectangle 22"/>
          <p:cNvSpPr>
            <a:spLocks noChangeArrowheads="1"/>
          </p:cNvSpPr>
          <p:nvPr/>
        </p:nvSpPr>
        <p:spPr bwMode="auto">
          <a:xfrm>
            <a:off x="1101270" y="2981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Alumni</a:t>
            </a:r>
          </a:p>
        </p:txBody>
      </p:sp>
      <p:sp>
        <p:nvSpPr>
          <p:cNvPr id="247" name="Rectangle 22"/>
          <p:cNvSpPr>
            <a:spLocks noChangeArrowheads="1"/>
          </p:cNvSpPr>
          <p:nvPr/>
        </p:nvSpPr>
        <p:spPr bwMode="auto">
          <a:xfrm>
            <a:off x="31242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Current Clubs</a:t>
            </a:r>
          </a:p>
        </p:txBody>
      </p:sp>
      <p:sp>
        <p:nvSpPr>
          <p:cNvPr id="248" name="Rectangle 22"/>
          <p:cNvSpPr>
            <a:spLocks noChangeArrowheads="1"/>
          </p:cNvSpPr>
          <p:nvPr/>
        </p:nvSpPr>
        <p:spPr bwMode="auto">
          <a:xfrm>
            <a:off x="3124200" y="2209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Register Your Club</a:t>
            </a:r>
          </a:p>
        </p:txBody>
      </p:sp>
      <p:sp>
        <p:nvSpPr>
          <p:cNvPr id="249" name="Rectangle 22"/>
          <p:cNvSpPr>
            <a:spLocks noChangeArrowheads="1"/>
          </p:cNvSpPr>
          <p:nvPr/>
        </p:nvSpPr>
        <p:spPr bwMode="auto">
          <a:xfrm>
            <a:off x="3124200" y="2590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Adviser Resources</a:t>
            </a:r>
          </a:p>
        </p:txBody>
      </p:sp>
      <p:sp>
        <p:nvSpPr>
          <p:cNvPr id="250" name="Rectangle 22"/>
          <p:cNvSpPr>
            <a:spLocks noChangeArrowheads="1"/>
          </p:cNvSpPr>
          <p:nvPr/>
        </p:nvSpPr>
        <p:spPr bwMode="auto">
          <a:xfrm>
            <a:off x="3124200" y="2971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Inter-Club Council</a:t>
            </a:r>
          </a:p>
        </p:txBody>
      </p:sp>
      <p:sp>
        <p:nvSpPr>
          <p:cNvPr id="251" name="Rectangle 22"/>
          <p:cNvSpPr>
            <a:spLocks noChangeArrowheads="1"/>
          </p:cNvSpPr>
          <p:nvPr/>
        </p:nvSpPr>
        <p:spPr bwMode="auto">
          <a:xfrm>
            <a:off x="3124200" y="3352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Agendas &amp; Minutes</a:t>
            </a:r>
          </a:p>
        </p:txBody>
      </p:sp>
      <p:sp>
        <p:nvSpPr>
          <p:cNvPr id="255" name="Rectangle 22"/>
          <p:cNvSpPr>
            <a:spLocks noChangeArrowheads="1"/>
          </p:cNvSpPr>
          <p:nvPr/>
        </p:nvSpPr>
        <p:spPr bwMode="auto">
          <a:xfrm>
            <a:off x="62484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Plays</a:t>
            </a:r>
          </a:p>
        </p:txBody>
      </p:sp>
      <p:sp>
        <p:nvSpPr>
          <p:cNvPr id="256" name="Rectangle 22"/>
          <p:cNvSpPr>
            <a:spLocks noChangeArrowheads="1"/>
          </p:cNvSpPr>
          <p:nvPr/>
        </p:nvSpPr>
        <p:spPr bwMode="auto">
          <a:xfrm>
            <a:off x="6248400" y="2252133"/>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Tickets</a:t>
            </a:r>
          </a:p>
        </p:txBody>
      </p:sp>
      <p:sp>
        <p:nvSpPr>
          <p:cNvPr id="257" name="Rectangle 22"/>
          <p:cNvSpPr>
            <a:spLocks noChangeArrowheads="1"/>
          </p:cNvSpPr>
          <p:nvPr/>
        </p:nvSpPr>
        <p:spPr bwMode="auto">
          <a:xfrm>
            <a:off x="6248400" y="2675466"/>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Map</a:t>
            </a:r>
          </a:p>
        </p:txBody>
      </p:sp>
      <p:sp>
        <p:nvSpPr>
          <p:cNvPr id="258" name="Rectangle 22"/>
          <p:cNvSpPr>
            <a:spLocks noChangeArrowheads="1"/>
          </p:cNvSpPr>
          <p:nvPr/>
        </p:nvSpPr>
        <p:spPr bwMode="auto">
          <a:xfrm>
            <a:off x="6248400" y="3098799"/>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Auditions</a:t>
            </a:r>
          </a:p>
        </p:txBody>
      </p:sp>
      <p:sp>
        <p:nvSpPr>
          <p:cNvPr id="265" name="Rectangle 22"/>
          <p:cNvSpPr>
            <a:spLocks noChangeArrowheads="1"/>
          </p:cNvSpPr>
          <p:nvPr/>
        </p:nvSpPr>
        <p:spPr bwMode="auto">
          <a:xfrm>
            <a:off x="83058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Argentina Fall 2012</a:t>
            </a:r>
          </a:p>
        </p:txBody>
      </p:sp>
      <p:sp>
        <p:nvSpPr>
          <p:cNvPr id="266" name="Rectangle 22"/>
          <p:cNvSpPr>
            <a:spLocks noChangeArrowheads="1"/>
          </p:cNvSpPr>
          <p:nvPr/>
        </p:nvSpPr>
        <p:spPr bwMode="auto">
          <a:xfrm>
            <a:off x="8305800" y="2209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Beijing China 2012</a:t>
            </a:r>
          </a:p>
        </p:txBody>
      </p:sp>
      <p:sp>
        <p:nvSpPr>
          <p:cNvPr id="96" name="Rectangle 32"/>
          <p:cNvSpPr>
            <a:spLocks noChangeArrowheads="1"/>
          </p:cNvSpPr>
          <p:nvPr/>
        </p:nvSpPr>
        <p:spPr bwMode="auto">
          <a:xfrm>
            <a:off x="3139539" y="1259963"/>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a:t>
            </a:r>
            <a:endParaRPr lang="en-US" sz="900" dirty="0"/>
          </a:p>
        </p:txBody>
      </p:sp>
      <p:cxnSp>
        <p:nvCxnSpPr>
          <p:cNvPr id="98" name="AutoShape 7"/>
          <p:cNvCxnSpPr>
            <a:cxnSpLocks noChangeShapeType="1"/>
            <a:stCxn id="4101" idx="2"/>
            <a:endCxn id="96" idx="0"/>
          </p:cNvCxnSpPr>
          <p:nvPr/>
        </p:nvCxnSpPr>
        <p:spPr bwMode="auto">
          <a:xfrm rot="5400000">
            <a:off x="3915767" y="603728"/>
            <a:ext cx="269363" cy="1043107"/>
          </a:xfrm>
          <a:prstGeom prst="bentConnector3">
            <a:avLst>
              <a:gd name="adj1" fmla="val 50000"/>
            </a:avLst>
          </a:prstGeom>
          <a:noFill/>
          <a:ln w="9525">
            <a:solidFill>
              <a:schemeClr val="tx1"/>
            </a:solidFill>
            <a:miter lim="800000"/>
            <a:headEnd/>
            <a:tailEnd type="triangle" w="med" len="med"/>
          </a:ln>
          <a:effectLst/>
        </p:spPr>
      </p:cxnSp>
      <p:cxnSp>
        <p:nvCxnSpPr>
          <p:cNvPr id="106" name="AutoShape 7"/>
          <p:cNvCxnSpPr>
            <a:cxnSpLocks noChangeShapeType="1"/>
            <a:stCxn id="4101" idx="2"/>
            <a:endCxn id="75" idx="0"/>
          </p:cNvCxnSpPr>
          <p:nvPr/>
        </p:nvCxnSpPr>
        <p:spPr bwMode="auto">
          <a:xfrm rot="16200000" flipH="1">
            <a:off x="5985042" y="-422442"/>
            <a:ext cx="269363" cy="3095445"/>
          </a:xfrm>
          <a:prstGeom prst="bentConnector3">
            <a:avLst>
              <a:gd name="adj1" fmla="val 50000"/>
            </a:avLst>
          </a:prstGeom>
          <a:noFill/>
          <a:ln w="9525">
            <a:solidFill>
              <a:schemeClr val="tx1"/>
            </a:solidFill>
            <a:miter lim="800000"/>
            <a:headEnd/>
            <a:tailEnd type="triangle" w="med" len="med"/>
          </a:ln>
          <a:effectLst/>
        </p:spPr>
      </p:cxnSp>
      <p:sp>
        <p:nvSpPr>
          <p:cNvPr id="109" name="Rectangle 22"/>
          <p:cNvSpPr>
            <a:spLocks noChangeArrowheads="1"/>
          </p:cNvSpPr>
          <p:nvPr/>
        </p:nvSpPr>
        <p:spPr bwMode="auto">
          <a:xfrm>
            <a:off x="1101270" y="3342904"/>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Eligibility &amp; Academics</a:t>
            </a:r>
          </a:p>
        </p:txBody>
      </p:sp>
      <p:sp>
        <p:nvSpPr>
          <p:cNvPr id="110" name="Rectangle 22"/>
          <p:cNvSpPr>
            <a:spLocks noChangeArrowheads="1"/>
          </p:cNvSpPr>
          <p:nvPr/>
        </p:nvSpPr>
        <p:spPr bwMode="auto">
          <a:xfrm>
            <a:off x="1101270" y="3733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Athletic Training</a:t>
            </a:r>
          </a:p>
        </p:txBody>
      </p:sp>
      <p:sp>
        <p:nvSpPr>
          <p:cNvPr id="111" name="Rectangle 22"/>
          <p:cNvSpPr>
            <a:spLocks noChangeArrowheads="1"/>
          </p:cNvSpPr>
          <p:nvPr/>
        </p:nvSpPr>
        <p:spPr bwMode="auto">
          <a:xfrm>
            <a:off x="1101270" y="4114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Directions</a:t>
            </a:r>
          </a:p>
        </p:txBody>
      </p:sp>
      <p:sp>
        <p:nvSpPr>
          <p:cNvPr id="112" name="Rectangle 22"/>
          <p:cNvSpPr>
            <a:spLocks noChangeArrowheads="1"/>
          </p:cNvSpPr>
          <p:nvPr/>
        </p:nvSpPr>
        <p:spPr bwMode="auto">
          <a:xfrm>
            <a:off x="1101270" y="1828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Teams</a:t>
            </a:r>
          </a:p>
        </p:txBody>
      </p:sp>
      <p:sp>
        <p:nvSpPr>
          <p:cNvPr id="113" name="Rectangle 22"/>
          <p:cNvSpPr>
            <a:spLocks noChangeArrowheads="1"/>
          </p:cNvSpPr>
          <p:nvPr/>
        </p:nvSpPr>
        <p:spPr bwMode="auto">
          <a:xfrm>
            <a:off x="41910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Course Schedules</a:t>
            </a:r>
          </a:p>
        </p:txBody>
      </p:sp>
      <p:sp>
        <p:nvSpPr>
          <p:cNvPr id="114" name="Rectangle 22"/>
          <p:cNvSpPr>
            <a:spLocks noChangeArrowheads="1"/>
          </p:cNvSpPr>
          <p:nvPr/>
        </p:nvSpPr>
        <p:spPr bwMode="auto">
          <a:xfrm>
            <a:off x="8305800" y="2590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Teach English in Chile</a:t>
            </a:r>
          </a:p>
        </p:txBody>
      </p:sp>
      <p:sp>
        <p:nvSpPr>
          <p:cNvPr id="115" name="Rectangle 22"/>
          <p:cNvSpPr>
            <a:spLocks noChangeArrowheads="1"/>
          </p:cNvSpPr>
          <p:nvPr/>
        </p:nvSpPr>
        <p:spPr bwMode="auto">
          <a:xfrm>
            <a:off x="8305800" y="2971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Gilman Scholarship</a:t>
            </a:r>
          </a:p>
        </p:txBody>
      </p:sp>
      <p:sp>
        <p:nvSpPr>
          <p:cNvPr id="116" name="Rectangle 22"/>
          <p:cNvSpPr>
            <a:spLocks noChangeArrowheads="1"/>
          </p:cNvSpPr>
          <p:nvPr/>
        </p:nvSpPr>
        <p:spPr bwMode="auto">
          <a:xfrm>
            <a:off x="8305800" y="3352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Florence Fall 2011</a:t>
            </a:r>
          </a:p>
        </p:txBody>
      </p:sp>
      <p:sp>
        <p:nvSpPr>
          <p:cNvPr id="117" name="Rectangle 22"/>
          <p:cNvSpPr>
            <a:spLocks noChangeArrowheads="1"/>
          </p:cNvSpPr>
          <p:nvPr/>
        </p:nvSpPr>
        <p:spPr bwMode="auto">
          <a:xfrm>
            <a:off x="8305800" y="3733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Galapagos 2012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a:xfrm>
            <a:off x="7010400" y="6626225"/>
            <a:ext cx="2133600" cy="231775"/>
          </a:xfrm>
        </p:spPr>
        <p:txBody>
          <a:bodyPr/>
          <a:lstStyle/>
          <a:p>
            <a:fld id="{03A9AE10-60CA-432F-A5A0-6198CB863B27}" type="slidenum">
              <a:rPr lang="en-US"/>
              <a:pPr/>
              <a:t>15</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Services</a:t>
            </a:r>
            <a:endParaRPr lang="en-US" sz="1000" b="1" dirty="0"/>
          </a:p>
        </p:txBody>
      </p:sp>
      <p:cxnSp>
        <p:nvCxnSpPr>
          <p:cNvPr id="127" name="AutoShape 7"/>
          <p:cNvCxnSpPr>
            <a:cxnSpLocks noChangeShapeType="1"/>
            <a:stCxn id="4101" idx="2"/>
            <a:endCxn id="179" idx="0"/>
          </p:cNvCxnSpPr>
          <p:nvPr/>
        </p:nvCxnSpPr>
        <p:spPr bwMode="auto">
          <a:xfrm rot="5400000">
            <a:off x="2231899" y="-1044702"/>
            <a:ext cx="304800" cy="4375405"/>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206" idx="0"/>
          </p:cNvCxnSpPr>
          <p:nvPr/>
        </p:nvCxnSpPr>
        <p:spPr bwMode="auto">
          <a:xfrm rot="5400000">
            <a:off x="2439816" y="-836785"/>
            <a:ext cx="304800" cy="395957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172" idx="0"/>
          </p:cNvCxnSpPr>
          <p:nvPr/>
        </p:nvCxnSpPr>
        <p:spPr bwMode="auto">
          <a:xfrm rot="5400000">
            <a:off x="2636793" y="-639808"/>
            <a:ext cx="304800" cy="3565617"/>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174" idx="0"/>
          </p:cNvCxnSpPr>
          <p:nvPr/>
        </p:nvCxnSpPr>
        <p:spPr bwMode="auto">
          <a:xfrm rot="5400000">
            <a:off x="2803399" y="-473202"/>
            <a:ext cx="304800" cy="3232405"/>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171" idx="0"/>
          </p:cNvCxnSpPr>
          <p:nvPr/>
        </p:nvCxnSpPr>
        <p:spPr bwMode="auto">
          <a:xfrm rot="5400000">
            <a:off x="3011316" y="-265285"/>
            <a:ext cx="304800" cy="2816571"/>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196" idx="0"/>
          </p:cNvCxnSpPr>
          <p:nvPr/>
        </p:nvCxnSpPr>
        <p:spPr bwMode="auto">
          <a:xfrm rot="5400000">
            <a:off x="3191692" y="-84909"/>
            <a:ext cx="304800" cy="2455818"/>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175" idx="0"/>
          </p:cNvCxnSpPr>
          <p:nvPr/>
        </p:nvCxnSpPr>
        <p:spPr bwMode="auto">
          <a:xfrm rot="5400000">
            <a:off x="3374899" y="98298"/>
            <a:ext cx="304800" cy="2089405"/>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176" idx="0"/>
          </p:cNvCxnSpPr>
          <p:nvPr/>
        </p:nvCxnSpPr>
        <p:spPr bwMode="auto">
          <a:xfrm rot="5400000">
            <a:off x="3592895" y="316294"/>
            <a:ext cx="304800" cy="1653412"/>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203" idx="0"/>
          </p:cNvCxnSpPr>
          <p:nvPr/>
        </p:nvCxnSpPr>
        <p:spPr bwMode="auto">
          <a:xfrm rot="5400000">
            <a:off x="3792366" y="515765"/>
            <a:ext cx="304800" cy="1254471"/>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180" idx="0"/>
          </p:cNvCxnSpPr>
          <p:nvPr/>
        </p:nvCxnSpPr>
        <p:spPr bwMode="auto">
          <a:xfrm rot="5400000">
            <a:off x="3993751" y="717150"/>
            <a:ext cx="304800" cy="851701"/>
          </a:xfrm>
          <a:prstGeom prst="bentConnector3">
            <a:avLst>
              <a:gd name="adj1" fmla="val 50000"/>
            </a:avLst>
          </a:prstGeom>
          <a:noFill/>
          <a:ln w="9525">
            <a:solidFill>
              <a:schemeClr val="tx1"/>
            </a:solidFill>
            <a:miter lim="800000"/>
            <a:headEnd/>
            <a:tailEnd type="triangle" w="med" len="med"/>
          </a:ln>
          <a:effectLst/>
        </p:spPr>
      </p:cxnSp>
      <p:cxnSp>
        <p:nvCxnSpPr>
          <p:cNvPr id="123" name="AutoShape 7"/>
          <p:cNvCxnSpPr>
            <a:cxnSpLocks noChangeShapeType="1"/>
            <a:stCxn id="4101" idx="2"/>
            <a:endCxn id="177" idx="0"/>
          </p:cNvCxnSpPr>
          <p:nvPr/>
        </p:nvCxnSpPr>
        <p:spPr bwMode="auto">
          <a:xfrm rot="5400000">
            <a:off x="4197260" y="920659"/>
            <a:ext cx="304800" cy="444683"/>
          </a:xfrm>
          <a:prstGeom prst="bentConnector3">
            <a:avLst>
              <a:gd name="adj1" fmla="val 50000"/>
            </a:avLst>
          </a:prstGeom>
          <a:noFill/>
          <a:ln w="9525">
            <a:solidFill>
              <a:schemeClr val="tx1"/>
            </a:solidFill>
            <a:miter lim="800000"/>
            <a:headEnd/>
            <a:tailEnd type="triangle" w="med" len="med"/>
          </a:ln>
          <a:effectLst/>
        </p:spPr>
      </p:cxnSp>
      <p:cxnSp>
        <p:nvCxnSpPr>
          <p:cNvPr id="126" name="AutoShape 7"/>
          <p:cNvCxnSpPr>
            <a:cxnSpLocks noChangeShapeType="1"/>
            <a:stCxn id="4101" idx="2"/>
            <a:endCxn id="178" idx="0"/>
          </p:cNvCxnSpPr>
          <p:nvPr/>
        </p:nvCxnSpPr>
        <p:spPr bwMode="auto">
          <a:xfrm rot="5400000">
            <a:off x="4409585" y="1132984"/>
            <a:ext cx="304800" cy="20033"/>
          </a:xfrm>
          <a:prstGeom prst="bentConnector3">
            <a:avLst>
              <a:gd name="adj1" fmla="val 50000"/>
            </a:avLst>
          </a:prstGeom>
          <a:noFill/>
          <a:ln w="9525">
            <a:solidFill>
              <a:schemeClr val="tx1"/>
            </a:solidFill>
            <a:miter lim="800000"/>
            <a:headEnd/>
            <a:tailEnd type="triangle" w="med" len="med"/>
          </a:ln>
          <a:effectLst/>
        </p:spPr>
      </p:cxnSp>
      <p:cxnSp>
        <p:nvCxnSpPr>
          <p:cNvPr id="130" name="AutoShape 7"/>
          <p:cNvCxnSpPr>
            <a:cxnSpLocks noChangeShapeType="1"/>
            <a:stCxn id="4101" idx="2"/>
            <a:endCxn id="204" idx="0"/>
          </p:cNvCxnSpPr>
          <p:nvPr/>
        </p:nvCxnSpPr>
        <p:spPr bwMode="auto">
          <a:xfrm rot="16200000" flipH="1">
            <a:off x="4617501" y="945099"/>
            <a:ext cx="304800" cy="395801"/>
          </a:xfrm>
          <a:prstGeom prst="bentConnector3">
            <a:avLst>
              <a:gd name="adj1" fmla="val 50000"/>
            </a:avLst>
          </a:prstGeom>
          <a:noFill/>
          <a:ln w="9525">
            <a:solidFill>
              <a:schemeClr val="tx1"/>
            </a:solidFill>
            <a:miter lim="800000"/>
            <a:headEnd/>
            <a:tailEnd type="triangle" w="med" len="med"/>
          </a:ln>
          <a:effectLst/>
        </p:spPr>
      </p:cxnSp>
      <p:cxnSp>
        <p:nvCxnSpPr>
          <p:cNvPr id="136" name="AutoShape 7"/>
          <p:cNvCxnSpPr>
            <a:cxnSpLocks noChangeShapeType="1"/>
            <a:stCxn id="4101" idx="2"/>
            <a:endCxn id="205" idx="0"/>
          </p:cNvCxnSpPr>
          <p:nvPr/>
        </p:nvCxnSpPr>
        <p:spPr bwMode="auto">
          <a:xfrm rot="16200000" flipH="1">
            <a:off x="4825418" y="737182"/>
            <a:ext cx="304800" cy="811635"/>
          </a:xfrm>
          <a:prstGeom prst="bentConnector3">
            <a:avLst>
              <a:gd name="adj1" fmla="val 50000"/>
            </a:avLst>
          </a:prstGeom>
          <a:noFill/>
          <a:ln w="9525">
            <a:solidFill>
              <a:schemeClr val="tx1"/>
            </a:solidFill>
            <a:miter lim="800000"/>
            <a:headEnd/>
            <a:tailEnd type="triangle" w="med" len="med"/>
          </a:ln>
          <a:effectLst/>
        </p:spPr>
      </p:cxnSp>
      <p:sp>
        <p:nvSpPr>
          <p:cNvPr id="142" name="Rectangle 22"/>
          <p:cNvSpPr>
            <a:spLocks noChangeArrowheads="1"/>
          </p:cNvSpPr>
          <p:nvPr/>
        </p:nvSpPr>
        <p:spPr bwMode="auto">
          <a:xfrm>
            <a:off x="0" y="18288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FAQs</a:t>
            </a:r>
          </a:p>
        </p:txBody>
      </p:sp>
      <p:sp>
        <p:nvSpPr>
          <p:cNvPr id="143" name="Rectangle 22"/>
          <p:cNvSpPr>
            <a:spLocks noChangeArrowheads="1"/>
          </p:cNvSpPr>
          <p:nvPr/>
        </p:nvSpPr>
        <p:spPr bwMode="auto">
          <a:xfrm>
            <a:off x="0" y="2428874"/>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Changes</a:t>
            </a:r>
          </a:p>
        </p:txBody>
      </p:sp>
      <p:sp>
        <p:nvSpPr>
          <p:cNvPr id="144" name="Rectangle 22"/>
          <p:cNvSpPr>
            <a:spLocks noChangeArrowheads="1"/>
          </p:cNvSpPr>
          <p:nvPr/>
        </p:nvSpPr>
        <p:spPr bwMode="auto">
          <a:xfrm>
            <a:off x="0" y="2728911"/>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Tuition &amp; Feeds</a:t>
            </a:r>
          </a:p>
        </p:txBody>
      </p:sp>
      <p:sp>
        <p:nvSpPr>
          <p:cNvPr id="145" name="Rectangle 22"/>
          <p:cNvSpPr>
            <a:spLocks noChangeArrowheads="1"/>
          </p:cNvSpPr>
          <p:nvPr/>
        </p:nvSpPr>
        <p:spPr bwMode="auto">
          <a:xfrm>
            <a:off x="0" y="2128837"/>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Academic Calendar</a:t>
            </a:r>
          </a:p>
        </p:txBody>
      </p:sp>
      <p:sp>
        <p:nvSpPr>
          <p:cNvPr id="146" name="Rectangle 22"/>
          <p:cNvSpPr>
            <a:spLocks noChangeArrowheads="1"/>
          </p:cNvSpPr>
          <p:nvPr/>
        </p:nvSpPr>
        <p:spPr bwMode="auto">
          <a:xfrm>
            <a:off x="0" y="3028948"/>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Semester Dates</a:t>
            </a:r>
          </a:p>
        </p:txBody>
      </p:sp>
      <p:sp>
        <p:nvSpPr>
          <p:cNvPr id="147" name="Rectangle 22"/>
          <p:cNvSpPr>
            <a:spLocks noChangeArrowheads="1"/>
          </p:cNvSpPr>
          <p:nvPr/>
        </p:nvSpPr>
        <p:spPr bwMode="auto">
          <a:xfrm>
            <a:off x="0" y="3629022"/>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Apply On-line</a:t>
            </a:r>
          </a:p>
        </p:txBody>
      </p:sp>
      <p:sp>
        <p:nvSpPr>
          <p:cNvPr id="148" name="Rectangle 22"/>
          <p:cNvSpPr>
            <a:spLocks noChangeArrowheads="1"/>
          </p:cNvSpPr>
          <p:nvPr/>
        </p:nvSpPr>
        <p:spPr bwMode="auto">
          <a:xfrm>
            <a:off x="0" y="332898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Admission Procedures</a:t>
            </a:r>
          </a:p>
        </p:txBody>
      </p:sp>
      <p:sp>
        <p:nvSpPr>
          <p:cNvPr id="149" name="Rectangle 22"/>
          <p:cNvSpPr>
            <a:spLocks noChangeArrowheads="1"/>
          </p:cNvSpPr>
          <p:nvPr/>
        </p:nvSpPr>
        <p:spPr bwMode="auto">
          <a:xfrm>
            <a:off x="0" y="422909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Guidelines on Residency</a:t>
            </a:r>
          </a:p>
        </p:txBody>
      </p:sp>
      <p:sp>
        <p:nvSpPr>
          <p:cNvPr id="150" name="Rectangle 22"/>
          <p:cNvSpPr>
            <a:spLocks noChangeArrowheads="1"/>
          </p:cNvSpPr>
          <p:nvPr/>
        </p:nvSpPr>
        <p:spPr bwMode="auto">
          <a:xfrm>
            <a:off x="0" y="4529133"/>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Transcripts</a:t>
            </a:r>
          </a:p>
        </p:txBody>
      </p:sp>
      <p:sp>
        <p:nvSpPr>
          <p:cNvPr id="151" name="Rectangle 22"/>
          <p:cNvSpPr>
            <a:spLocks noChangeArrowheads="1"/>
          </p:cNvSpPr>
          <p:nvPr/>
        </p:nvSpPr>
        <p:spPr bwMode="auto">
          <a:xfrm>
            <a:off x="0" y="482917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Verification of Enrollment</a:t>
            </a:r>
          </a:p>
        </p:txBody>
      </p:sp>
      <p:sp>
        <p:nvSpPr>
          <p:cNvPr id="152" name="Rectangle 22"/>
          <p:cNvSpPr>
            <a:spLocks noChangeArrowheads="1"/>
          </p:cNvSpPr>
          <p:nvPr/>
        </p:nvSpPr>
        <p:spPr bwMode="auto">
          <a:xfrm>
            <a:off x="0" y="5129207"/>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Veterans</a:t>
            </a:r>
          </a:p>
        </p:txBody>
      </p:sp>
      <p:sp>
        <p:nvSpPr>
          <p:cNvPr id="153" name="Rectangle 22"/>
          <p:cNvSpPr>
            <a:spLocks noChangeArrowheads="1"/>
          </p:cNvSpPr>
          <p:nvPr/>
        </p:nvSpPr>
        <p:spPr bwMode="auto">
          <a:xfrm>
            <a:off x="0" y="5429244"/>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International Students</a:t>
            </a:r>
          </a:p>
        </p:txBody>
      </p:sp>
      <p:sp>
        <p:nvSpPr>
          <p:cNvPr id="154" name="Rectangle 22"/>
          <p:cNvSpPr>
            <a:spLocks noChangeArrowheads="1"/>
          </p:cNvSpPr>
          <p:nvPr/>
        </p:nvSpPr>
        <p:spPr bwMode="auto">
          <a:xfrm>
            <a:off x="0" y="5729281"/>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Graduation</a:t>
            </a:r>
          </a:p>
        </p:txBody>
      </p:sp>
      <p:sp>
        <p:nvSpPr>
          <p:cNvPr id="155" name="Rectangle 22"/>
          <p:cNvSpPr>
            <a:spLocks noChangeArrowheads="1"/>
          </p:cNvSpPr>
          <p:nvPr/>
        </p:nvSpPr>
        <p:spPr bwMode="auto">
          <a:xfrm>
            <a:off x="0" y="6029318"/>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FERPA</a:t>
            </a:r>
          </a:p>
        </p:txBody>
      </p:sp>
      <p:sp>
        <p:nvSpPr>
          <p:cNvPr id="156" name="Rectangle 22"/>
          <p:cNvSpPr>
            <a:spLocks noChangeArrowheads="1"/>
          </p:cNvSpPr>
          <p:nvPr/>
        </p:nvSpPr>
        <p:spPr bwMode="auto">
          <a:xfrm>
            <a:off x="0" y="632935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Admissions Forms</a:t>
            </a:r>
          </a:p>
        </p:txBody>
      </p:sp>
      <p:sp>
        <p:nvSpPr>
          <p:cNvPr id="157" name="Rectangle 22"/>
          <p:cNvSpPr>
            <a:spLocks noChangeArrowheads="1"/>
          </p:cNvSpPr>
          <p:nvPr/>
        </p:nvSpPr>
        <p:spPr bwMode="auto">
          <a:xfrm>
            <a:off x="0" y="66294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Course Repetition &amp; Withdrawal</a:t>
            </a:r>
          </a:p>
        </p:txBody>
      </p:sp>
      <p:sp>
        <p:nvSpPr>
          <p:cNvPr id="159" name="Rectangle 22"/>
          <p:cNvSpPr>
            <a:spLocks noChangeArrowheads="1"/>
          </p:cNvSpPr>
          <p:nvPr/>
        </p:nvSpPr>
        <p:spPr bwMode="auto">
          <a:xfrm>
            <a:off x="0" y="3929059"/>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err="1" smtClean="0"/>
              <a:t>WebAdvisor</a:t>
            </a:r>
            <a:endParaRPr lang="en-US" sz="700" dirty="0" smtClean="0"/>
          </a:p>
        </p:txBody>
      </p:sp>
      <p:sp>
        <p:nvSpPr>
          <p:cNvPr id="162" name="Rectangle 22"/>
          <p:cNvSpPr>
            <a:spLocks noChangeArrowheads="1"/>
          </p:cNvSpPr>
          <p:nvPr/>
        </p:nvSpPr>
        <p:spPr bwMode="auto">
          <a:xfrm>
            <a:off x="1146807" y="1827030"/>
            <a:ext cx="393192" cy="407897"/>
          </a:xfrm>
          <a:prstGeom prst="rect">
            <a:avLst/>
          </a:prstGeom>
          <a:solidFill>
            <a:srgbClr val="FFFFCC"/>
          </a:solidFill>
          <a:ln w="12700">
            <a:solidFill>
              <a:schemeClr val="tx1"/>
            </a:solidFill>
            <a:miter lim="800000"/>
            <a:headEnd/>
            <a:tailEnd/>
          </a:ln>
          <a:effectLst/>
        </p:spPr>
        <p:txBody>
          <a:bodyPr wrap="square" lIns="0" tIns="0" rIns="0" bIns="0" anchor="ctr"/>
          <a:lstStyle/>
          <a:p>
            <a:pPr algn="ctr"/>
            <a:r>
              <a:rPr lang="en-US" sz="700" dirty="0" smtClean="0"/>
              <a:t>Feedback Form</a:t>
            </a:r>
          </a:p>
        </p:txBody>
      </p:sp>
      <p:sp>
        <p:nvSpPr>
          <p:cNvPr id="187" name="Rectangle 22"/>
          <p:cNvSpPr>
            <a:spLocks noChangeArrowheads="1"/>
          </p:cNvSpPr>
          <p:nvPr/>
        </p:nvSpPr>
        <p:spPr bwMode="auto">
          <a:xfrm>
            <a:off x="1571898" y="1828800"/>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Child Dev </a:t>
            </a:r>
            <a:r>
              <a:rPr lang="en-US" sz="700" dirty="0" err="1" smtClean="0"/>
              <a:t>Ctr</a:t>
            </a:r>
            <a:endParaRPr lang="en-US" sz="700" dirty="0" smtClean="0"/>
          </a:p>
        </p:txBody>
      </p:sp>
      <p:sp>
        <p:nvSpPr>
          <p:cNvPr id="188" name="Rectangle 22"/>
          <p:cNvSpPr>
            <a:spLocks noChangeArrowheads="1"/>
          </p:cNvSpPr>
          <p:nvPr/>
        </p:nvSpPr>
        <p:spPr bwMode="auto">
          <a:xfrm>
            <a:off x="1571898" y="2282158"/>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Courses</a:t>
            </a:r>
          </a:p>
        </p:txBody>
      </p:sp>
      <p:sp>
        <p:nvSpPr>
          <p:cNvPr id="189" name="Rectangle 22"/>
          <p:cNvSpPr>
            <a:spLocks noChangeArrowheads="1"/>
          </p:cNvSpPr>
          <p:nvPr/>
        </p:nvSpPr>
        <p:spPr bwMode="auto">
          <a:xfrm>
            <a:off x="1571898" y="2735516"/>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Deg/</a:t>
            </a:r>
            <a:r>
              <a:rPr lang="en-US" sz="700" dirty="0" err="1" smtClean="0"/>
              <a:t>Certs</a:t>
            </a:r>
            <a:endParaRPr lang="en-US" sz="700" dirty="0" smtClean="0"/>
          </a:p>
        </p:txBody>
      </p:sp>
      <p:sp>
        <p:nvSpPr>
          <p:cNvPr id="190" name="Rectangle 22"/>
          <p:cNvSpPr>
            <a:spLocks noChangeArrowheads="1"/>
          </p:cNvSpPr>
          <p:nvPr/>
        </p:nvSpPr>
        <p:spPr bwMode="auto">
          <a:xfrm>
            <a:off x="1571898" y="3188874"/>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Faculty</a:t>
            </a:r>
          </a:p>
        </p:txBody>
      </p:sp>
      <p:sp>
        <p:nvSpPr>
          <p:cNvPr id="191" name="Rectangle 22"/>
          <p:cNvSpPr>
            <a:spLocks noChangeArrowheads="1"/>
          </p:cNvSpPr>
          <p:nvPr/>
        </p:nvSpPr>
        <p:spPr bwMode="auto">
          <a:xfrm>
            <a:off x="1571898" y="3642232"/>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Careers</a:t>
            </a:r>
          </a:p>
        </p:txBody>
      </p:sp>
      <p:sp>
        <p:nvSpPr>
          <p:cNvPr id="192" name="Rectangle 22"/>
          <p:cNvSpPr>
            <a:spLocks noChangeArrowheads="1"/>
          </p:cNvSpPr>
          <p:nvPr/>
        </p:nvSpPr>
        <p:spPr bwMode="auto">
          <a:xfrm>
            <a:off x="1571898" y="4095590"/>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Teacher </a:t>
            </a:r>
            <a:r>
              <a:rPr lang="en-US" sz="700" dirty="0" err="1" smtClean="0"/>
              <a:t>Reqs</a:t>
            </a:r>
            <a:endParaRPr lang="en-US" sz="700" dirty="0" smtClean="0"/>
          </a:p>
        </p:txBody>
      </p:sp>
      <p:sp>
        <p:nvSpPr>
          <p:cNvPr id="193" name="Rectangle 22"/>
          <p:cNvSpPr>
            <a:spLocks noChangeArrowheads="1"/>
          </p:cNvSpPr>
          <p:nvPr/>
        </p:nvSpPr>
        <p:spPr bwMode="auto">
          <a:xfrm>
            <a:off x="1571898" y="4548948"/>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Links</a:t>
            </a:r>
          </a:p>
        </p:txBody>
      </p:sp>
      <p:sp>
        <p:nvSpPr>
          <p:cNvPr id="224" name="Rectangle 22"/>
          <p:cNvSpPr>
            <a:spLocks noChangeArrowheads="1"/>
          </p:cNvSpPr>
          <p:nvPr/>
        </p:nvSpPr>
        <p:spPr bwMode="auto">
          <a:xfrm>
            <a:off x="2286000" y="16764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Students</a:t>
            </a:r>
          </a:p>
        </p:txBody>
      </p:sp>
      <p:sp>
        <p:nvSpPr>
          <p:cNvPr id="225" name="Rectangle 22"/>
          <p:cNvSpPr>
            <a:spLocks noChangeArrowheads="1"/>
          </p:cNvSpPr>
          <p:nvPr/>
        </p:nvSpPr>
        <p:spPr bwMode="auto">
          <a:xfrm>
            <a:off x="2286000" y="194403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Articulation</a:t>
            </a:r>
          </a:p>
        </p:txBody>
      </p:sp>
      <p:sp>
        <p:nvSpPr>
          <p:cNvPr id="226" name="Rectangle 22"/>
          <p:cNvSpPr>
            <a:spLocks noChangeArrowheads="1"/>
          </p:cNvSpPr>
          <p:nvPr/>
        </p:nvSpPr>
        <p:spPr bwMode="auto">
          <a:xfrm>
            <a:off x="2286000" y="2211670"/>
            <a:ext cx="393192" cy="228600"/>
          </a:xfrm>
          <a:prstGeom prst="rect">
            <a:avLst/>
          </a:prstGeom>
          <a:solidFill>
            <a:srgbClr val="FFFFCC"/>
          </a:solidFill>
          <a:ln w="12700">
            <a:solidFill>
              <a:schemeClr val="tx1"/>
            </a:solidFill>
            <a:miter lim="800000"/>
            <a:headEnd/>
            <a:tailEnd/>
          </a:ln>
          <a:effectLst/>
        </p:spPr>
        <p:txBody>
          <a:bodyPr wrap="square" lIns="0" tIns="0" rIns="0" bIns="0" anchor="ctr"/>
          <a:lstStyle/>
          <a:p>
            <a:pPr algn="ctr"/>
            <a:r>
              <a:rPr lang="en-US" sz="700" dirty="0" smtClean="0"/>
              <a:t>Ask a Counselor</a:t>
            </a:r>
          </a:p>
        </p:txBody>
      </p:sp>
      <p:sp>
        <p:nvSpPr>
          <p:cNvPr id="227" name="Rectangle 22"/>
          <p:cNvSpPr>
            <a:spLocks noChangeArrowheads="1"/>
          </p:cNvSpPr>
          <p:nvPr/>
        </p:nvSpPr>
        <p:spPr bwMode="auto">
          <a:xfrm>
            <a:off x="2286000" y="247930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Assessment</a:t>
            </a:r>
          </a:p>
        </p:txBody>
      </p:sp>
      <p:sp>
        <p:nvSpPr>
          <p:cNvPr id="228" name="Rectangle 22"/>
          <p:cNvSpPr>
            <a:spLocks noChangeArrowheads="1"/>
          </p:cNvSpPr>
          <p:nvPr/>
        </p:nvSpPr>
        <p:spPr bwMode="auto">
          <a:xfrm>
            <a:off x="2286000" y="274694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Advising/Orient</a:t>
            </a:r>
          </a:p>
        </p:txBody>
      </p:sp>
      <p:sp>
        <p:nvSpPr>
          <p:cNvPr id="229" name="Rectangle 22"/>
          <p:cNvSpPr>
            <a:spLocks noChangeArrowheads="1"/>
          </p:cNvSpPr>
          <p:nvPr/>
        </p:nvSpPr>
        <p:spPr bwMode="auto">
          <a:xfrm>
            <a:off x="2286000" y="301457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Assoc Deg</a:t>
            </a:r>
          </a:p>
        </p:txBody>
      </p:sp>
      <p:sp>
        <p:nvSpPr>
          <p:cNvPr id="230" name="Rectangle 22"/>
          <p:cNvSpPr>
            <a:spLocks noChangeArrowheads="1"/>
          </p:cNvSpPr>
          <p:nvPr/>
        </p:nvSpPr>
        <p:spPr bwMode="auto">
          <a:xfrm>
            <a:off x="2286000" y="328221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Campus Tours</a:t>
            </a:r>
          </a:p>
        </p:txBody>
      </p:sp>
      <p:sp>
        <p:nvSpPr>
          <p:cNvPr id="231" name="Rectangle 22"/>
          <p:cNvSpPr>
            <a:spLocks noChangeArrowheads="1"/>
          </p:cNvSpPr>
          <p:nvPr/>
        </p:nvSpPr>
        <p:spPr bwMode="auto">
          <a:xfrm>
            <a:off x="2286000" y="354984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Class </a:t>
            </a:r>
            <a:r>
              <a:rPr lang="en-US" sz="700" dirty="0" err="1" smtClean="0"/>
              <a:t>Sched</a:t>
            </a:r>
            <a:endParaRPr lang="en-US" sz="700" dirty="0" smtClean="0"/>
          </a:p>
        </p:txBody>
      </p:sp>
      <p:sp>
        <p:nvSpPr>
          <p:cNvPr id="232" name="Rectangle 22"/>
          <p:cNvSpPr>
            <a:spLocks noChangeArrowheads="1"/>
          </p:cNvSpPr>
          <p:nvPr/>
        </p:nvSpPr>
        <p:spPr bwMode="auto">
          <a:xfrm>
            <a:off x="2286000" y="381748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Success Profile</a:t>
            </a:r>
          </a:p>
        </p:txBody>
      </p:sp>
      <p:sp>
        <p:nvSpPr>
          <p:cNvPr id="233" name="Rectangle 22"/>
          <p:cNvSpPr>
            <a:spLocks noChangeArrowheads="1"/>
          </p:cNvSpPr>
          <p:nvPr/>
        </p:nvSpPr>
        <p:spPr bwMode="auto">
          <a:xfrm>
            <a:off x="2286000" y="408511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Counseling Classes</a:t>
            </a:r>
          </a:p>
        </p:txBody>
      </p:sp>
      <p:sp>
        <p:nvSpPr>
          <p:cNvPr id="171" name="Rectangle 35"/>
          <p:cNvSpPr>
            <a:spLocks noChangeArrowheads="1"/>
          </p:cNvSpPr>
          <p:nvPr/>
        </p:nvSpPr>
        <p:spPr bwMode="auto">
          <a:xfrm>
            <a:off x="155883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Child Care</a:t>
            </a:r>
            <a:endParaRPr lang="en-US" sz="700" dirty="0"/>
          </a:p>
        </p:txBody>
      </p:sp>
      <p:sp>
        <p:nvSpPr>
          <p:cNvPr id="172" name="Rectangle 46"/>
          <p:cNvSpPr>
            <a:spLocks noChangeArrowheads="1"/>
          </p:cNvSpPr>
          <p:nvPr/>
        </p:nvSpPr>
        <p:spPr bwMode="auto">
          <a:xfrm>
            <a:off x="831668" y="1295400"/>
            <a:ext cx="349432" cy="502920"/>
          </a:xfrm>
          <a:prstGeom prst="rect">
            <a:avLst/>
          </a:prstGeom>
          <a:solidFill>
            <a:srgbClr val="E5FF9B"/>
          </a:solidFill>
          <a:ln w="9525" algn="ctr">
            <a:solidFill>
              <a:srgbClr val="8390AD"/>
            </a:solidFill>
            <a:miter lim="800000"/>
            <a:headEnd/>
            <a:tailEnd/>
          </a:ln>
          <a:effectLst/>
        </p:spPr>
        <p:txBody>
          <a:bodyPr anchor="ctr"/>
          <a:lstStyle/>
          <a:p>
            <a:pPr algn="ctr"/>
            <a:r>
              <a:rPr lang="en-US" sz="600" dirty="0" smtClean="0"/>
              <a:t>Bookstore</a:t>
            </a:r>
            <a:endParaRPr lang="en-US" sz="600" dirty="0"/>
          </a:p>
        </p:txBody>
      </p:sp>
      <p:sp>
        <p:nvSpPr>
          <p:cNvPr id="174" name="Rectangle 103"/>
          <p:cNvSpPr>
            <a:spLocks noChangeArrowheads="1"/>
          </p:cNvSpPr>
          <p:nvPr/>
        </p:nvSpPr>
        <p:spPr bwMode="auto">
          <a:xfrm>
            <a:off x="1143000"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Cashier’s Office</a:t>
            </a:r>
            <a:endParaRPr lang="en-US" sz="700" dirty="0"/>
          </a:p>
        </p:txBody>
      </p:sp>
      <p:sp>
        <p:nvSpPr>
          <p:cNvPr id="175" name="Rectangle 35"/>
          <p:cNvSpPr>
            <a:spLocks noChangeArrowheads="1"/>
          </p:cNvSpPr>
          <p:nvPr/>
        </p:nvSpPr>
        <p:spPr bwMode="auto">
          <a:xfrm>
            <a:off x="2286000" y="1295400"/>
            <a:ext cx="393192" cy="3810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Counseling</a:t>
            </a:r>
            <a:endParaRPr lang="en-US" sz="700" dirty="0"/>
          </a:p>
        </p:txBody>
      </p:sp>
      <p:sp>
        <p:nvSpPr>
          <p:cNvPr id="176" name="Rectangle 74"/>
          <p:cNvSpPr>
            <a:spLocks noChangeArrowheads="1"/>
          </p:cNvSpPr>
          <p:nvPr/>
        </p:nvSpPr>
        <p:spPr bwMode="auto">
          <a:xfrm>
            <a:off x="2721993" y="1295400"/>
            <a:ext cx="393192" cy="3810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EOPS/CARE</a:t>
            </a:r>
            <a:endParaRPr lang="en-US" sz="700" dirty="0"/>
          </a:p>
        </p:txBody>
      </p:sp>
      <p:sp>
        <p:nvSpPr>
          <p:cNvPr id="177" name="Rectangle 35"/>
          <p:cNvSpPr>
            <a:spLocks noChangeArrowheads="1"/>
          </p:cNvSpPr>
          <p:nvPr/>
        </p:nvSpPr>
        <p:spPr bwMode="auto">
          <a:xfrm>
            <a:off x="3930722"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Job &amp; Career Information</a:t>
            </a:r>
            <a:endParaRPr lang="en-US" sz="700" dirty="0"/>
          </a:p>
        </p:txBody>
      </p:sp>
      <p:sp>
        <p:nvSpPr>
          <p:cNvPr id="178" name="Rectangle 177"/>
          <p:cNvSpPr>
            <a:spLocks noChangeArrowheads="1"/>
          </p:cNvSpPr>
          <p:nvPr/>
        </p:nvSpPr>
        <p:spPr bwMode="auto">
          <a:xfrm>
            <a:off x="4355372"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Library</a:t>
            </a:r>
            <a:endParaRPr lang="en-US" sz="700" dirty="0"/>
          </a:p>
        </p:txBody>
      </p:sp>
      <p:sp>
        <p:nvSpPr>
          <p:cNvPr id="179" name="Rectangle 87"/>
          <p:cNvSpPr>
            <a:spLocks noChangeArrowheads="1"/>
          </p:cNvSpPr>
          <p:nvPr/>
        </p:nvSpPr>
        <p:spPr bwMode="auto">
          <a:xfrm>
            <a:off x="0"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Admissions &amp; Records</a:t>
            </a:r>
            <a:endParaRPr lang="en-US" sz="700" dirty="0"/>
          </a:p>
        </p:txBody>
      </p:sp>
      <p:sp>
        <p:nvSpPr>
          <p:cNvPr id="180" name="Rectangle 103"/>
          <p:cNvSpPr>
            <a:spLocks noChangeArrowheads="1"/>
          </p:cNvSpPr>
          <p:nvPr/>
        </p:nvSpPr>
        <p:spPr bwMode="auto">
          <a:xfrm>
            <a:off x="352370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Health Services</a:t>
            </a:r>
            <a:endParaRPr lang="en-US" sz="700" dirty="0"/>
          </a:p>
        </p:txBody>
      </p:sp>
      <p:sp>
        <p:nvSpPr>
          <p:cNvPr id="181" name="Rectangle 35"/>
          <p:cNvSpPr>
            <a:spLocks noChangeArrowheads="1"/>
          </p:cNvSpPr>
          <p:nvPr/>
        </p:nvSpPr>
        <p:spPr bwMode="auto">
          <a:xfrm>
            <a:off x="5610225" y="1295400"/>
            <a:ext cx="274324"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600" dirty="0" err="1" smtClean="0">
                <a:solidFill>
                  <a:srgbClr val="FF0000"/>
                </a:solidFill>
              </a:rPr>
              <a:t>Prereq</a:t>
            </a:r>
            <a:r>
              <a:rPr lang="en-US" sz="600" dirty="0" smtClean="0">
                <a:solidFill>
                  <a:srgbClr val="FF0000"/>
                </a:solidFill>
              </a:rPr>
              <a:t> Clearance info</a:t>
            </a:r>
            <a:endParaRPr lang="en-US" sz="600" dirty="0">
              <a:solidFill>
                <a:srgbClr val="FF0000"/>
              </a:solidFill>
            </a:endParaRPr>
          </a:p>
        </p:txBody>
      </p:sp>
      <p:sp>
        <p:nvSpPr>
          <p:cNvPr id="182" name="Rectangle 74"/>
          <p:cNvSpPr>
            <a:spLocks noChangeArrowheads="1"/>
          </p:cNvSpPr>
          <p:nvPr/>
        </p:nvSpPr>
        <p:spPr bwMode="auto">
          <a:xfrm>
            <a:off x="7027812"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Transfer Center</a:t>
            </a:r>
            <a:endParaRPr lang="en-US" sz="700" dirty="0"/>
          </a:p>
        </p:txBody>
      </p:sp>
      <p:sp>
        <p:nvSpPr>
          <p:cNvPr id="183" name="Rectangle 182"/>
          <p:cNvSpPr>
            <a:spLocks noChangeArrowheads="1"/>
          </p:cNvSpPr>
          <p:nvPr/>
        </p:nvSpPr>
        <p:spPr bwMode="auto">
          <a:xfrm>
            <a:off x="8275320"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Veterans Services</a:t>
            </a:r>
            <a:endParaRPr lang="en-US" sz="700" dirty="0"/>
          </a:p>
        </p:txBody>
      </p:sp>
      <p:sp>
        <p:nvSpPr>
          <p:cNvPr id="194" name="Rectangle 193"/>
          <p:cNvSpPr>
            <a:spLocks noChangeArrowheads="1"/>
          </p:cNvSpPr>
          <p:nvPr/>
        </p:nvSpPr>
        <p:spPr bwMode="auto">
          <a:xfrm>
            <a:off x="7453312" y="1295400"/>
            <a:ext cx="393192" cy="502920"/>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Students with Disabilities</a:t>
            </a:r>
            <a:endParaRPr lang="en-US" sz="700" dirty="0"/>
          </a:p>
        </p:txBody>
      </p:sp>
      <p:sp>
        <p:nvSpPr>
          <p:cNvPr id="196" name="Rectangle 35"/>
          <p:cNvSpPr>
            <a:spLocks noChangeArrowheads="1"/>
          </p:cNvSpPr>
          <p:nvPr/>
        </p:nvSpPr>
        <p:spPr bwMode="auto">
          <a:xfrm>
            <a:off x="1974668" y="1295400"/>
            <a:ext cx="283030"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600" dirty="0" smtClean="0"/>
              <a:t>Computer Labs</a:t>
            </a:r>
            <a:endParaRPr lang="en-US" sz="600" dirty="0"/>
          </a:p>
        </p:txBody>
      </p:sp>
      <p:sp>
        <p:nvSpPr>
          <p:cNvPr id="203" name="Rectangle 74"/>
          <p:cNvSpPr>
            <a:spLocks noChangeArrowheads="1"/>
          </p:cNvSpPr>
          <p:nvPr/>
        </p:nvSpPr>
        <p:spPr bwMode="auto">
          <a:xfrm>
            <a:off x="312093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Financial Aid &amp; Scholarships</a:t>
            </a:r>
            <a:endParaRPr lang="en-US" sz="700" dirty="0"/>
          </a:p>
        </p:txBody>
      </p:sp>
      <p:sp>
        <p:nvSpPr>
          <p:cNvPr id="204" name="Rectangle 35"/>
          <p:cNvSpPr>
            <a:spLocks noChangeArrowheads="1"/>
          </p:cNvSpPr>
          <p:nvPr/>
        </p:nvSpPr>
        <p:spPr bwMode="auto">
          <a:xfrm>
            <a:off x="4771206"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Tech Mall</a:t>
            </a:r>
            <a:endParaRPr lang="en-US" sz="700" dirty="0"/>
          </a:p>
        </p:txBody>
      </p:sp>
      <p:sp>
        <p:nvSpPr>
          <p:cNvPr id="205" name="Rectangle 35"/>
          <p:cNvSpPr>
            <a:spLocks noChangeArrowheads="1"/>
          </p:cNvSpPr>
          <p:nvPr/>
        </p:nvSpPr>
        <p:spPr bwMode="auto">
          <a:xfrm>
            <a:off x="5187040"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Parking</a:t>
            </a:r>
            <a:endParaRPr lang="en-US" sz="700" dirty="0"/>
          </a:p>
        </p:txBody>
      </p:sp>
      <p:sp>
        <p:nvSpPr>
          <p:cNvPr id="206" name="Rectangle 35"/>
          <p:cNvSpPr>
            <a:spLocks noChangeArrowheads="1"/>
          </p:cNvSpPr>
          <p:nvPr/>
        </p:nvSpPr>
        <p:spPr bwMode="auto">
          <a:xfrm>
            <a:off x="41583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solidFill>
                  <a:srgbClr val="FF0000"/>
                </a:solidFill>
              </a:rPr>
              <a:t>Articulation </a:t>
            </a:r>
            <a:r>
              <a:rPr lang="en-US" sz="700" dirty="0" err="1" smtClean="0">
                <a:solidFill>
                  <a:srgbClr val="FF0000"/>
                </a:solidFill>
              </a:rPr>
              <a:t>Agmts</a:t>
            </a:r>
            <a:endParaRPr lang="en-US" sz="700" dirty="0">
              <a:solidFill>
                <a:srgbClr val="FF0000"/>
              </a:solidFill>
            </a:endParaRPr>
          </a:p>
        </p:txBody>
      </p:sp>
      <p:sp>
        <p:nvSpPr>
          <p:cNvPr id="207" name="Rectangle 35"/>
          <p:cNvSpPr>
            <a:spLocks noChangeArrowheads="1"/>
          </p:cNvSpPr>
          <p:nvPr/>
        </p:nvSpPr>
        <p:spPr bwMode="auto">
          <a:xfrm>
            <a:off x="5915025"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solidFill>
                  <a:srgbClr val="FF0000"/>
                </a:solidFill>
              </a:rPr>
              <a:t>Services for Students</a:t>
            </a:r>
            <a:endParaRPr lang="en-US" sz="700" dirty="0">
              <a:solidFill>
                <a:srgbClr val="FF0000"/>
              </a:solidFill>
            </a:endParaRPr>
          </a:p>
        </p:txBody>
      </p:sp>
      <p:sp>
        <p:nvSpPr>
          <p:cNvPr id="208" name="Rectangle 35"/>
          <p:cNvSpPr>
            <a:spLocks noChangeArrowheads="1"/>
          </p:cNvSpPr>
          <p:nvPr/>
        </p:nvSpPr>
        <p:spPr bwMode="auto">
          <a:xfrm>
            <a:off x="6324600" y="1295400"/>
            <a:ext cx="357056"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solidFill>
                  <a:srgbClr val="FF0000"/>
                </a:solidFill>
              </a:rPr>
              <a:t>Blackboard</a:t>
            </a:r>
            <a:endParaRPr lang="en-US" sz="700" dirty="0">
              <a:solidFill>
                <a:srgbClr val="FF0000"/>
              </a:solidFill>
            </a:endParaRPr>
          </a:p>
        </p:txBody>
      </p:sp>
      <p:sp>
        <p:nvSpPr>
          <p:cNvPr id="209" name="Rectangle 35"/>
          <p:cNvSpPr>
            <a:spLocks noChangeArrowheads="1"/>
          </p:cNvSpPr>
          <p:nvPr/>
        </p:nvSpPr>
        <p:spPr bwMode="auto">
          <a:xfrm>
            <a:off x="6705600" y="1295400"/>
            <a:ext cx="357056"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Transcripts</a:t>
            </a:r>
            <a:endParaRPr lang="en-US" sz="700" dirty="0"/>
          </a:p>
        </p:txBody>
      </p:sp>
      <p:sp>
        <p:nvSpPr>
          <p:cNvPr id="210" name="Rectangle 74"/>
          <p:cNvSpPr>
            <a:spLocks noChangeArrowheads="1"/>
          </p:cNvSpPr>
          <p:nvPr/>
        </p:nvSpPr>
        <p:spPr bwMode="auto">
          <a:xfrm>
            <a:off x="786699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Tutoring/Learning Asst </a:t>
            </a:r>
            <a:r>
              <a:rPr lang="en-US" sz="700" dirty="0" err="1" smtClean="0"/>
              <a:t>Cnts</a:t>
            </a:r>
            <a:endParaRPr lang="en-US" sz="700" dirty="0"/>
          </a:p>
        </p:txBody>
      </p:sp>
      <p:sp>
        <p:nvSpPr>
          <p:cNvPr id="211" name="Rectangle 22"/>
          <p:cNvSpPr>
            <a:spLocks noChangeArrowheads="1"/>
          </p:cNvSpPr>
          <p:nvPr/>
        </p:nvSpPr>
        <p:spPr bwMode="auto">
          <a:xfrm>
            <a:off x="402476" y="1828800"/>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ASSIST</a:t>
            </a:r>
          </a:p>
        </p:txBody>
      </p:sp>
      <p:sp>
        <p:nvSpPr>
          <p:cNvPr id="212" name="Rectangle 22"/>
          <p:cNvSpPr>
            <a:spLocks noChangeArrowheads="1"/>
          </p:cNvSpPr>
          <p:nvPr/>
        </p:nvSpPr>
        <p:spPr bwMode="auto">
          <a:xfrm>
            <a:off x="402476" y="2428874"/>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UCSD</a:t>
            </a:r>
          </a:p>
        </p:txBody>
      </p:sp>
      <p:sp>
        <p:nvSpPr>
          <p:cNvPr id="213" name="Rectangle 22"/>
          <p:cNvSpPr>
            <a:spLocks noChangeArrowheads="1"/>
          </p:cNvSpPr>
          <p:nvPr/>
        </p:nvSpPr>
        <p:spPr bwMode="auto">
          <a:xfrm>
            <a:off x="402476" y="2728911"/>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All CSUs</a:t>
            </a:r>
          </a:p>
        </p:txBody>
      </p:sp>
      <p:sp>
        <p:nvSpPr>
          <p:cNvPr id="214" name="Rectangle 22"/>
          <p:cNvSpPr>
            <a:spLocks noChangeArrowheads="1"/>
          </p:cNvSpPr>
          <p:nvPr/>
        </p:nvSpPr>
        <p:spPr bwMode="auto">
          <a:xfrm>
            <a:off x="402476" y="2128837"/>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SDSU</a:t>
            </a:r>
          </a:p>
        </p:txBody>
      </p:sp>
      <p:sp>
        <p:nvSpPr>
          <p:cNvPr id="215" name="Rectangle 22"/>
          <p:cNvSpPr>
            <a:spLocks noChangeArrowheads="1"/>
          </p:cNvSpPr>
          <p:nvPr/>
        </p:nvSpPr>
        <p:spPr bwMode="auto">
          <a:xfrm>
            <a:off x="402476" y="3028948"/>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All UCs</a:t>
            </a:r>
          </a:p>
        </p:txBody>
      </p:sp>
      <p:sp>
        <p:nvSpPr>
          <p:cNvPr id="216" name="Rectangle 22"/>
          <p:cNvSpPr>
            <a:spLocks noChangeArrowheads="1"/>
          </p:cNvSpPr>
          <p:nvPr/>
        </p:nvSpPr>
        <p:spPr bwMode="auto">
          <a:xfrm>
            <a:off x="402476" y="3629022"/>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Specialized info Health</a:t>
            </a:r>
          </a:p>
        </p:txBody>
      </p:sp>
      <p:sp>
        <p:nvSpPr>
          <p:cNvPr id="217" name="Rectangle 22"/>
          <p:cNvSpPr>
            <a:spLocks noChangeArrowheads="1"/>
          </p:cNvSpPr>
          <p:nvPr/>
        </p:nvSpPr>
        <p:spPr bwMode="auto">
          <a:xfrm>
            <a:off x="402476" y="332898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Ind</a:t>
            </a:r>
            <a:r>
              <a:rPr lang="en-US" sz="700" dirty="0" smtClean="0"/>
              <a:t>/</a:t>
            </a:r>
            <a:r>
              <a:rPr lang="en-US" sz="700" dirty="0" err="1" smtClean="0"/>
              <a:t>Pri</a:t>
            </a:r>
            <a:r>
              <a:rPr lang="en-US" sz="700" dirty="0" smtClean="0"/>
              <a:t>/OOS</a:t>
            </a:r>
          </a:p>
        </p:txBody>
      </p:sp>
      <p:sp>
        <p:nvSpPr>
          <p:cNvPr id="218" name="Rectangle 22"/>
          <p:cNvSpPr>
            <a:spLocks noChangeArrowheads="1"/>
          </p:cNvSpPr>
          <p:nvPr/>
        </p:nvSpPr>
        <p:spPr bwMode="auto">
          <a:xfrm>
            <a:off x="402476" y="422909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Catalog</a:t>
            </a:r>
          </a:p>
        </p:txBody>
      </p:sp>
      <p:sp>
        <p:nvSpPr>
          <p:cNvPr id="219" name="Rectangle 22"/>
          <p:cNvSpPr>
            <a:spLocks noChangeArrowheads="1"/>
          </p:cNvSpPr>
          <p:nvPr/>
        </p:nvSpPr>
        <p:spPr bwMode="auto">
          <a:xfrm>
            <a:off x="402476" y="4529133"/>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Counseling Center</a:t>
            </a:r>
          </a:p>
        </p:txBody>
      </p:sp>
      <p:sp>
        <p:nvSpPr>
          <p:cNvPr id="220" name="Rectangle 22"/>
          <p:cNvSpPr>
            <a:spLocks noChangeArrowheads="1"/>
          </p:cNvSpPr>
          <p:nvPr/>
        </p:nvSpPr>
        <p:spPr bwMode="auto">
          <a:xfrm>
            <a:off x="402476" y="482917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Center</a:t>
            </a:r>
          </a:p>
        </p:txBody>
      </p:sp>
      <p:sp>
        <p:nvSpPr>
          <p:cNvPr id="221" name="Rectangle 22"/>
          <p:cNvSpPr>
            <a:spLocks noChangeArrowheads="1"/>
          </p:cNvSpPr>
          <p:nvPr/>
        </p:nvSpPr>
        <p:spPr bwMode="auto">
          <a:xfrm>
            <a:off x="402476" y="5129207"/>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Reduced Tuition</a:t>
            </a:r>
          </a:p>
        </p:txBody>
      </p:sp>
      <p:sp>
        <p:nvSpPr>
          <p:cNvPr id="222" name="Rectangle 22"/>
          <p:cNvSpPr>
            <a:spLocks noChangeArrowheads="1"/>
          </p:cNvSpPr>
          <p:nvPr/>
        </p:nvSpPr>
        <p:spPr bwMode="auto">
          <a:xfrm>
            <a:off x="402476" y="5429244"/>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a:t>
            </a:r>
            <a:r>
              <a:rPr lang="en-US" sz="700" dirty="0" err="1" smtClean="0"/>
              <a:t>Progs</a:t>
            </a:r>
            <a:endParaRPr lang="en-US" sz="700" dirty="0" smtClean="0"/>
          </a:p>
        </p:txBody>
      </p:sp>
      <p:sp>
        <p:nvSpPr>
          <p:cNvPr id="239" name="Rectangle 22"/>
          <p:cNvSpPr>
            <a:spLocks noChangeArrowheads="1"/>
          </p:cNvSpPr>
          <p:nvPr/>
        </p:nvSpPr>
        <p:spPr bwMode="auto">
          <a:xfrm>
            <a:off x="402476" y="3929059"/>
            <a:ext cx="393192"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External Exams</a:t>
            </a:r>
          </a:p>
        </p:txBody>
      </p:sp>
      <p:sp>
        <p:nvSpPr>
          <p:cNvPr id="240" name="Rectangle 22"/>
          <p:cNvSpPr>
            <a:spLocks noChangeArrowheads="1"/>
          </p:cNvSpPr>
          <p:nvPr/>
        </p:nvSpPr>
        <p:spPr bwMode="auto">
          <a:xfrm>
            <a:off x="2286000" y="435275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Counselors</a:t>
            </a:r>
          </a:p>
        </p:txBody>
      </p:sp>
      <p:sp>
        <p:nvSpPr>
          <p:cNvPr id="241" name="Rectangle 22"/>
          <p:cNvSpPr>
            <a:spLocks noChangeArrowheads="1"/>
          </p:cNvSpPr>
          <p:nvPr/>
        </p:nvSpPr>
        <p:spPr bwMode="auto">
          <a:xfrm>
            <a:off x="2286000" y="462038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Fav</a:t>
            </a:r>
            <a:r>
              <a:rPr lang="en-US" sz="700" dirty="0" smtClean="0"/>
              <a:t> Sites</a:t>
            </a:r>
          </a:p>
        </p:txBody>
      </p:sp>
      <p:sp>
        <p:nvSpPr>
          <p:cNvPr id="242" name="Rectangle 22"/>
          <p:cNvSpPr>
            <a:spLocks noChangeArrowheads="1"/>
          </p:cNvSpPr>
          <p:nvPr/>
        </p:nvSpPr>
        <p:spPr bwMode="auto">
          <a:xfrm>
            <a:off x="2286000" y="488802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Ref List</a:t>
            </a:r>
          </a:p>
        </p:txBody>
      </p:sp>
      <p:sp>
        <p:nvSpPr>
          <p:cNvPr id="243" name="Rectangle 22"/>
          <p:cNvSpPr>
            <a:spLocks noChangeArrowheads="1"/>
          </p:cNvSpPr>
          <p:nvPr/>
        </p:nvSpPr>
        <p:spPr bwMode="auto">
          <a:xfrm>
            <a:off x="2286000" y="515565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CTE</a:t>
            </a:r>
          </a:p>
        </p:txBody>
      </p:sp>
      <p:sp>
        <p:nvSpPr>
          <p:cNvPr id="244" name="Rectangle 22"/>
          <p:cNvSpPr>
            <a:spLocks noChangeArrowheads="1"/>
          </p:cNvSpPr>
          <p:nvPr/>
        </p:nvSpPr>
        <p:spPr bwMode="auto">
          <a:xfrm>
            <a:off x="2286000" y="542329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EAO</a:t>
            </a:r>
          </a:p>
        </p:txBody>
      </p:sp>
      <p:sp>
        <p:nvSpPr>
          <p:cNvPr id="245" name="Rectangle 22"/>
          <p:cNvSpPr>
            <a:spLocks noChangeArrowheads="1"/>
          </p:cNvSpPr>
          <p:nvPr/>
        </p:nvSpPr>
        <p:spPr bwMode="auto">
          <a:xfrm>
            <a:off x="2286000" y="56909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a:t>
            </a:r>
          </a:p>
        </p:txBody>
      </p:sp>
      <p:sp>
        <p:nvSpPr>
          <p:cNvPr id="246" name="Rectangle 22"/>
          <p:cNvSpPr>
            <a:spLocks noChangeArrowheads="1"/>
          </p:cNvSpPr>
          <p:nvPr/>
        </p:nvSpPr>
        <p:spPr bwMode="auto">
          <a:xfrm>
            <a:off x="2286000" y="595856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HS </a:t>
            </a:r>
            <a:r>
              <a:rPr lang="en-US" sz="700" dirty="0" err="1" smtClean="0"/>
              <a:t>Outr</a:t>
            </a:r>
            <a:endParaRPr lang="en-US" sz="700" dirty="0" smtClean="0"/>
          </a:p>
        </p:txBody>
      </p:sp>
      <p:sp>
        <p:nvSpPr>
          <p:cNvPr id="247" name="Rectangle 22"/>
          <p:cNvSpPr>
            <a:spLocks noChangeArrowheads="1"/>
          </p:cNvSpPr>
          <p:nvPr/>
        </p:nvSpPr>
        <p:spPr bwMode="auto">
          <a:xfrm>
            <a:off x="2286000" y="622619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Probation</a:t>
            </a:r>
          </a:p>
        </p:txBody>
      </p:sp>
      <p:sp>
        <p:nvSpPr>
          <p:cNvPr id="248" name="Rectangle 22"/>
          <p:cNvSpPr>
            <a:spLocks noChangeArrowheads="1"/>
          </p:cNvSpPr>
          <p:nvPr/>
        </p:nvSpPr>
        <p:spPr bwMode="auto">
          <a:xfrm>
            <a:off x="2286000" y="64938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Success Check</a:t>
            </a:r>
          </a:p>
        </p:txBody>
      </p:sp>
      <p:sp>
        <p:nvSpPr>
          <p:cNvPr id="250" name="Rectangle 22"/>
          <p:cNvSpPr>
            <a:spLocks noChangeArrowheads="1"/>
          </p:cNvSpPr>
          <p:nvPr/>
        </p:nvSpPr>
        <p:spPr bwMode="auto">
          <a:xfrm>
            <a:off x="2286000" y="67224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Center</a:t>
            </a:r>
          </a:p>
        </p:txBody>
      </p:sp>
      <p:cxnSp>
        <p:nvCxnSpPr>
          <p:cNvPr id="269" name="AutoShape 7"/>
          <p:cNvCxnSpPr>
            <a:cxnSpLocks noChangeShapeType="1"/>
            <a:stCxn id="4101" idx="2"/>
            <a:endCxn id="181" idx="0"/>
          </p:cNvCxnSpPr>
          <p:nvPr/>
        </p:nvCxnSpPr>
        <p:spPr bwMode="auto">
          <a:xfrm rot="16200000" flipH="1">
            <a:off x="5007294" y="555307"/>
            <a:ext cx="304800" cy="1175386"/>
          </a:xfrm>
          <a:prstGeom prst="bentConnector3">
            <a:avLst>
              <a:gd name="adj1" fmla="val 50000"/>
            </a:avLst>
          </a:prstGeom>
          <a:noFill/>
          <a:ln w="9525">
            <a:solidFill>
              <a:schemeClr val="tx1"/>
            </a:solidFill>
            <a:miter lim="800000"/>
            <a:headEnd/>
            <a:tailEnd type="triangle" w="med" len="med"/>
          </a:ln>
          <a:effectLst/>
        </p:spPr>
      </p:cxnSp>
      <p:cxnSp>
        <p:nvCxnSpPr>
          <p:cNvPr id="272" name="AutoShape 7"/>
          <p:cNvCxnSpPr>
            <a:cxnSpLocks noChangeShapeType="1"/>
            <a:stCxn id="4101" idx="2"/>
            <a:endCxn id="207" idx="0"/>
          </p:cNvCxnSpPr>
          <p:nvPr/>
        </p:nvCxnSpPr>
        <p:spPr bwMode="auto">
          <a:xfrm rot="16200000" flipH="1">
            <a:off x="5189411" y="373190"/>
            <a:ext cx="304800" cy="1539620"/>
          </a:xfrm>
          <a:prstGeom prst="bentConnector3">
            <a:avLst>
              <a:gd name="adj1" fmla="val 50000"/>
            </a:avLst>
          </a:prstGeom>
          <a:noFill/>
          <a:ln w="9525">
            <a:solidFill>
              <a:schemeClr val="tx1"/>
            </a:solidFill>
            <a:miter lim="800000"/>
            <a:headEnd/>
            <a:tailEnd type="triangle" w="med" len="med"/>
          </a:ln>
          <a:effectLst/>
        </p:spPr>
      </p:cxnSp>
      <p:cxnSp>
        <p:nvCxnSpPr>
          <p:cNvPr id="275" name="AutoShape 7"/>
          <p:cNvCxnSpPr>
            <a:cxnSpLocks noChangeShapeType="1"/>
            <a:stCxn id="4101" idx="2"/>
            <a:endCxn id="208" idx="0"/>
          </p:cNvCxnSpPr>
          <p:nvPr/>
        </p:nvCxnSpPr>
        <p:spPr bwMode="auto">
          <a:xfrm rot="16200000" flipH="1">
            <a:off x="5385164" y="177436"/>
            <a:ext cx="304800" cy="1931127"/>
          </a:xfrm>
          <a:prstGeom prst="bentConnector3">
            <a:avLst>
              <a:gd name="adj1" fmla="val 50000"/>
            </a:avLst>
          </a:prstGeom>
          <a:noFill/>
          <a:ln w="9525">
            <a:solidFill>
              <a:schemeClr val="tx1"/>
            </a:solidFill>
            <a:miter lim="800000"/>
            <a:headEnd/>
            <a:tailEnd type="triangle" w="med" len="med"/>
          </a:ln>
          <a:effectLst/>
        </p:spPr>
      </p:cxnSp>
      <p:cxnSp>
        <p:nvCxnSpPr>
          <p:cNvPr id="278" name="AutoShape 7"/>
          <p:cNvCxnSpPr>
            <a:cxnSpLocks noChangeShapeType="1"/>
            <a:stCxn id="4101" idx="2"/>
            <a:endCxn id="209" idx="0"/>
          </p:cNvCxnSpPr>
          <p:nvPr/>
        </p:nvCxnSpPr>
        <p:spPr bwMode="auto">
          <a:xfrm rot="16200000" flipH="1">
            <a:off x="5575664" y="-13064"/>
            <a:ext cx="304800" cy="2312127"/>
          </a:xfrm>
          <a:prstGeom prst="bentConnector3">
            <a:avLst>
              <a:gd name="adj1" fmla="val 50000"/>
            </a:avLst>
          </a:prstGeom>
          <a:noFill/>
          <a:ln w="9525">
            <a:solidFill>
              <a:schemeClr val="tx1"/>
            </a:solidFill>
            <a:miter lim="800000"/>
            <a:headEnd/>
            <a:tailEnd type="triangle" w="med" len="med"/>
          </a:ln>
          <a:effectLst/>
        </p:spPr>
      </p:cxnSp>
      <p:cxnSp>
        <p:nvCxnSpPr>
          <p:cNvPr id="306" name="AutoShape 7"/>
          <p:cNvCxnSpPr>
            <a:cxnSpLocks noChangeShapeType="1"/>
            <a:stCxn id="4101" idx="2"/>
            <a:endCxn id="182" idx="0"/>
          </p:cNvCxnSpPr>
          <p:nvPr/>
        </p:nvCxnSpPr>
        <p:spPr bwMode="auto">
          <a:xfrm rot="16200000" flipH="1">
            <a:off x="5745804" y="-183204"/>
            <a:ext cx="304800" cy="2652407"/>
          </a:xfrm>
          <a:prstGeom prst="bentConnector3">
            <a:avLst>
              <a:gd name="adj1" fmla="val 50000"/>
            </a:avLst>
          </a:prstGeom>
          <a:noFill/>
          <a:ln w="9525">
            <a:solidFill>
              <a:schemeClr val="tx1"/>
            </a:solidFill>
            <a:miter lim="800000"/>
            <a:headEnd/>
            <a:tailEnd type="triangle" w="med" len="med"/>
          </a:ln>
          <a:effectLst/>
        </p:spPr>
      </p:cxnSp>
      <p:cxnSp>
        <p:nvCxnSpPr>
          <p:cNvPr id="361" name="AutoShape 7"/>
          <p:cNvCxnSpPr>
            <a:cxnSpLocks noChangeShapeType="1"/>
            <a:stCxn id="4101" idx="2"/>
            <a:endCxn id="194" idx="0"/>
          </p:cNvCxnSpPr>
          <p:nvPr/>
        </p:nvCxnSpPr>
        <p:spPr bwMode="auto">
          <a:xfrm rot="16200000" flipH="1">
            <a:off x="5958554" y="-395954"/>
            <a:ext cx="304800" cy="3077907"/>
          </a:xfrm>
          <a:prstGeom prst="bentConnector3">
            <a:avLst>
              <a:gd name="adj1" fmla="val 50000"/>
            </a:avLst>
          </a:prstGeom>
          <a:noFill/>
          <a:ln w="9525">
            <a:solidFill>
              <a:schemeClr val="tx1"/>
            </a:solidFill>
            <a:miter lim="800000"/>
            <a:headEnd/>
            <a:tailEnd type="triangle" w="med" len="med"/>
          </a:ln>
          <a:effectLst/>
        </p:spPr>
      </p:cxnSp>
      <p:cxnSp>
        <p:nvCxnSpPr>
          <p:cNvPr id="364" name="AutoShape 7"/>
          <p:cNvCxnSpPr>
            <a:cxnSpLocks noChangeShapeType="1"/>
            <a:stCxn id="4101" idx="2"/>
            <a:endCxn id="210" idx="0"/>
          </p:cNvCxnSpPr>
          <p:nvPr/>
        </p:nvCxnSpPr>
        <p:spPr bwMode="auto">
          <a:xfrm rot="16200000" flipH="1">
            <a:off x="6165395" y="-602795"/>
            <a:ext cx="304800" cy="3491589"/>
          </a:xfrm>
          <a:prstGeom prst="bentConnector3">
            <a:avLst>
              <a:gd name="adj1" fmla="val 50000"/>
            </a:avLst>
          </a:prstGeom>
          <a:noFill/>
          <a:ln w="9525">
            <a:solidFill>
              <a:schemeClr val="tx1"/>
            </a:solidFill>
            <a:miter lim="800000"/>
            <a:headEnd/>
            <a:tailEnd type="triangle" w="med" len="med"/>
          </a:ln>
          <a:effectLst/>
        </p:spPr>
      </p:cxnSp>
      <p:cxnSp>
        <p:nvCxnSpPr>
          <p:cNvPr id="367" name="AutoShape 7"/>
          <p:cNvCxnSpPr>
            <a:cxnSpLocks noChangeShapeType="1"/>
            <a:stCxn id="4101" idx="2"/>
            <a:endCxn id="183" idx="0"/>
          </p:cNvCxnSpPr>
          <p:nvPr/>
        </p:nvCxnSpPr>
        <p:spPr bwMode="auto">
          <a:xfrm rot="16200000" flipH="1">
            <a:off x="6369558" y="-806958"/>
            <a:ext cx="304800" cy="3899915"/>
          </a:xfrm>
          <a:prstGeom prst="bentConnector3">
            <a:avLst>
              <a:gd name="adj1" fmla="val 50000"/>
            </a:avLst>
          </a:prstGeom>
          <a:noFill/>
          <a:ln w="9525">
            <a:solidFill>
              <a:schemeClr val="tx1"/>
            </a:solidFill>
            <a:miter lim="800000"/>
            <a:headEnd/>
            <a:tailEnd type="triangle" w="med" len="med"/>
          </a:ln>
          <a:effectLst/>
        </p:spPr>
      </p:cxnSp>
      <p:sp>
        <p:nvSpPr>
          <p:cNvPr id="371" name="Rectangle 22"/>
          <p:cNvSpPr>
            <a:spLocks noChangeArrowheads="1"/>
          </p:cNvSpPr>
          <p:nvPr/>
        </p:nvSpPr>
        <p:spPr bwMode="auto">
          <a:xfrm>
            <a:off x="2721993" y="164052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err="1" smtClean="0"/>
              <a:t>Ltr</a:t>
            </a:r>
            <a:r>
              <a:rPr lang="en-US" sz="500" dirty="0" smtClean="0"/>
              <a:t> to Students</a:t>
            </a:r>
          </a:p>
        </p:txBody>
      </p:sp>
      <p:sp>
        <p:nvSpPr>
          <p:cNvPr id="372" name="Rectangle 22"/>
          <p:cNvSpPr>
            <a:spLocks noChangeArrowheads="1"/>
          </p:cNvSpPr>
          <p:nvPr/>
        </p:nvSpPr>
        <p:spPr bwMode="auto">
          <a:xfrm>
            <a:off x="2721993" y="182006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Academic Calendar</a:t>
            </a:r>
          </a:p>
        </p:txBody>
      </p:sp>
      <p:sp>
        <p:nvSpPr>
          <p:cNvPr id="373" name="Rectangle 22"/>
          <p:cNvSpPr>
            <a:spLocks noChangeArrowheads="1"/>
          </p:cNvSpPr>
          <p:nvPr/>
        </p:nvSpPr>
        <p:spPr bwMode="auto">
          <a:xfrm>
            <a:off x="2721993" y="199959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err="1" smtClean="0"/>
              <a:t>CalWorks</a:t>
            </a:r>
            <a:endParaRPr lang="en-US" sz="500" dirty="0" smtClean="0"/>
          </a:p>
        </p:txBody>
      </p:sp>
      <p:sp>
        <p:nvSpPr>
          <p:cNvPr id="374" name="Rectangle 22"/>
          <p:cNvSpPr>
            <a:spLocks noChangeArrowheads="1"/>
          </p:cNvSpPr>
          <p:nvPr/>
        </p:nvSpPr>
        <p:spPr bwMode="auto">
          <a:xfrm>
            <a:off x="2721993" y="217913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New Horizons</a:t>
            </a:r>
          </a:p>
        </p:txBody>
      </p:sp>
      <p:sp>
        <p:nvSpPr>
          <p:cNvPr id="375" name="Rectangle 22"/>
          <p:cNvSpPr>
            <a:spLocks noChangeArrowheads="1"/>
          </p:cNvSpPr>
          <p:nvPr/>
        </p:nvSpPr>
        <p:spPr bwMode="auto">
          <a:xfrm>
            <a:off x="2721993" y="235866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App Checklist</a:t>
            </a:r>
          </a:p>
        </p:txBody>
      </p:sp>
      <p:sp>
        <p:nvSpPr>
          <p:cNvPr id="376" name="Rectangle 22"/>
          <p:cNvSpPr>
            <a:spLocks noChangeArrowheads="1"/>
          </p:cNvSpPr>
          <p:nvPr/>
        </p:nvSpPr>
        <p:spPr bwMode="auto">
          <a:xfrm>
            <a:off x="2721993" y="253820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EOPS Stu Handbook</a:t>
            </a:r>
          </a:p>
        </p:txBody>
      </p:sp>
      <p:sp>
        <p:nvSpPr>
          <p:cNvPr id="377" name="Rectangle 22"/>
          <p:cNvSpPr>
            <a:spLocks noChangeArrowheads="1"/>
          </p:cNvSpPr>
          <p:nvPr/>
        </p:nvSpPr>
        <p:spPr bwMode="auto">
          <a:xfrm>
            <a:off x="2721993" y="271773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CARE Stu Handbook</a:t>
            </a:r>
          </a:p>
        </p:txBody>
      </p:sp>
      <p:sp>
        <p:nvSpPr>
          <p:cNvPr id="378" name="Rectangle 22"/>
          <p:cNvSpPr>
            <a:spLocks noChangeArrowheads="1"/>
          </p:cNvSpPr>
          <p:nvPr/>
        </p:nvSpPr>
        <p:spPr bwMode="auto">
          <a:xfrm>
            <a:off x="2721993" y="289727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Imp Dates/deadlines</a:t>
            </a:r>
          </a:p>
        </p:txBody>
      </p:sp>
      <p:sp>
        <p:nvSpPr>
          <p:cNvPr id="379" name="Rectangle 22"/>
          <p:cNvSpPr>
            <a:spLocks noChangeArrowheads="1"/>
          </p:cNvSpPr>
          <p:nvPr/>
        </p:nvSpPr>
        <p:spPr bwMode="auto">
          <a:xfrm>
            <a:off x="2721993" y="307680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Textbook Strategies</a:t>
            </a:r>
          </a:p>
        </p:txBody>
      </p:sp>
      <p:sp>
        <p:nvSpPr>
          <p:cNvPr id="380" name="Rectangle 22"/>
          <p:cNvSpPr>
            <a:spLocks noChangeArrowheads="1"/>
          </p:cNvSpPr>
          <p:nvPr/>
        </p:nvSpPr>
        <p:spPr bwMode="auto">
          <a:xfrm>
            <a:off x="2721993" y="325634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Eligibility </a:t>
            </a:r>
            <a:r>
              <a:rPr lang="en-US" sz="500" dirty="0" err="1" smtClean="0"/>
              <a:t>Reqs</a:t>
            </a:r>
            <a:endParaRPr lang="en-US" sz="500" dirty="0" smtClean="0"/>
          </a:p>
        </p:txBody>
      </p:sp>
      <p:sp>
        <p:nvSpPr>
          <p:cNvPr id="381" name="Rectangle 22"/>
          <p:cNvSpPr>
            <a:spLocks noChangeArrowheads="1"/>
          </p:cNvSpPr>
          <p:nvPr/>
        </p:nvSpPr>
        <p:spPr bwMode="auto">
          <a:xfrm>
            <a:off x="2721993" y="343587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Counselors</a:t>
            </a:r>
          </a:p>
        </p:txBody>
      </p:sp>
      <p:sp>
        <p:nvSpPr>
          <p:cNvPr id="382" name="Rectangle 22"/>
          <p:cNvSpPr>
            <a:spLocks noChangeArrowheads="1"/>
          </p:cNvSpPr>
          <p:nvPr/>
        </p:nvSpPr>
        <p:spPr bwMode="auto">
          <a:xfrm>
            <a:off x="2721993" y="361541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Office Staff</a:t>
            </a:r>
          </a:p>
        </p:txBody>
      </p:sp>
      <p:sp>
        <p:nvSpPr>
          <p:cNvPr id="383" name="Rectangle 22"/>
          <p:cNvSpPr>
            <a:spLocks noChangeArrowheads="1"/>
          </p:cNvSpPr>
          <p:nvPr/>
        </p:nvSpPr>
        <p:spPr bwMode="auto">
          <a:xfrm>
            <a:off x="2721993" y="379494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Useful Web Addresses</a:t>
            </a:r>
          </a:p>
        </p:txBody>
      </p:sp>
      <p:sp>
        <p:nvSpPr>
          <p:cNvPr id="384" name="Rectangle 22"/>
          <p:cNvSpPr>
            <a:spLocks noChangeArrowheads="1"/>
          </p:cNvSpPr>
          <p:nvPr/>
        </p:nvSpPr>
        <p:spPr bwMode="auto">
          <a:xfrm>
            <a:off x="2721993" y="397448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College Transfer</a:t>
            </a:r>
          </a:p>
        </p:txBody>
      </p:sp>
      <p:sp>
        <p:nvSpPr>
          <p:cNvPr id="385" name="Rectangle 22"/>
          <p:cNvSpPr>
            <a:spLocks noChangeArrowheads="1"/>
          </p:cNvSpPr>
          <p:nvPr/>
        </p:nvSpPr>
        <p:spPr bwMode="auto">
          <a:xfrm>
            <a:off x="2721993" y="415401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Resources</a:t>
            </a:r>
          </a:p>
        </p:txBody>
      </p:sp>
      <p:sp>
        <p:nvSpPr>
          <p:cNvPr id="386" name="Rectangle 22"/>
          <p:cNvSpPr>
            <a:spLocks noChangeArrowheads="1"/>
          </p:cNvSpPr>
          <p:nvPr/>
        </p:nvSpPr>
        <p:spPr bwMode="auto">
          <a:xfrm>
            <a:off x="2721993" y="433355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WORKSHOPS</a:t>
            </a:r>
          </a:p>
        </p:txBody>
      </p:sp>
      <p:sp>
        <p:nvSpPr>
          <p:cNvPr id="387" name="Rectangle 22"/>
          <p:cNvSpPr>
            <a:spLocks noChangeArrowheads="1"/>
          </p:cNvSpPr>
          <p:nvPr/>
        </p:nvSpPr>
        <p:spPr bwMode="auto">
          <a:xfrm>
            <a:off x="2721993" y="451308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Emergency Resources</a:t>
            </a:r>
          </a:p>
        </p:txBody>
      </p:sp>
      <p:sp>
        <p:nvSpPr>
          <p:cNvPr id="388" name="Rectangle 22"/>
          <p:cNvSpPr>
            <a:spLocks noChangeArrowheads="1"/>
          </p:cNvSpPr>
          <p:nvPr/>
        </p:nvSpPr>
        <p:spPr bwMode="auto">
          <a:xfrm>
            <a:off x="2721993" y="469262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Summer Institute</a:t>
            </a:r>
          </a:p>
        </p:txBody>
      </p:sp>
      <p:sp>
        <p:nvSpPr>
          <p:cNvPr id="389" name="Rectangle 22"/>
          <p:cNvSpPr>
            <a:spLocks noChangeArrowheads="1"/>
          </p:cNvSpPr>
          <p:nvPr/>
        </p:nvSpPr>
        <p:spPr bwMode="auto">
          <a:xfrm>
            <a:off x="2721993" y="487215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EFFORT Program and</a:t>
            </a:r>
          </a:p>
          <a:p>
            <a:pPr algn="ctr"/>
            <a:r>
              <a:rPr lang="en-US" sz="500" dirty="0" smtClean="0"/>
              <a:t>Foster Youth Ser</a:t>
            </a:r>
          </a:p>
        </p:txBody>
      </p:sp>
      <p:sp>
        <p:nvSpPr>
          <p:cNvPr id="390" name="Rectangle 22"/>
          <p:cNvSpPr>
            <a:spLocks noChangeArrowheads="1"/>
          </p:cNvSpPr>
          <p:nvPr/>
        </p:nvSpPr>
        <p:spPr bwMode="auto">
          <a:xfrm>
            <a:off x="2721993" y="505169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EOPS-CARE Forms</a:t>
            </a:r>
          </a:p>
        </p:txBody>
      </p:sp>
      <p:sp>
        <p:nvSpPr>
          <p:cNvPr id="223" name="Rectangle 22"/>
          <p:cNvSpPr>
            <a:spLocks noChangeArrowheads="1"/>
          </p:cNvSpPr>
          <p:nvPr/>
        </p:nvSpPr>
        <p:spPr bwMode="auto">
          <a:xfrm>
            <a:off x="2721993" y="541076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FAQ</a:t>
            </a:r>
          </a:p>
        </p:txBody>
      </p:sp>
      <p:sp>
        <p:nvSpPr>
          <p:cNvPr id="234" name="Rectangle 22"/>
          <p:cNvSpPr>
            <a:spLocks noChangeArrowheads="1"/>
          </p:cNvSpPr>
          <p:nvPr/>
        </p:nvSpPr>
        <p:spPr bwMode="auto">
          <a:xfrm>
            <a:off x="2721993" y="576983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EOPS Long Range</a:t>
            </a:r>
          </a:p>
        </p:txBody>
      </p:sp>
      <p:sp>
        <p:nvSpPr>
          <p:cNvPr id="235" name="Rectangle 22"/>
          <p:cNvSpPr>
            <a:spLocks noChangeArrowheads="1"/>
          </p:cNvSpPr>
          <p:nvPr/>
        </p:nvSpPr>
        <p:spPr bwMode="auto">
          <a:xfrm>
            <a:off x="2721993" y="612890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General Education</a:t>
            </a:r>
          </a:p>
        </p:txBody>
      </p:sp>
      <p:sp>
        <p:nvSpPr>
          <p:cNvPr id="236" name="Rectangle 22"/>
          <p:cNvSpPr>
            <a:spLocks noChangeArrowheads="1"/>
          </p:cNvSpPr>
          <p:nvPr/>
        </p:nvSpPr>
        <p:spPr bwMode="auto">
          <a:xfrm>
            <a:off x="2721993" y="648797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CSU General Ed</a:t>
            </a:r>
          </a:p>
        </p:txBody>
      </p:sp>
      <p:sp>
        <p:nvSpPr>
          <p:cNvPr id="238" name="Rectangle 22"/>
          <p:cNvSpPr>
            <a:spLocks noChangeArrowheads="1"/>
          </p:cNvSpPr>
          <p:nvPr/>
        </p:nvSpPr>
        <p:spPr bwMode="auto">
          <a:xfrm>
            <a:off x="2721993" y="523122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Progress Report</a:t>
            </a:r>
          </a:p>
        </p:txBody>
      </p:sp>
      <p:sp>
        <p:nvSpPr>
          <p:cNvPr id="251" name="Rectangle 22"/>
          <p:cNvSpPr>
            <a:spLocks noChangeArrowheads="1"/>
          </p:cNvSpPr>
          <p:nvPr/>
        </p:nvSpPr>
        <p:spPr bwMode="auto">
          <a:xfrm>
            <a:off x="2721993" y="559029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EOPS Ed Plan</a:t>
            </a:r>
          </a:p>
        </p:txBody>
      </p:sp>
      <p:sp>
        <p:nvSpPr>
          <p:cNvPr id="252" name="Rectangle 22"/>
          <p:cNvSpPr>
            <a:spLocks noChangeArrowheads="1"/>
          </p:cNvSpPr>
          <p:nvPr/>
        </p:nvSpPr>
        <p:spPr bwMode="auto">
          <a:xfrm>
            <a:off x="2721993" y="594936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Planning Worksheet</a:t>
            </a:r>
          </a:p>
        </p:txBody>
      </p:sp>
      <p:sp>
        <p:nvSpPr>
          <p:cNvPr id="253" name="Rectangle 22"/>
          <p:cNvSpPr>
            <a:spLocks noChangeArrowheads="1"/>
          </p:cNvSpPr>
          <p:nvPr/>
        </p:nvSpPr>
        <p:spPr bwMode="auto">
          <a:xfrm>
            <a:off x="2721993" y="6308436"/>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Requirements (Blue Sheet)</a:t>
            </a:r>
          </a:p>
        </p:txBody>
      </p:sp>
      <p:sp>
        <p:nvSpPr>
          <p:cNvPr id="254" name="Rectangle 22"/>
          <p:cNvSpPr>
            <a:spLocks noChangeArrowheads="1"/>
          </p:cNvSpPr>
          <p:nvPr/>
        </p:nvSpPr>
        <p:spPr bwMode="auto">
          <a:xfrm>
            <a:off x="2721993" y="6667501"/>
            <a:ext cx="393192"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CSU/UC Transfer Students</a:t>
            </a:r>
          </a:p>
        </p:txBody>
      </p:sp>
      <p:sp>
        <p:nvSpPr>
          <p:cNvPr id="256" name="Rectangle 22"/>
          <p:cNvSpPr>
            <a:spLocks noChangeArrowheads="1"/>
          </p:cNvSpPr>
          <p:nvPr/>
        </p:nvSpPr>
        <p:spPr bwMode="auto">
          <a:xfrm>
            <a:off x="3120934" y="17526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Student Guide to Financial Aid</a:t>
            </a:r>
          </a:p>
        </p:txBody>
      </p:sp>
      <p:sp>
        <p:nvSpPr>
          <p:cNvPr id="257" name="Rectangle 22"/>
          <p:cNvSpPr>
            <a:spLocks noChangeArrowheads="1"/>
          </p:cNvSpPr>
          <p:nvPr/>
        </p:nvSpPr>
        <p:spPr bwMode="auto">
          <a:xfrm>
            <a:off x="3120934" y="202023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Apply for Financial Aid</a:t>
            </a:r>
          </a:p>
        </p:txBody>
      </p:sp>
      <p:sp>
        <p:nvSpPr>
          <p:cNvPr id="258" name="Rectangle 22"/>
          <p:cNvSpPr>
            <a:spLocks noChangeArrowheads="1"/>
          </p:cNvSpPr>
          <p:nvPr/>
        </p:nvSpPr>
        <p:spPr bwMode="auto">
          <a:xfrm>
            <a:off x="3120934" y="228787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Apply for an Enrollment Fee Waiver</a:t>
            </a:r>
          </a:p>
        </p:txBody>
      </p:sp>
      <p:sp>
        <p:nvSpPr>
          <p:cNvPr id="259" name="Rectangle 22"/>
          <p:cNvSpPr>
            <a:spLocks noChangeArrowheads="1"/>
          </p:cNvSpPr>
          <p:nvPr/>
        </p:nvSpPr>
        <p:spPr bwMode="auto">
          <a:xfrm>
            <a:off x="3120934" y="25908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Status of Your Financial Aid Application/View Your Financial Aid Award</a:t>
            </a:r>
          </a:p>
        </p:txBody>
      </p:sp>
      <p:sp>
        <p:nvSpPr>
          <p:cNvPr id="260" name="Rectangle 22"/>
          <p:cNvSpPr>
            <a:spLocks noChangeArrowheads="1"/>
          </p:cNvSpPr>
          <p:nvPr/>
        </p:nvSpPr>
        <p:spPr bwMode="auto">
          <a:xfrm>
            <a:off x="3120934" y="282314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Download Forms</a:t>
            </a:r>
          </a:p>
        </p:txBody>
      </p:sp>
      <p:sp>
        <p:nvSpPr>
          <p:cNvPr id="261" name="Rectangle 22"/>
          <p:cNvSpPr>
            <a:spLocks noChangeArrowheads="1"/>
          </p:cNvSpPr>
          <p:nvPr/>
        </p:nvSpPr>
        <p:spPr bwMode="auto">
          <a:xfrm>
            <a:off x="3120934" y="309077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Direct Loans</a:t>
            </a:r>
          </a:p>
        </p:txBody>
      </p:sp>
      <p:sp>
        <p:nvSpPr>
          <p:cNvPr id="262" name="Rectangle 22"/>
          <p:cNvSpPr>
            <a:spLocks noChangeArrowheads="1"/>
          </p:cNvSpPr>
          <p:nvPr/>
        </p:nvSpPr>
        <p:spPr bwMode="auto">
          <a:xfrm>
            <a:off x="3120934" y="335841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Address/E-Mail Change Request</a:t>
            </a:r>
          </a:p>
        </p:txBody>
      </p:sp>
      <p:sp>
        <p:nvSpPr>
          <p:cNvPr id="263" name="Rectangle 22"/>
          <p:cNvSpPr>
            <a:spLocks noChangeArrowheads="1"/>
          </p:cNvSpPr>
          <p:nvPr/>
        </p:nvSpPr>
        <p:spPr bwMode="auto">
          <a:xfrm>
            <a:off x="3120934" y="362604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Scholarships/On-Line Application</a:t>
            </a:r>
          </a:p>
        </p:txBody>
      </p:sp>
      <p:sp>
        <p:nvSpPr>
          <p:cNvPr id="264" name="Rectangle 22"/>
          <p:cNvSpPr>
            <a:spLocks noChangeArrowheads="1"/>
          </p:cNvSpPr>
          <p:nvPr/>
        </p:nvSpPr>
        <p:spPr bwMode="auto">
          <a:xfrm>
            <a:off x="3120934" y="389368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Questions &amp; Answers</a:t>
            </a:r>
          </a:p>
        </p:txBody>
      </p:sp>
      <p:sp>
        <p:nvSpPr>
          <p:cNvPr id="265" name="Rectangle 22"/>
          <p:cNvSpPr>
            <a:spLocks noChangeArrowheads="1"/>
          </p:cNvSpPr>
          <p:nvPr/>
        </p:nvSpPr>
        <p:spPr bwMode="auto">
          <a:xfrm>
            <a:off x="3120934" y="416131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Ask an Advisor</a:t>
            </a:r>
          </a:p>
        </p:txBody>
      </p:sp>
      <p:sp>
        <p:nvSpPr>
          <p:cNvPr id="266" name="Rectangle 22"/>
          <p:cNvSpPr>
            <a:spLocks noChangeArrowheads="1"/>
          </p:cNvSpPr>
          <p:nvPr/>
        </p:nvSpPr>
        <p:spPr bwMode="auto">
          <a:xfrm>
            <a:off x="3120934" y="442895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err="1" smtClean="0"/>
              <a:t>Dreamkeepers</a:t>
            </a:r>
            <a:r>
              <a:rPr lang="en-US" sz="500" dirty="0" smtClean="0"/>
              <a:t> Financial Assistance Program</a:t>
            </a:r>
          </a:p>
        </p:txBody>
      </p:sp>
      <p:sp>
        <p:nvSpPr>
          <p:cNvPr id="267" name="Rectangle 22"/>
          <p:cNvSpPr>
            <a:spLocks noChangeArrowheads="1"/>
          </p:cNvSpPr>
          <p:nvPr/>
        </p:nvSpPr>
        <p:spPr bwMode="auto">
          <a:xfrm>
            <a:off x="3120934" y="469658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Satisfactory Academic Progress (SAP) Policy </a:t>
            </a:r>
          </a:p>
        </p:txBody>
      </p:sp>
      <p:sp>
        <p:nvSpPr>
          <p:cNvPr id="268" name="Rectangle 22"/>
          <p:cNvSpPr>
            <a:spLocks noChangeArrowheads="1"/>
          </p:cNvSpPr>
          <p:nvPr/>
        </p:nvSpPr>
        <p:spPr bwMode="auto">
          <a:xfrm>
            <a:off x="3120934" y="496422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Grossmont College Net Price Calculator</a:t>
            </a:r>
          </a:p>
        </p:txBody>
      </p:sp>
      <p:sp>
        <p:nvSpPr>
          <p:cNvPr id="270" name="Rectangle 22"/>
          <p:cNvSpPr>
            <a:spLocks noChangeArrowheads="1"/>
          </p:cNvSpPr>
          <p:nvPr/>
        </p:nvSpPr>
        <p:spPr bwMode="auto">
          <a:xfrm>
            <a:off x="3120934" y="523185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EFFORT Program &amp; Foster Youth Services</a:t>
            </a:r>
          </a:p>
        </p:txBody>
      </p:sp>
      <p:sp>
        <p:nvSpPr>
          <p:cNvPr id="271" name="Rectangle 22"/>
          <p:cNvSpPr>
            <a:spLocks noChangeArrowheads="1"/>
          </p:cNvSpPr>
          <p:nvPr/>
        </p:nvSpPr>
        <p:spPr bwMode="auto">
          <a:xfrm>
            <a:off x="3120934" y="549949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Code of Conduct</a:t>
            </a:r>
          </a:p>
        </p:txBody>
      </p:sp>
      <p:sp>
        <p:nvSpPr>
          <p:cNvPr id="273" name="Rectangle 22"/>
          <p:cNvSpPr>
            <a:spLocks noChangeArrowheads="1"/>
          </p:cNvSpPr>
          <p:nvPr/>
        </p:nvSpPr>
        <p:spPr bwMode="auto">
          <a:xfrm>
            <a:off x="3120934" y="57671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Other Resources</a:t>
            </a:r>
          </a:p>
        </p:txBody>
      </p:sp>
      <p:sp>
        <p:nvSpPr>
          <p:cNvPr id="274" name="Rectangle 22"/>
          <p:cNvSpPr>
            <a:spLocks noChangeArrowheads="1"/>
          </p:cNvSpPr>
          <p:nvPr/>
        </p:nvSpPr>
        <p:spPr bwMode="auto">
          <a:xfrm>
            <a:off x="3120934" y="603476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Voter Registration</a:t>
            </a:r>
          </a:p>
        </p:txBody>
      </p:sp>
      <p:sp>
        <p:nvSpPr>
          <p:cNvPr id="276" name="Rectangle 22"/>
          <p:cNvSpPr>
            <a:spLocks noChangeArrowheads="1"/>
          </p:cNvSpPr>
          <p:nvPr/>
        </p:nvSpPr>
        <p:spPr bwMode="auto">
          <a:xfrm>
            <a:off x="3120934" y="630239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Identity </a:t>
            </a:r>
          </a:p>
          <a:p>
            <a:pPr algn="ctr"/>
            <a:r>
              <a:rPr lang="en-US" sz="500" dirty="0" smtClean="0"/>
              <a:t>Theft</a:t>
            </a:r>
          </a:p>
        </p:txBody>
      </p:sp>
      <p:sp>
        <p:nvSpPr>
          <p:cNvPr id="277" name="Rectangle 22"/>
          <p:cNvSpPr>
            <a:spLocks noChangeArrowheads="1"/>
          </p:cNvSpPr>
          <p:nvPr/>
        </p:nvSpPr>
        <p:spPr bwMode="auto">
          <a:xfrm>
            <a:off x="3120934" y="65700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FERPA &amp; Appropriate Use of SSN</a:t>
            </a:r>
          </a:p>
        </p:txBody>
      </p:sp>
      <p:sp>
        <p:nvSpPr>
          <p:cNvPr id="280" name="Rectangle 22"/>
          <p:cNvSpPr>
            <a:spLocks noChangeArrowheads="1"/>
          </p:cNvSpPr>
          <p:nvPr/>
        </p:nvSpPr>
        <p:spPr bwMode="auto">
          <a:xfrm>
            <a:off x="3514998" y="1828800"/>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Staff</a:t>
            </a:r>
          </a:p>
        </p:txBody>
      </p:sp>
      <p:sp>
        <p:nvSpPr>
          <p:cNvPr id="305" name="Rectangle 22"/>
          <p:cNvSpPr>
            <a:spLocks noChangeArrowheads="1"/>
          </p:cNvSpPr>
          <p:nvPr/>
        </p:nvSpPr>
        <p:spPr bwMode="auto">
          <a:xfrm>
            <a:off x="3514998" y="2282158"/>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Vaccinations &amp; requirements for all Health Profession Students</a:t>
            </a:r>
          </a:p>
        </p:txBody>
      </p:sp>
      <p:sp>
        <p:nvSpPr>
          <p:cNvPr id="359" name="Rectangle 22"/>
          <p:cNvSpPr>
            <a:spLocks noChangeArrowheads="1"/>
          </p:cNvSpPr>
          <p:nvPr/>
        </p:nvSpPr>
        <p:spPr bwMode="auto">
          <a:xfrm>
            <a:off x="3514998" y="2735516"/>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Mandatory Health Fee</a:t>
            </a:r>
          </a:p>
        </p:txBody>
      </p:sp>
      <p:sp>
        <p:nvSpPr>
          <p:cNvPr id="360" name="Rectangle 22"/>
          <p:cNvSpPr>
            <a:spLocks noChangeArrowheads="1"/>
          </p:cNvSpPr>
          <p:nvPr/>
        </p:nvSpPr>
        <p:spPr bwMode="auto">
          <a:xfrm>
            <a:off x="3514998" y="3188874"/>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endParaRPr lang="en-US" sz="700" dirty="0" smtClean="0"/>
          </a:p>
          <a:p>
            <a:pPr algn="ctr"/>
            <a:r>
              <a:rPr lang="en-US" sz="700" dirty="0" smtClean="0"/>
              <a:t>Tuberculosis Screening</a:t>
            </a:r>
          </a:p>
        </p:txBody>
      </p:sp>
      <p:sp>
        <p:nvSpPr>
          <p:cNvPr id="362" name="Rectangle 22"/>
          <p:cNvSpPr>
            <a:spLocks noChangeArrowheads="1"/>
          </p:cNvSpPr>
          <p:nvPr/>
        </p:nvSpPr>
        <p:spPr bwMode="auto">
          <a:xfrm>
            <a:off x="3514998" y="3642232"/>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Smoking Cessation Program</a:t>
            </a:r>
          </a:p>
        </p:txBody>
      </p:sp>
      <p:sp>
        <p:nvSpPr>
          <p:cNvPr id="366" name="Rectangle 22"/>
          <p:cNvSpPr>
            <a:spLocks noChangeArrowheads="1"/>
          </p:cNvSpPr>
          <p:nvPr/>
        </p:nvSpPr>
        <p:spPr bwMode="auto">
          <a:xfrm>
            <a:off x="3930722" y="1809587"/>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 Center</a:t>
            </a:r>
          </a:p>
        </p:txBody>
      </p:sp>
      <p:sp>
        <p:nvSpPr>
          <p:cNvPr id="368" name="Rectangle 22"/>
          <p:cNvSpPr>
            <a:spLocks noChangeArrowheads="1"/>
          </p:cNvSpPr>
          <p:nvPr/>
        </p:nvSpPr>
        <p:spPr bwMode="auto">
          <a:xfrm>
            <a:off x="3930722" y="2262945"/>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Student Employment </a:t>
            </a:r>
            <a:r>
              <a:rPr lang="en-US" sz="500" dirty="0" err="1" smtClean="0"/>
              <a:t>Servcies</a:t>
            </a:r>
            <a:endParaRPr lang="en-US" sz="500" dirty="0" smtClean="0"/>
          </a:p>
        </p:txBody>
      </p:sp>
      <p:sp>
        <p:nvSpPr>
          <p:cNvPr id="369" name="Rectangle 22"/>
          <p:cNvSpPr>
            <a:spLocks noChangeArrowheads="1"/>
          </p:cNvSpPr>
          <p:nvPr/>
        </p:nvSpPr>
        <p:spPr bwMode="auto">
          <a:xfrm>
            <a:off x="3930722" y="2716303"/>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 Week Events (PDF)</a:t>
            </a:r>
          </a:p>
        </p:txBody>
      </p:sp>
      <p:sp>
        <p:nvSpPr>
          <p:cNvPr id="370" name="Rectangle 22"/>
          <p:cNvSpPr>
            <a:spLocks noChangeArrowheads="1"/>
          </p:cNvSpPr>
          <p:nvPr/>
        </p:nvSpPr>
        <p:spPr bwMode="auto">
          <a:xfrm>
            <a:off x="4353198" y="18288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Our Library Catalog</a:t>
            </a:r>
          </a:p>
        </p:txBody>
      </p:sp>
      <p:sp>
        <p:nvSpPr>
          <p:cNvPr id="391" name="Rectangle 22"/>
          <p:cNvSpPr>
            <a:spLocks noChangeArrowheads="1"/>
          </p:cNvSpPr>
          <p:nvPr/>
        </p:nvSpPr>
        <p:spPr bwMode="auto">
          <a:xfrm>
            <a:off x="4353198" y="227838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Other Library Catalogs</a:t>
            </a:r>
          </a:p>
        </p:txBody>
      </p:sp>
      <p:sp>
        <p:nvSpPr>
          <p:cNvPr id="392" name="Rectangle 22"/>
          <p:cNvSpPr>
            <a:spLocks noChangeArrowheads="1"/>
          </p:cNvSpPr>
          <p:nvPr/>
        </p:nvSpPr>
        <p:spPr bwMode="auto">
          <a:xfrm>
            <a:off x="4353198" y="272796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Databases</a:t>
            </a:r>
          </a:p>
        </p:txBody>
      </p:sp>
      <p:sp>
        <p:nvSpPr>
          <p:cNvPr id="393" name="Rectangle 22"/>
          <p:cNvSpPr>
            <a:spLocks noChangeArrowheads="1"/>
          </p:cNvSpPr>
          <p:nvPr/>
        </p:nvSpPr>
        <p:spPr bwMode="auto">
          <a:xfrm>
            <a:off x="4353198" y="317754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Periodicals List</a:t>
            </a:r>
          </a:p>
        </p:txBody>
      </p:sp>
      <p:sp>
        <p:nvSpPr>
          <p:cNvPr id="394" name="Rectangle 22"/>
          <p:cNvSpPr>
            <a:spLocks noChangeArrowheads="1"/>
          </p:cNvSpPr>
          <p:nvPr/>
        </p:nvSpPr>
        <p:spPr bwMode="auto">
          <a:xfrm>
            <a:off x="4353198" y="362712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Library Instruction</a:t>
            </a:r>
          </a:p>
        </p:txBody>
      </p:sp>
      <p:sp>
        <p:nvSpPr>
          <p:cNvPr id="395" name="Rectangle 22"/>
          <p:cNvSpPr>
            <a:spLocks noChangeArrowheads="1"/>
          </p:cNvSpPr>
          <p:nvPr/>
        </p:nvSpPr>
        <p:spPr bwMode="auto">
          <a:xfrm>
            <a:off x="4353198" y="452628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Ask a Librarian</a:t>
            </a:r>
          </a:p>
        </p:txBody>
      </p:sp>
      <p:sp>
        <p:nvSpPr>
          <p:cNvPr id="396" name="Rectangle 22"/>
          <p:cNvSpPr>
            <a:spLocks noChangeArrowheads="1"/>
          </p:cNvSpPr>
          <p:nvPr/>
        </p:nvSpPr>
        <p:spPr bwMode="auto">
          <a:xfrm>
            <a:off x="4353198" y="542544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Media</a:t>
            </a:r>
          </a:p>
        </p:txBody>
      </p:sp>
      <p:sp>
        <p:nvSpPr>
          <p:cNvPr id="397" name="Rectangle 22"/>
          <p:cNvSpPr>
            <a:spLocks noChangeArrowheads="1"/>
          </p:cNvSpPr>
          <p:nvPr/>
        </p:nvSpPr>
        <p:spPr bwMode="auto">
          <a:xfrm>
            <a:off x="4353198" y="40767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Course Guides</a:t>
            </a:r>
          </a:p>
        </p:txBody>
      </p:sp>
      <p:sp>
        <p:nvSpPr>
          <p:cNvPr id="398" name="Rectangle 22"/>
          <p:cNvSpPr>
            <a:spLocks noChangeArrowheads="1"/>
          </p:cNvSpPr>
          <p:nvPr/>
        </p:nvSpPr>
        <p:spPr bwMode="auto">
          <a:xfrm>
            <a:off x="4353198" y="497586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Library Info</a:t>
            </a:r>
          </a:p>
        </p:txBody>
      </p:sp>
      <p:sp>
        <p:nvSpPr>
          <p:cNvPr id="399" name="Rectangle 22"/>
          <p:cNvSpPr>
            <a:spLocks noChangeArrowheads="1"/>
          </p:cNvSpPr>
          <p:nvPr/>
        </p:nvSpPr>
        <p:spPr bwMode="auto">
          <a:xfrm>
            <a:off x="4353198" y="587502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Tutorial</a:t>
            </a:r>
          </a:p>
        </p:txBody>
      </p:sp>
      <p:sp>
        <p:nvSpPr>
          <p:cNvPr id="400" name="Rectangle 22"/>
          <p:cNvSpPr>
            <a:spLocks noChangeArrowheads="1"/>
          </p:cNvSpPr>
          <p:nvPr/>
        </p:nvSpPr>
        <p:spPr bwMode="auto">
          <a:xfrm>
            <a:off x="4353198" y="6324599"/>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 at the Library</a:t>
            </a:r>
          </a:p>
        </p:txBody>
      </p:sp>
      <p:sp>
        <p:nvSpPr>
          <p:cNvPr id="418" name="Rectangle 22"/>
          <p:cNvSpPr>
            <a:spLocks noChangeArrowheads="1"/>
          </p:cNvSpPr>
          <p:nvPr/>
        </p:nvSpPr>
        <p:spPr bwMode="auto">
          <a:xfrm>
            <a:off x="4769631" y="18288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solidFill>
                  <a:srgbClr val="FF0000"/>
                </a:solidFill>
              </a:rPr>
              <a:t>Instructors/Class Reservations</a:t>
            </a:r>
          </a:p>
        </p:txBody>
      </p:sp>
      <p:sp>
        <p:nvSpPr>
          <p:cNvPr id="419" name="Rectangle 22"/>
          <p:cNvSpPr>
            <a:spLocks noChangeArrowheads="1"/>
          </p:cNvSpPr>
          <p:nvPr/>
        </p:nvSpPr>
        <p:spPr bwMode="auto">
          <a:xfrm>
            <a:off x="4769631" y="227838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420" name="Rectangle 22"/>
          <p:cNvSpPr>
            <a:spLocks noChangeArrowheads="1"/>
          </p:cNvSpPr>
          <p:nvPr/>
        </p:nvSpPr>
        <p:spPr bwMode="auto">
          <a:xfrm>
            <a:off x="4779156" y="27432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Assistive Technology Center</a:t>
            </a:r>
          </a:p>
        </p:txBody>
      </p:sp>
      <p:sp>
        <p:nvSpPr>
          <p:cNvPr id="421" name="Rectangle 22"/>
          <p:cNvSpPr>
            <a:spLocks noChangeArrowheads="1"/>
          </p:cNvSpPr>
          <p:nvPr/>
        </p:nvSpPr>
        <p:spPr bwMode="auto">
          <a:xfrm>
            <a:off x="4769631" y="317754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Business Office and Technology</a:t>
            </a:r>
          </a:p>
        </p:txBody>
      </p:sp>
      <p:sp>
        <p:nvSpPr>
          <p:cNvPr id="422" name="Rectangle 22"/>
          <p:cNvSpPr>
            <a:spLocks noChangeArrowheads="1"/>
          </p:cNvSpPr>
          <p:nvPr/>
        </p:nvSpPr>
        <p:spPr bwMode="auto">
          <a:xfrm>
            <a:off x="4769631" y="362712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ESL/Independent Studies</a:t>
            </a:r>
          </a:p>
        </p:txBody>
      </p:sp>
      <p:sp>
        <p:nvSpPr>
          <p:cNvPr id="423" name="Rectangle 22"/>
          <p:cNvSpPr>
            <a:spLocks noChangeArrowheads="1"/>
          </p:cNvSpPr>
          <p:nvPr/>
        </p:nvSpPr>
        <p:spPr bwMode="auto">
          <a:xfrm>
            <a:off x="4769631" y="452628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Math Study Center</a:t>
            </a:r>
          </a:p>
        </p:txBody>
      </p:sp>
      <p:sp>
        <p:nvSpPr>
          <p:cNvPr id="424" name="Rectangle 22"/>
          <p:cNvSpPr>
            <a:spLocks noChangeArrowheads="1"/>
          </p:cNvSpPr>
          <p:nvPr/>
        </p:nvSpPr>
        <p:spPr bwMode="auto">
          <a:xfrm>
            <a:off x="4769631" y="542544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Tutoring Center</a:t>
            </a:r>
          </a:p>
        </p:txBody>
      </p:sp>
      <p:sp>
        <p:nvSpPr>
          <p:cNvPr id="425" name="Rectangle 22"/>
          <p:cNvSpPr>
            <a:spLocks noChangeArrowheads="1"/>
          </p:cNvSpPr>
          <p:nvPr/>
        </p:nvSpPr>
        <p:spPr bwMode="auto">
          <a:xfrm>
            <a:off x="4769631" y="40767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English Writing Center</a:t>
            </a:r>
          </a:p>
        </p:txBody>
      </p:sp>
      <p:sp>
        <p:nvSpPr>
          <p:cNvPr id="426" name="Rectangle 22"/>
          <p:cNvSpPr>
            <a:spLocks noChangeArrowheads="1"/>
          </p:cNvSpPr>
          <p:nvPr/>
        </p:nvSpPr>
        <p:spPr bwMode="auto">
          <a:xfrm>
            <a:off x="4769631" y="497586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Open Computer Lab</a:t>
            </a:r>
          </a:p>
        </p:txBody>
      </p:sp>
      <p:sp>
        <p:nvSpPr>
          <p:cNvPr id="430" name="Rectangle 22"/>
          <p:cNvSpPr>
            <a:spLocks noChangeArrowheads="1"/>
          </p:cNvSpPr>
          <p:nvPr/>
        </p:nvSpPr>
        <p:spPr bwMode="auto">
          <a:xfrm>
            <a:off x="5191398" y="1828800"/>
            <a:ext cx="393192"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Purchase a permit (PDF)</a:t>
            </a:r>
          </a:p>
        </p:txBody>
      </p:sp>
      <p:sp>
        <p:nvSpPr>
          <p:cNvPr id="431" name="Rectangle 22"/>
          <p:cNvSpPr>
            <a:spLocks noChangeArrowheads="1"/>
          </p:cNvSpPr>
          <p:nvPr/>
        </p:nvSpPr>
        <p:spPr bwMode="auto">
          <a:xfrm>
            <a:off x="5925915" y="18288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Admissions &amp; Records</a:t>
            </a:r>
          </a:p>
        </p:txBody>
      </p:sp>
      <p:sp>
        <p:nvSpPr>
          <p:cNvPr id="432" name="Rectangle 22"/>
          <p:cNvSpPr>
            <a:spLocks noChangeArrowheads="1"/>
          </p:cNvSpPr>
          <p:nvPr/>
        </p:nvSpPr>
        <p:spPr bwMode="auto">
          <a:xfrm>
            <a:off x="5925915" y="2111686"/>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Adult Re-entry</a:t>
            </a:r>
          </a:p>
        </p:txBody>
      </p:sp>
      <p:sp>
        <p:nvSpPr>
          <p:cNvPr id="434" name="Rectangle 22"/>
          <p:cNvSpPr>
            <a:spLocks noChangeArrowheads="1"/>
          </p:cNvSpPr>
          <p:nvPr/>
        </p:nvSpPr>
        <p:spPr bwMode="auto">
          <a:xfrm>
            <a:off x="5925915" y="23622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Computer Access</a:t>
            </a:r>
          </a:p>
        </p:txBody>
      </p:sp>
      <p:sp>
        <p:nvSpPr>
          <p:cNvPr id="440" name="Rectangle 22"/>
          <p:cNvSpPr>
            <a:spLocks noChangeArrowheads="1"/>
          </p:cNvSpPr>
          <p:nvPr/>
        </p:nvSpPr>
        <p:spPr bwMode="auto">
          <a:xfrm>
            <a:off x="5925915" y="26289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Counseling</a:t>
            </a:r>
          </a:p>
        </p:txBody>
      </p:sp>
      <p:sp>
        <p:nvSpPr>
          <p:cNvPr id="441" name="Rectangle 22"/>
          <p:cNvSpPr>
            <a:spLocks noChangeArrowheads="1"/>
          </p:cNvSpPr>
          <p:nvPr/>
        </p:nvSpPr>
        <p:spPr bwMode="auto">
          <a:xfrm>
            <a:off x="5925915" y="28956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Housing Info</a:t>
            </a:r>
          </a:p>
        </p:txBody>
      </p:sp>
      <p:sp>
        <p:nvSpPr>
          <p:cNvPr id="442" name="Rectangle 22"/>
          <p:cNvSpPr>
            <a:spLocks noChangeArrowheads="1"/>
          </p:cNvSpPr>
          <p:nvPr/>
        </p:nvSpPr>
        <p:spPr bwMode="auto">
          <a:xfrm>
            <a:off x="5925915" y="32004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Learning &amp; Tech Resource Center</a:t>
            </a:r>
          </a:p>
        </p:txBody>
      </p:sp>
      <p:sp>
        <p:nvSpPr>
          <p:cNvPr id="443" name="Rectangle 22"/>
          <p:cNvSpPr>
            <a:spLocks noChangeArrowheads="1"/>
          </p:cNvSpPr>
          <p:nvPr/>
        </p:nvSpPr>
        <p:spPr bwMode="auto">
          <a:xfrm>
            <a:off x="5925915" y="35052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Tutoring</a:t>
            </a:r>
          </a:p>
        </p:txBody>
      </p:sp>
      <p:sp>
        <p:nvSpPr>
          <p:cNvPr id="444" name="Rectangle 22"/>
          <p:cNvSpPr>
            <a:spLocks noChangeArrowheads="1"/>
          </p:cNvSpPr>
          <p:nvPr/>
        </p:nvSpPr>
        <p:spPr bwMode="auto">
          <a:xfrm>
            <a:off x="5925915" y="38100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Parking</a:t>
            </a:r>
          </a:p>
        </p:txBody>
      </p:sp>
      <p:sp>
        <p:nvSpPr>
          <p:cNvPr id="448" name="Rectangle 22"/>
          <p:cNvSpPr>
            <a:spLocks noChangeArrowheads="1"/>
          </p:cNvSpPr>
          <p:nvPr/>
        </p:nvSpPr>
        <p:spPr bwMode="auto">
          <a:xfrm>
            <a:off x="5925915" y="4114800"/>
            <a:ext cx="393192"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500" dirty="0" smtClean="0"/>
              <a:t>Veterans Services</a:t>
            </a:r>
          </a:p>
        </p:txBody>
      </p:sp>
      <p:sp>
        <p:nvSpPr>
          <p:cNvPr id="449" name="Rectangular Callout 448"/>
          <p:cNvSpPr/>
          <p:nvPr/>
        </p:nvSpPr>
        <p:spPr>
          <a:xfrm>
            <a:off x="381000" y="533400"/>
            <a:ext cx="2819400" cy="457200"/>
          </a:xfrm>
          <a:prstGeom prst="wedgeRectCallout">
            <a:avLst>
              <a:gd name="adj1" fmla="val 82307"/>
              <a:gd name="adj2" fmla="val -1042"/>
            </a:avLst>
          </a:prstGeom>
          <a:solidFill>
            <a:srgbClr val="FFFF00"/>
          </a:solidFill>
          <a:ln w="3175">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It is recommended that many of these items be relocated to the new “Current Students” page to simplify this navigation</a:t>
            </a:r>
            <a:endParaRPr lang="en-US" sz="900" dirty="0">
              <a:solidFill>
                <a:schemeClr val="tx1"/>
              </a:solidFill>
            </a:endParaRPr>
          </a:p>
        </p:txBody>
      </p:sp>
      <p:sp>
        <p:nvSpPr>
          <p:cNvPr id="450" name="Rectangle 22"/>
          <p:cNvSpPr>
            <a:spLocks noChangeArrowheads="1"/>
          </p:cNvSpPr>
          <p:nvPr/>
        </p:nvSpPr>
        <p:spPr bwMode="auto">
          <a:xfrm>
            <a:off x="7026783" y="1828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Transfer Links</a:t>
            </a:r>
          </a:p>
        </p:txBody>
      </p:sp>
      <p:sp>
        <p:nvSpPr>
          <p:cNvPr id="451" name="Rectangle 22"/>
          <p:cNvSpPr>
            <a:spLocks noChangeArrowheads="1"/>
          </p:cNvSpPr>
          <p:nvPr/>
        </p:nvSpPr>
        <p:spPr bwMode="auto">
          <a:xfrm>
            <a:off x="7026783" y="2217737"/>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Transfer Articulation </a:t>
            </a:r>
            <a:r>
              <a:rPr lang="en-US" sz="600" dirty="0" err="1" smtClean="0"/>
              <a:t>Ageements</a:t>
            </a:r>
            <a:endParaRPr lang="en-US" sz="600" dirty="0" smtClean="0"/>
          </a:p>
        </p:txBody>
      </p:sp>
      <p:sp>
        <p:nvSpPr>
          <p:cNvPr id="452" name="Rectangle 22"/>
          <p:cNvSpPr>
            <a:spLocks noChangeArrowheads="1"/>
          </p:cNvSpPr>
          <p:nvPr/>
        </p:nvSpPr>
        <p:spPr bwMode="auto">
          <a:xfrm>
            <a:off x="7026783" y="2606674"/>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CSU &amp; UC Application Deadlines</a:t>
            </a:r>
          </a:p>
        </p:txBody>
      </p:sp>
      <p:sp>
        <p:nvSpPr>
          <p:cNvPr id="453" name="Rectangle 22"/>
          <p:cNvSpPr>
            <a:spLocks noChangeArrowheads="1"/>
          </p:cNvSpPr>
          <p:nvPr/>
        </p:nvSpPr>
        <p:spPr bwMode="auto">
          <a:xfrm>
            <a:off x="7026783" y="2995611"/>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Resources</a:t>
            </a:r>
          </a:p>
        </p:txBody>
      </p:sp>
      <p:sp>
        <p:nvSpPr>
          <p:cNvPr id="454" name="Rectangle 22"/>
          <p:cNvSpPr>
            <a:spLocks noChangeArrowheads="1"/>
          </p:cNvSpPr>
          <p:nvPr/>
        </p:nvSpPr>
        <p:spPr bwMode="auto">
          <a:xfrm>
            <a:off x="7026783" y="3384548"/>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Transfer Option Workshops</a:t>
            </a:r>
          </a:p>
        </p:txBody>
      </p:sp>
      <p:sp>
        <p:nvSpPr>
          <p:cNvPr id="455" name="Rectangle 22"/>
          <p:cNvSpPr>
            <a:spLocks noChangeArrowheads="1"/>
          </p:cNvSpPr>
          <p:nvPr/>
        </p:nvSpPr>
        <p:spPr bwMode="auto">
          <a:xfrm>
            <a:off x="7026783" y="4162422"/>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Checklists</a:t>
            </a:r>
          </a:p>
        </p:txBody>
      </p:sp>
      <p:sp>
        <p:nvSpPr>
          <p:cNvPr id="456" name="Rectangle 22"/>
          <p:cNvSpPr>
            <a:spLocks noChangeArrowheads="1"/>
          </p:cNvSpPr>
          <p:nvPr/>
        </p:nvSpPr>
        <p:spPr bwMode="auto">
          <a:xfrm>
            <a:off x="7026783" y="4940296"/>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Transfer Admission Guarantees</a:t>
            </a:r>
          </a:p>
        </p:txBody>
      </p:sp>
      <p:sp>
        <p:nvSpPr>
          <p:cNvPr id="457" name="Rectangle 22"/>
          <p:cNvSpPr>
            <a:spLocks noChangeArrowheads="1"/>
          </p:cNvSpPr>
          <p:nvPr/>
        </p:nvSpPr>
        <p:spPr bwMode="auto">
          <a:xfrm>
            <a:off x="7026783" y="3773485"/>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Calendar</a:t>
            </a:r>
          </a:p>
        </p:txBody>
      </p:sp>
      <p:sp>
        <p:nvSpPr>
          <p:cNvPr id="458" name="Rectangle 22"/>
          <p:cNvSpPr>
            <a:spLocks noChangeArrowheads="1"/>
          </p:cNvSpPr>
          <p:nvPr/>
        </p:nvSpPr>
        <p:spPr bwMode="auto">
          <a:xfrm>
            <a:off x="7026783" y="4551359"/>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How to Choose Your Major and Transfer ASAP</a:t>
            </a:r>
          </a:p>
        </p:txBody>
      </p:sp>
      <p:sp>
        <p:nvSpPr>
          <p:cNvPr id="459" name="Rectangle 22"/>
          <p:cNvSpPr>
            <a:spLocks noChangeArrowheads="1"/>
          </p:cNvSpPr>
          <p:nvPr/>
        </p:nvSpPr>
        <p:spPr bwMode="auto">
          <a:xfrm>
            <a:off x="7026783" y="5329233"/>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endParaRPr lang="en-US" sz="600" dirty="0" smtClean="0"/>
          </a:p>
          <a:p>
            <a:pPr algn="ctr"/>
            <a:r>
              <a:rPr lang="en-US" sz="600" dirty="0" smtClean="0"/>
              <a:t>Honors Program Transfer Agreements</a:t>
            </a:r>
          </a:p>
        </p:txBody>
      </p:sp>
      <p:sp>
        <p:nvSpPr>
          <p:cNvPr id="460" name="Rectangle 22"/>
          <p:cNvSpPr>
            <a:spLocks noChangeArrowheads="1"/>
          </p:cNvSpPr>
          <p:nvPr/>
        </p:nvSpPr>
        <p:spPr bwMode="auto">
          <a:xfrm>
            <a:off x="7026783" y="571817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Pre-Professional Counseling in the Transfer Center</a:t>
            </a:r>
          </a:p>
        </p:txBody>
      </p:sp>
      <p:sp>
        <p:nvSpPr>
          <p:cNvPr id="461" name="Rectangle 22"/>
          <p:cNvSpPr>
            <a:spLocks noChangeArrowheads="1"/>
          </p:cNvSpPr>
          <p:nvPr/>
        </p:nvSpPr>
        <p:spPr bwMode="auto">
          <a:xfrm>
            <a:off x="7010400" y="6107108"/>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College Transfer Day</a:t>
            </a:r>
          </a:p>
        </p:txBody>
      </p:sp>
      <p:sp>
        <p:nvSpPr>
          <p:cNvPr id="462" name="Rectangle 22"/>
          <p:cNvSpPr>
            <a:spLocks noChangeArrowheads="1"/>
          </p:cNvSpPr>
          <p:nvPr/>
        </p:nvSpPr>
        <p:spPr bwMode="auto">
          <a:xfrm>
            <a:off x="7010400" y="649605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Counselor Resources</a:t>
            </a:r>
          </a:p>
        </p:txBody>
      </p:sp>
      <p:sp>
        <p:nvSpPr>
          <p:cNvPr id="463" name="Rectangle 22"/>
          <p:cNvSpPr>
            <a:spLocks noChangeArrowheads="1"/>
          </p:cNvSpPr>
          <p:nvPr/>
        </p:nvSpPr>
        <p:spPr bwMode="auto">
          <a:xfrm>
            <a:off x="7453312" y="182880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Adapted Exercise Home</a:t>
            </a:r>
          </a:p>
        </p:txBody>
      </p:sp>
      <p:sp>
        <p:nvSpPr>
          <p:cNvPr id="464" name="Rectangle 22"/>
          <p:cNvSpPr>
            <a:spLocks noChangeArrowheads="1"/>
          </p:cNvSpPr>
          <p:nvPr/>
        </p:nvSpPr>
        <p:spPr bwMode="auto">
          <a:xfrm>
            <a:off x="7453312" y="2165291"/>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Assistive Technology Center</a:t>
            </a:r>
          </a:p>
        </p:txBody>
      </p:sp>
      <p:sp>
        <p:nvSpPr>
          <p:cNvPr id="465" name="Rectangle 22"/>
          <p:cNvSpPr>
            <a:spLocks noChangeArrowheads="1"/>
          </p:cNvSpPr>
          <p:nvPr/>
        </p:nvSpPr>
        <p:spPr bwMode="auto">
          <a:xfrm>
            <a:off x="7453312" y="2501782"/>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DSPS Forms &amp; Policies</a:t>
            </a:r>
          </a:p>
        </p:txBody>
      </p:sp>
      <p:sp>
        <p:nvSpPr>
          <p:cNvPr id="466" name="Rectangle 22"/>
          <p:cNvSpPr>
            <a:spLocks noChangeArrowheads="1"/>
          </p:cNvSpPr>
          <p:nvPr/>
        </p:nvSpPr>
        <p:spPr bwMode="auto">
          <a:xfrm>
            <a:off x="7453312" y="2838273"/>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DSPS Orientation Quiz</a:t>
            </a:r>
          </a:p>
        </p:txBody>
      </p:sp>
      <p:sp>
        <p:nvSpPr>
          <p:cNvPr id="467" name="Rectangle 22"/>
          <p:cNvSpPr>
            <a:spLocks noChangeArrowheads="1"/>
          </p:cNvSpPr>
          <p:nvPr/>
        </p:nvSpPr>
        <p:spPr bwMode="auto">
          <a:xfrm>
            <a:off x="7453312" y="3174764"/>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DSPS Testing Center</a:t>
            </a:r>
          </a:p>
        </p:txBody>
      </p:sp>
      <p:sp>
        <p:nvSpPr>
          <p:cNvPr id="468" name="Rectangle 22"/>
          <p:cNvSpPr>
            <a:spLocks noChangeArrowheads="1"/>
          </p:cNvSpPr>
          <p:nvPr/>
        </p:nvSpPr>
        <p:spPr bwMode="auto">
          <a:xfrm>
            <a:off x="7453312" y="3847746"/>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Learning Disabilities</a:t>
            </a:r>
          </a:p>
        </p:txBody>
      </p:sp>
      <p:sp>
        <p:nvSpPr>
          <p:cNvPr id="469" name="Rectangle 22"/>
          <p:cNvSpPr>
            <a:spLocks noChangeArrowheads="1"/>
          </p:cNvSpPr>
          <p:nvPr/>
        </p:nvSpPr>
        <p:spPr bwMode="auto">
          <a:xfrm>
            <a:off x="7453312" y="4520728"/>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Specialized Classes &amp; Programs</a:t>
            </a:r>
          </a:p>
        </p:txBody>
      </p:sp>
      <p:sp>
        <p:nvSpPr>
          <p:cNvPr id="470" name="Rectangle 22"/>
          <p:cNvSpPr>
            <a:spLocks noChangeArrowheads="1"/>
          </p:cNvSpPr>
          <p:nvPr/>
        </p:nvSpPr>
        <p:spPr bwMode="auto">
          <a:xfrm>
            <a:off x="7453312" y="3511255"/>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How do I receive DSPS services?</a:t>
            </a:r>
          </a:p>
        </p:txBody>
      </p:sp>
      <p:sp>
        <p:nvSpPr>
          <p:cNvPr id="471" name="Rectangle 22"/>
          <p:cNvSpPr>
            <a:spLocks noChangeArrowheads="1"/>
          </p:cNvSpPr>
          <p:nvPr/>
        </p:nvSpPr>
        <p:spPr bwMode="auto">
          <a:xfrm>
            <a:off x="7453312" y="4184237"/>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Location &amp; Hours of Operation</a:t>
            </a:r>
          </a:p>
        </p:txBody>
      </p:sp>
      <p:sp>
        <p:nvSpPr>
          <p:cNvPr id="472" name="Rectangle 22"/>
          <p:cNvSpPr>
            <a:spLocks noChangeArrowheads="1"/>
          </p:cNvSpPr>
          <p:nvPr/>
        </p:nvSpPr>
        <p:spPr bwMode="auto">
          <a:xfrm>
            <a:off x="7453312" y="4857219"/>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Specialized Services</a:t>
            </a:r>
          </a:p>
        </p:txBody>
      </p:sp>
      <p:sp>
        <p:nvSpPr>
          <p:cNvPr id="473" name="Rectangle 22"/>
          <p:cNvSpPr>
            <a:spLocks noChangeArrowheads="1"/>
          </p:cNvSpPr>
          <p:nvPr/>
        </p:nvSpPr>
        <p:spPr bwMode="auto">
          <a:xfrm>
            <a:off x="7453312" y="519371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Who is Eligible?</a:t>
            </a:r>
          </a:p>
        </p:txBody>
      </p:sp>
      <p:sp>
        <p:nvSpPr>
          <p:cNvPr id="474" name="Rectangle 22"/>
          <p:cNvSpPr>
            <a:spLocks noChangeArrowheads="1"/>
          </p:cNvSpPr>
          <p:nvPr/>
        </p:nvSpPr>
        <p:spPr bwMode="auto">
          <a:xfrm>
            <a:off x="7453312" y="5539548"/>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Alternate Media Specialist</a:t>
            </a:r>
          </a:p>
        </p:txBody>
      </p:sp>
      <p:sp>
        <p:nvSpPr>
          <p:cNvPr id="475" name="Rectangle 22"/>
          <p:cNvSpPr>
            <a:spLocks noChangeArrowheads="1"/>
          </p:cNvSpPr>
          <p:nvPr/>
        </p:nvSpPr>
        <p:spPr bwMode="auto">
          <a:xfrm>
            <a:off x="7453312" y="594360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Catching the Wave: A Transition Guide</a:t>
            </a:r>
          </a:p>
        </p:txBody>
      </p:sp>
      <p:sp>
        <p:nvSpPr>
          <p:cNvPr id="476" name="Rectangle 22"/>
          <p:cNvSpPr>
            <a:spLocks noChangeArrowheads="1"/>
          </p:cNvSpPr>
          <p:nvPr/>
        </p:nvSpPr>
        <p:spPr bwMode="auto">
          <a:xfrm>
            <a:off x="7453312" y="6250808"/>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Getting Started: Distance Learning</a:t>
            </a:r>
          </a:p>
        </p:txBody>
      </p:sp>
      <p:sp>
        <p:nvSpPr>
          <p:cNvPr id="477" name="Rectangle 22"/>
          <p:cNvSpPr>
            <a:spLocks noChangeArrowheads="1"/>
          </p:cNvSpPr>
          <p:nvPr/>
        </p:nvSpPr>
        <p:spPr bwMode="auto">
          <a:xfrm>
            <a:off x="7453312" y="6587298"/>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Web Accessibility</a:t>
            </a:r>
          </a:p>
        </p:txBody>
      </p:sp>
      <p:sp>
        <p:nvSpPr>
          <p:cNvPr id="478" name="Rectangle 22"/>
          <p:cNvSpPr>
            <a:spLocks noChangeArrowheads="1"/>
          </p:cNvSpPr>
          <p:nvPr/>
        </p:nvSpPr>
        <p:spPr bwMode="auto">
          <a:xfrm>
            <a:off x="7866994" y="182880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Assistive Technology Center</a:t>
            </a:r>
          </a:p>
        </p:txBody>
      </p:sp>
      <p:sp>
        <p:nvSpPr>
          <p:cNvPr id="479" name="Rectangle 22"/>
          <p:cNvSpPr>
            <a:spLocks noChangeArrowheads="1"/>
          </p:cNvSpPr>
          <p:nvPr/>
        </p:nvSpPr>
        <p:spPr bwMode="auto">
          <a:xfrm>
            <a:off x="7866994" y="2165291"/>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Biology Lab</a:t>
            </a:r>
          </a:p>
        </p:txBody>
      </p:sp>
      <p:sp>
        <p:nvSpPr>
          <p:cNvPr id="480" name="Rectangle 22"/>
          <p:cNvSpPr>
            <a:spLocks noChangeArrowheads="1"/>
          </p:cNvSpPr>
          <p:nvPr/>
        </p:nvSpPr>
        <p:spPr bwMode="auto">
          <a:xfrm>
            <a:off x="7866994" y="2501782"/>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Business Office Technology</a:t>
            </a:r>
          </a:p>
        </p:txBody>
      </p:sp>
      <p:sp>
        <p:nvSpPr>
          <p:cNvPr id="481" name="Rectangle 22"/>
          <p:cNvSpPr>
            <a:spLocks noChangeArrowheads="1"/>
          </p:cNvSpPr>
          <p:nvPr/>
        </p:nvSpPr>
        <p:spPr bwMode="auto">
          <a:xfrm>
            <a:off x="7866994" y="2838273"/>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Chemistry Lab</a:t>
            </a:r>
          </a:p>
        </p:txBody>
      </p:sp>
      <p:sp>
        <p:nvSpPr>
          <p:cNvPr id="482" name="Rectangle 22"/>
          <p:cNvSpPr>
            <a:spLocks noChangeArrowheads="1"/>
          </p:cNvSpPr>
          <p:nvPr/>
        </p:nvSpPr>
        <p:spPr bwMode="auto">
          <a:xfrm>
            <a:off x="7866994" y="3174764"/>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Computer Science Information Systems</a:t>
            </a:r>
          </a:p>
        </p:txBody>
      </p:sp>
      <p:sp>
        <p:nvSpPr>
          <p:cNvPr id="483" name="Rectangle 22"/>
          <p:cNvSpPr>
            <a:spLocks noChangeArrowheads="1"/>
          </p:cNvSpPr>
          <p:nvPr/>
        </p:nvSpPr>
        <p:spPr bwMode="auto">
          <a:xfrm>
            <a:off x="7866994" y="3847746"/>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English Writing Center</a:t>
            </a:r>
          </a:p>
        </p:txBody>
      </p:sp>
      <p:sp>
        <p:nvSpPr>
          <p:cNvPr id="484" name="Rectangle 22"/>
          <p:cNvSpPr>
            <a:spLocks noChangeArrowheads="1"/>
          </p:cNvSpPr>
          <p:nvPr/>
        </p:nvSpPr>
        <p:spPr bwMode="auto">
          <a:xfrm>
            <a:off x="7866994" y="4520728"/>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Health Professions</a:t>
            </a:r>
          </a:p>
        </p:txBody>
      </p:sp>
      <p:sp>
        <p:nvSpPr>
          <p:cNvPr id="485" name="Rectangle 22"/>
          <p:cNvSpPr>
            <a:spLocks noChangeArrowheads="1"/>
          </p:cNvSpPr>
          <p:nvPr/>
        </p:nvSpPr>
        <p:spPr bwMode="auto">
          <a:xfrm>
            <a:off x="7866994" y="3511255"/>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English Reading Annex</a:t>
            </a:r>
          </a:p>
        </p:txBody>
      </p:sp>
      <p:sp>
        <p:nvSpPr>
          <p:cNvPr id="486" name="Rectangle 22"/>
          <p:cNvSpPr>
            <a:spLocks noChangeArrowheads="1"/>
          </p:cNvSpPr>
          <p:nvPr/>
        </p:nvSpPr>
        <p:spPr bwMode="auto">
          <a:xfrm>
            <a:off x="7866994" y="4184237"/>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ESL Lab</a:t>
            </a:r>
          </a:p>
        </p:txBody>
      </p:sp>
      <p:sp>
        <p:nvSpPr>
          <p:cNvPr id="487" name="Rectangle 22"/>
          <p:cNvSpPr>
            <a:spLocks noChangeArrowheads="1"/>
          </p:cNvSpPr>
          <p:nvPr/>
        </p:nvSpPr>
        <p:spPr bwMode="auto">
          <a:xfrm>
            <a:off x="7866994" y="4857219"/>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Math Study Center</a:t>
            </a:r>
          </a:p>
        </p:txBody>
      </p:sp>
      <p:sp>
        <p:nvSpPr>
          <p:cNvPr id="488" name="Rectangle 22"/>
          <p:cNvSpPr>
            <a:spLocks noChangeArrowheads="1"/>
          </p:cNvSpPr>
          <p:nvPr/>
        </p:nvSpPr>
        <p:spPr bwMode="auto">
          <a:xfrm>
            <a:off x="7866994" y="519371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Open Computer Lab</a:t>
            </a:r>
          </a:p>
        </p:txBody>
      </p:sp>
      <p:sp>
        <p:nvSpPr>
          <p:cNvPr id="489" name="Rectangle 22"/>
          <p:cNvSpPr>
            <a:spLocks noChangeArrowheads="1"/>
          </p:cNvSpPr>
          <p:nvPr/>
        </p:nvSpPr>
        <p:spPr bwMode="auto">
          <a:xfrm>
            <a:off x="7866994" y="5539548"/>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Physics</a:t>
            </a:r>
          </a:p>
        </p:txBody>
      </p:sp>
      <p:sp>
        <p:nvSpPr>
          <p:cNvPr id="490" name="Rectangle 22"/>
          <p:cNvSpPr>
            <a:spLocks noChangeArrowheads="1"/>
          </p:cNvSpPr>
          <p:nvPr/>
        </p:nvSpPr>
        <p:spPr bwMode="auto">
          <a:xfrm>
            <a:off x="7866994" y="594360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Tutoring Center</a:t>
            </a:r>
          </a:p>
        </p:txBody>
      </p:sp>
      <p:sp>
        <p:nvSpPr>
          <p:cNvPr id="493" name="Rectangle 22"/>
          <p:cNvSpPr>
            <a:spLocks noChangeArrowheads="1"/>
          </p:cNvSpPr>
          <p:nvPr/>
        </p:nvSpPr>
        <p:spPr bwMode="auto">
          <a:xfrm>
            <a:off x="8293608" y="1828800"/>
            <a:ext cx="393192"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Admissions and Records</a:t>
            </a:r>
          </a:p>
        </p:txBody>
      </p:sp>
      <p:sp>
        <p:nvSpPr>
          <p:cNvPr id="494" name="Rectangle 22"/>
          <p:cNvSpPr>
            <a:spLocks noChangeArrowheads="1"/>
          </p:cNvSpPr>
          <p:nvPr/>
        </p:nvSpPr>
        <p:spPr bwMode="auto">
          <a:xfrm>
            <a:off x="8293608" y="2165291"/>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Cal Vet Fee Waiver</a:t>
            </a:r>
          </a:p>
        </p:txBody>
      </p:sp>
      <p:sp>
        <p:nvSpPr>
          <p:cNvPr id="495" name="Rectangle 22"/>
          <p:cNvSpPr>
            <a:spLocks noChangeArrowheads="1"/>
          </p:cNvSpPr>
          <p:nvPr/>
        </p:nvSpPr>
        <p:spPr bwMode="auto">
          <a:xfrm>
            <a:off x="8293608" y="2501782"/>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GIBILL.VA.GOV</a:t>
            </a:r>
          </a:p>
        </p:txBody>
      </p:sp>
      <p:sp>
        <p:nvSpPr>
          <p:cNvPr id="496" name="Rectangle 22"/>
          <p:cNvSpPr>
            <a:spLocks noChangeArrowheads="1"/>
          </p:cNvSpPr>
          <p:nvPr/>
        </p:nvSpPr>
        <p:spPr bwMode="auto">
          <a:xfrm>
            <a:off x="8293608" y="2838273"/>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Apply for VA Education Benefits</a:t>
            </a:r>
          </a:p>
        </p:txBody>
      </p:sp>
      <p:sp>
        <p:nvSpPr>
          <p:cNvPr id="497" name="Rectangle 22"/>
          <p:cNvSpPr>
            <a:spLocks noChangeArrowheads="1"/>
          </p:cNvSpPr>
          <p:nvPr/>
        </p:nvSpPr>
        <p:spPr bwMode="auto">
          <a:xfrm>
            <a:off x="8293608" y="3174764"/>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VA Education Forms</a:t>
            </a:r>
          </a:p>
        </p:txBody>
      </p:sp>
      <p:sp>
        <p:nvSpPr>
          <p:cNvPr id="498" name="Rectangle 22"/>
          <p:cNvSpPr>
            <a:spLocks noChangeArrowheads="1"/>
          </p:cNvSpPr>
          <p:nvPr/>
        </p:nvSpPr>
        <p:spPr bwMode="auto">
          <a:xfrm>
            <a:off x="8293608" y="3847746"/>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endParaRPr lang="en-US" sz="600" dirty="0" smtClean="0"/>
          </a:p>
          <a:p>
            <a:pPr algn="ctr"/>
            <a:r>
              <a:rPr lang="en-US" sz="600" dirty="0" smtClean="0"/>
              <a:t>Student Veteran Organization (SVO)</a:t>
            </a:r>
          </a:p>
        </p:txBody>
      </p:sp>
      <p:sp>
        <p:nvSpPr>
          <p:cNvPr id="499" name="Rectangle 22"/>
          <p:cNvSpPr>
            <a:spLocks noChangeArrowheads="1"/>
          </p:cNvSpPr>
          <p:nvPr/>
        </p:nvSpPr>
        <p:spPr bwMode="auto">
          <a:xfrm>
            <a:off x="8293608" y="4520728"/>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err="1" smtClean="0"/>
              <a:t>WebAdvisor</a:t>
            </a:r>
            <a:endParaRPr lang="en-US" sz="600" dirty="0" smtClean="0"/>
          </a:p>
        </p:txBody>
      </p:sp>
      <p:sp>
        <p:nvSpPr>
          <p:cNvPr id="500" name="Rectangle 22"/>
          <p:cNvSpPr>
            <a:spLocks noChangeArrowheads="1"/>
          </p:cNvSpPr>
          <p:nvPr/>
        </p:nvSpPr>
        <p:spPr bwMode="auto">
          <a:xfrm>
            <a:off x="8293608" y="3511255"/>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Request DD214</a:t>
            </a:r>
          </a:p>
        </p:txBody>
      </p:sp>
      <p:sp>
        <p:nvSpPr>
          <p:cNvPr id="501" name="Rectangle 22"/>
          <p:cNvSpPr>
            <a:spLocks noChangeArrowheads="1"/>
          </p:cNvSpPr>
          <p:nvPr/>
        </p:nvSpPr>
        <p:spPr bwMode="auto">
          <a:xfrm>
            <a:off x="8293608" y="4184237"/>
            <a:ext cx="393192" cy="28022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Apply Online</a:t>
            </a:r>
          </a:p>
        </p:txBody>
      </p:sp>
      <p:sp>
        <p:nvSpPr>
          <p:cNvPr id="508" name="Rectangle 507"/>
          <p:cNvSpPr>
            <a:spLocks noChangeArrowheads="1"/>
          </p:cNvSpPr>
          <p:nvPr/>
        </p:nvSpPr>
        <p:spPr bwMode="auto">
          <a:xfrm>
            <a:off x="8732520" y="1295400"/>
            <a:ext cx="393192" cy="3048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solidFill>
                  <a:srgbClr val="FF0000"/>
                </a:solidFill>
              </a:rPr>
              <a:t>Online Services</a:t>
            </a:r>
            <a:endParaRPr lang="en-US" sz="700" dirty="0">
              <a:solidFill>
                <a:srgbClr val="FF0000"/>
              </a:solidFill>
            </a:endParaRPr>
          </a:p>
        </p:txBody>
      </p:sp>
      <p:sp>
        <p:nvSpPr>
          <p:cNvPr id="509" name="Rectangle 22"/>
          <p:cNvSpPr>
            <a:spLocks noChangeArrowheads="1"/>
          </p:cNvSpPr>
          <p:nvPr/>
        </p:nvSpPr>
        <p:spPr bwMode="auto">
          <a:xfrm>
            <a:off x="8731758" y="1600200"/>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Apply Online</a:t>
            </a:r>
          </a:p>
        </p:txBody>
      </p:sp>
      <p:sp>
        <p:nvSpPr>
          <p:cNvPr id="510" name="Rectangle 22"/>
          <p:cNvSpPr>
            <a:spLocks noChangeArrowheads="1"/>
          </p:cNvSpPr>
          <p:nvPr/>
        </p:nvSpPr>
        <p:spPr bwMode="auto">
          <a:xfrm>
            <a:off x="8731758" y="1892999"/>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err="1" smtClean="0"/>
              <a:t>WebAdvisor</a:t>
            </a:r>
            <a:endParaRPr lang="en-US" sz="600" dirty="0" smtClean="0"/>
          </a:p>
        </p:txBody>
      </p:sp>
      <p:sp>
        <p:nvSpPr>
          <p:cNvPr id="511" name="Rectangle 22"/>
          <p:cNvSpPr>
            <a:spLocks noChangeArrowheads="1"/>
          </p:cNvSpPr>
          <p:nvPr/>
        </p:nvSpPr>
        <p:spPr bwMode="auto">
          <a:xfrm>
            <a:off x="8731758" y="2185798"/>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Register for Classes</a:t>
            </a:r>
          </a:p>
        </p:txBody>
      </p:sp>
      <p:sp>
        <p:nvSpPr>
          <p:cNvPr id="512" name="Rectangle 22"/>
          <p:cNvSpPr>
            <a:spLocks noChangeArrowheads="1"/>
          </p:cNvSpPr>
          <p:nvPr/>
        </p:nvSpPr>
        <p:spPr bwMode="auto">
          <a:xfrm>
            <a:off x="8731758" y="2478597"/>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Pay Fees</a:t>
            </a:r>
          </a:p>
        </p:txBody>
      </p:sp>
      <p:sp>
        <p:nvSpPr>
          <p:cNvPr id="513" name="Rectangle 22"/>
          <p:cNvSpPr>
            <a:spLocks noChangeArrowheads="1"/>
          </p:cNvSpPr>
          <p:nvPr/>
        </p:nvSpPr>
        <p:spPr bwMode="auto">
          <a:xfrm>
            <a:off x="8731758" y="2771396"/>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Add or Drop a Class</a:t>
            </a:r>
          </a:p>
        </p:txBody>
      </p:sp>
      <p:sp>
        <p:nvSpPr>
          <p:cNvPr id="514" name="Rectangle 22"/>
          <p:cNvSpPr>
            <a:spLocks noChangeArrowheads="1"/>
          </p:cNvSpPr>
          <p:nvPr/>
        </p:nvSpPr>
        <p:spPr bwMode="auto">
          <a:xfrm>
            <a:off x="8731758" y="3356994"/>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Class Schedule</a:t>
            </a:r>
          </a:p>
        </p:txBody>
      </p:sp>
      <p:sp>
        <p:nvSpPr>
          <p:cNvPr id="515" name="Rectangle 22"/>
          <p:cNvSpPr>
            <a:spLocks noChangeArrowheads="1"/>
          </p:cNvSpPr>
          <p:nvPr/>
        </p:nvSpPr>
        <p:spPr bwMode="auto">
          <a:xfrm>
            <a:off x="8731758" y="3942592"/>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Important Links</a:t>
            </a:r>
          </a:p>
        </p:txBody>
      </p:sp>
      <p:sp>
        <p:nvSpPr>
          <p:cNvPr id="516" name="Rectangle 22"/>
          <p:cNvSpPr>
            <a:spLocks noChangeArrowheads="1"/>
          </p:cNvSpPr>
          <p:nvPr/>
        </p:nvSpPr>
        <p:spPr bwMode="auto">
          <a:xfrm>
            <a:off x="8731758" y="3064195"/>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Check Grades</a:t>
            </a:r>
          </a:p>
        </p:txBody>
      </p:sp>
      <p:sp>
        <p:nvSpPr>
          <p:cNvPr id="517" name="Rectangle 22"/>
          <p:cNvSpPr>
            <a:spLocks noChangeArrowheads="1"/>
          </p:cNvSpPr>
          <p:nvPr/>
        </p:nvSpPr>
        <p:spPr bwMode="auto">
          <a:xfrm>
            <a:off x="8731758" y="3649793"/>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GCCCD Online Success</a:t>
            </a:r>
          </a:p>
        </p:txBody>
      </p:sp>
      <p:sp>
        <p:nvSpPr>
          <p:cNvPr id="518" name="Rectangle 22"/>
          <p:cNvSpPr>
            <a:spLocks noChangeArrowheads="1"/>
          </p:cNvSpPr>
          <p:nvPr/>
        </p:nvSpPr>
        <p:spPr bwMode="auto">
          <a:xfrm>
            <a:off x="8731758" y="4235391"/>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Blackboard</a:t>
            </a:r>
          </a:p>
        </p:txBody>
      </p:sp>
      <p:sp>
        <p:nvSpPr>
          <p:cNvPr id="519" name="Rectangle 22"/>
          <p:cNvSpPr>
            <a:spLocks noChangeArrowheads="1"/>
          </p:cNvSpPr>
          <p:nvPr/>
        </p:nvSpPr>
        <p:spPr bwMode="auto">
          <a:xfrm>
            <a:off x="8731758" y="4528190"/>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endParaRPr lang="en-US" sz="600" dirty="0" smtClean="0"/>
          </a:p>
          <a:p>
            <a:pPr algn="ctr"/>
            <a:r>
              <a:rPr lang="en-US" sz="600" dirty="0" smtClean="0"/>
              <a:t>Financial Aid &amp; Scholarships</a:t>
            </a:r>
          </a:p>
        </p:txBody>
      </p:sp>
      <p:sp>
        <p:nvSpPr>
          <p:cNvPr id="520" name="Rectangle 22"/>
          <p:cNvSpPr>
            <a:spLocks noChangeArrowheads="1"/>
          </p:cNvSpPr>
          <p:nvPr/>
        </p:nvSpPr>
        <p:spPr bwMode="auto">
          <a:xfrm>
            <a:off x="8731758" y="4820989"/>
            <a:ext cx="393192" cy="28973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Enrollment Fee Waiver</a:t>
            </a:r>
          </a:p>
        </p:txBody>
      </p:sp>
      <p:sp>
        <p:nvSpPr>
          <p:cNvPr id="521" name="Rectangle 22"/>
          <p:cNvSpPr>
            <a:spLocks noChangeArrowheads="1"/>
          </p:cNvSpPr>
          <p:nvPr/>
        </p:nvSpPr>
        <p:spPr bwMode="auto">
          <a:xfrm>
            <a:off x="8731758" y="5155876"/>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Library Homepage</a:t>
            </a:r>
          </a:p>
        </p:txBody>
      </p:sp>
      <p:sp>
        <p:nvSpPr>
          <p:cNvPr id="522" name="Rectangle 22"/>
          <p:cNvSpPr>
            <a:spLocks noChangeArrowheads="1"/>
          </p:cNvSpPr>
          <p:nvPr/>
        </p:nvSpPr>
        <p:spPr bwMode="auto">
          <a:xfrm>
            <a:off x="8731758" y="5448675"/>
            <a:ext cx="393192" cy="247650"/>
          </a:xfrm>
          <a:prstGeom prst="rect">
            <a:avLst/>
          </a:prstGeom>
          <a:solidFill>
            <a:srgbClr val="FFFFCC"/>
          </a:solidFill>
          <a:ln w="12700">
            <a:solidFill>
              <a:schemeClr val="tx1"/>
            </a:solidFill>
            <a:miter lim="800000"/>
            <a:headEnd/>
            <a:tailEnd/>
          </a:ln>
          <a:effectLst/>
        </p:spPr>
        <p:txBody>
          <a:bodyPr wrap="square" lIns="0" tIns="0" rIns="0" bIns="0" anchor="ctr"/>
          <a:lstStyle/>
          <a:p>
            <a:pPr algn="ctr"/>
            <a:r>
              <a:rPr lang="en-US" sz="600" dirty="0" smtClean="0"/>
              <a:t>Ask a Counselor</a:t>
            </a:r>
          </a:p>
        </p:txBody>
      </p:sp>
      <p:sp>
        <p:nvSpPr>
          <p:cNvPr id="523" name="Rectangle 22"/>
          <p:cNvSpPr>
            <a:spLocks noChangeArrowheads="1"/>
          </p:cNvSpPr>
          <p:nvPr/>
        </p:nvSpPr>
        <p:spPr bwMode="auto">
          <a:xfrm>
            <a:off x="8731758" y="5741474"/>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Ask a Librarian</a:t>
            </a:r>
          </a:p>
        </p:txBody>
      </p:sp>
      <p:cxnSp>
        <p:nvCxnSpPr>
          <p:cNvPr id="530" name="AutoShape 7"/>
          <p:cNvCxnSpPr>
            <a:cxnSpLocks noChangeShapeType="1"/>
            <a:stCxn id="4101" idx="2"/>
            <a:endCxn id="508" idx="0"/>
          </p:cNvCxnSpPr>
          <p:nvPr/>
        </p:nvCxnSpPr>
        <p:spPr bwMode="auto">
          <a:xfrm rot="16200000" flipH="1">
            <a:off x="6598158" y="-1035558"/>
            <a:ext cx="304800" cy="4357115"/>
          </a:xfrm>
          <a:prstGeom prst="bentConnector3">
            <a:avLst>
              <a:gd name="adj1" fmla="val 50000"/>
            </a:avLst>
          </a:prstGeom>
          <a:noFill/>
          <a:ln w="9525">
            <a:solidFill>
              <a:schemeClr val="tx1"/>
            </a:solidFill>
            <a:miter lim="800000"/>
            <a:headEnd/>
            <a:tailEnd type="triangle" w="med" len="med"/>
          </a:ln>
          <a:effectLst/>
        </p:spPr>
      </p:cxnSp>
      <p:sp>
        <p:nvSpPr>
          <p:cNvPr id="533" name="Rectangle 22"/>
          <p:cNvSpPr>
            <a:spLocks noChangeArrowheads="1"/>
          </p:cNvSpPr>
          <p:nvPr/>
        </p:nvSpPr>
        <p:spPr bwMode="auto">
          <a:xfrm>
            <a:off x="8750808" y="6034273"/>
            <a:ext cx="393192" cy="24765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solidFill>
                  <a:srgbClr val="FF0000"/>
                </a:solidFill>
              </a:rPr>
              <a:t>Campus Email</a:t>
            </a:r>
          </a:p>
        </p:txBody>
      </p:sp>
      <p:sp>
        <p:nvSpPr>
          <p:cNvPr id="534" name="Rectangle 22"/>
          <p:cNvSpPr>
            <a:spLocks noChangeArrowheads="1"/>
          </p:cNvSpPr>
          <p:nvPr/>
        </p:nvSpPr>
        <p:spPr bwMode="auto">
          <a:xfrm>
            <a:off x="8750808" y="6327072"/>
            <a:ext cx="393192" cy="24765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00" dirty="0" smtClean="0"/>
              <a:t>Address Change</a:t>
            </a:r>
          </a:p>
        </p:txBody>
      </p:sp>
      <p:sp>
        <p:nvSpPr>
          <p:cNvPr id="535" name="Rectangle 22"/>
          <p:cNvSpPr>
            <a:spLocks noChangeArrowheads="1"/>
          </p:cNvSpPr>
          <p:nvPr/>
        </p:nvSpPr>
        <p:spPr bwMode="auto">
          <a:xfrm>
            <a:off x="8750808" y="6619875"/>
            <a:ext cx="393192" cy="238125"/>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solidFill>
                  <a:srgbClr val="FF0000"/>
                </a:solidFill>
              </a:rPr>
              <a:t>Wireless Hotspots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dirty="0"/>
          </a:p>
        </p:txBody>
      </p:sp>
      <p:sp>
        <p:nvSpPr>
          <p:cNvPr id="58" name="Slide Number Placeholder 4"/>
          <p:cNvSpPr>
            <a:spLocks noGrp="1"/>
          </p:cNvSpPr>
          <p:nvPr>
            <p:ph type="sldNum" sz="quarter" idx="12"/>
          </p:nvPr>
        </p:nvSpPr>
        <p:spPr/>
        <p:txBody>
          <a:bodyPr/>
          <a:lstStyle/>
          <a:p>
            <a:fld id="{03A9AE10-60CA-432F-A5A0-6198CB863B27}" type="slidenum">
              <a:rPr lang="en-US"/>
              <a:pPr/>
              <a:t>16</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About</a:t>
            </a:r>
            <a:endParaRPr lang="en-US" sz="1000" b="1" dirty="0"/>
          </a:p>
        </p:txBody>
      </p:sp>
      <p:cxnSp>
        <p:nvCxnSpPr>
          <p:cNvPr id="127" name="AutoShape 7"/>
          <p:cNvCxnSpPr>
            <a:cxnSpLocks noChangeShapeType="1"/>
            <a:stCxn id="4101" idx="2"/>
            <a:endCxn id="4150" idx="0"/>
          </p:cNvCxnSpPr>
          <p:nvPr/>
        </p:nvCxnSpPr>
        <p:spPr bwMode="auto">
          <a:xfrm rot="5400000">
            <a:off x="2362998" y="-968537"/>
            <a:ext cx="249866" cy="41681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793951" y="-537584"/>
            <a:ext cx="249866" cy="3306234"/>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655858" y="324323"/>
            <a:ext cx="249866" cy="1582420"/>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4086812" y="755277"/>
            <a:ext cx="249866" cy="720513"/>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4948718" y="613882"/>
            <a:ext cx="249866" cy="1003301"/>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5810625" y="-248025"/>
            <a:ext cx="249866" cy="2727115"/>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6241577" y="-678977"/>
            <a:ext cx="249866" cy="3589019"/>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968587" y="1240466"/>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Academic Calendar</a:t>
            </a:r>
            <a:endParaRPr lang="en-US" sz="800" dirty="0"/>
          </a:p>
        </p:txBody>
      </p:sp>
      <p:sp>
        <p:nvSpPr>
          <p:cNvPr id="4148" name="Rectangle 52"/>
          <p:cNvSpPr>
            <a:spLocks noChangeArrowheads="1"/>
          </p:cNvSpPr>
          <p:nvPr/>
        </p:nvSpPr>
        <p:spPr bwMode="auto">
          <a:xfrm>
            <a:off x="123700" y="2282145"/>
            <a:ext cx="594360" cy="48418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College History</a:t>
            </a:r>
            <a:endParaRPr lang="en-US" sz="800" dirty="0"/>
          </a:p>
        </p:txBody>
      </p:sp>
      <p:sp>
        <p:nvSpPr>
          <p:cNvPr id="4150" name="Rectangle 54"/>
          <p:cNvSpPr>
            <a:spLocks noChangeArrowheads="1"/>
          </p:cNvSpPr>
          <p:nvPr/>
        </p:nvSpPr>
        <p:spPr bwMode="auto">
          <a:xfrm>
            <a:off x="106680" y="12404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About Grossmont</a:t>
            </a:r>
            <a:endParaRPr lang="en-US" sz="800" dirty="0"/>
          </a:p>
        </p:txBody>
      </p:sp>
      <p:sp>
        <p:nvSpPr>
          <p:cNvPr id="4184" name="Rectangle 88"/>
          <p:cNvSpPr>
            <a:spLocks noChangeArrowheads="1"/>
          </p:cNvSpPr>
          <p:nvPr/>
        </p:nvSpPr>
        <p:spPr bwMode="auto">
          <a:xfrm>
            <a:off x="2692401" y="12404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solidFill>
                  <a:srgbClr val="FF0000"/>
                </a:solidFill>
              </a:rPr>
              <a:t>Cancelled Classes</a:t>
            </a:r>
            <a:endParaRPr lang="en-US" sz="800" dirty="0">
              <a:solidFill>
                <a:srgbClr val="FF0000"/>
              </a:solidFill>
            </a:endParaRPr>
          </a:p>
        </p:txBody>
      </p:sp>
      <p:sp>
        <p:nvSpPr>
          <p:cNvPr id="64" name="Rectangle 40"/>
          <p:cNvSpPr>
            <a:spLocks noChangeArrowheads="1"/>
          </p:cNvSpPr>
          <p:nvPr/>
        </p:nvSpPr>
        <p:spPr bwMode="auto">
          <a:xfrm>
            <a:off x="3554308" y="12404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solidFill>
                  <a:srgbClr val="FF0000"/>
                </a:solidFill>
              </a:rPr>
              <a:t>Smoking Policy</a:t>
            </a:r>
            <a:endParaRPr lang="en-US" sz="800" dirty="0">
              <a:solidFill>
                <a:srgbClr val="FF0000"/>
              </a:solidFill>
            </a:endParaRPr>
          </a:p>
        </p:txBody>
      </p:sp>
      <p:sp>
        <p:nvSpPr>
          <p:cNvPr id="74" name="Rectangle 88"/>
          <p:cNvSpPr>
            <a:spLocks noChangeArrowheads="1"/>
          </p:cNvSpPr>
          <p:nvPr/>
        </p:nvSpPr>
        <p:spPr bwMode="auto">
          <a:xfrm>
            <a:off x="5278122" y="1240466"/>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Foundation</a:t>
            </a:r>
            <a:endParaRPr lang="en-US" sz="800" dirty="0"/>
          </a:p>
        </p:txBody>
      </p:sp>
      <p:sp>
        <p:nvSpPr>
          <p:cNvPr id="75" name="Rectangle 40"/>
          <p:cNvSpPr>
            <a:spLocks noChangeArrowheads="1"/>
          </p:cNvSpPr>
          <p:nvPr/>
        </p:nvSpPr>
        <p:spPr bwMode="auto">
          <a:xfrm>
            <a:off x="7001936" y="1240466"/>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News</a:t>
            </a:r>
            <a:endParaRPr lang="en-US" sz="800" dirty="0"/>
          </a:p>
        </p:txBody>
      </p:sp>
      <p:sp>
        <p:nvSpPr>
          <p:cNvPr id="85" name="Rectangle 52"/>
          <p:cNvSpPr>
            <a:spLocks noChangeArrowheads="1"/>
          </p:cNvSpPr>
          <p:nvPr/>
        </p:nvSpPr>
        <p:spPr bwMode="auto">
          <a:xfrm>
            <a:off x="7863840" y="1240466"/>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Parking &amp; Public Safety</a:t>
            </a:r>
          </a:p>
        </p:txBody>
      </p:sp>
      <p:sp>
        <p:nvSpPr>
          <p:cNvPr id="187" name="Rectangle 22"/>
          <p:cNvSpPr>
            <a:spLocks noChangeArrowheads="1"/>
          </p:cNvSpPr>
          <p:nvPr/>
        </p:nvSpPr>
        <p:spPr bwMode="auto">
          <a:xfrm>
            <a:off x="116775" y="1828800"/>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President's Message</a:t>
            </a:r>
          </a:p>
        </p:txBody>
      </p:sp>
      <p:sp>
        <p:nvSpPr>
          <p:cNvPr id="188" name="Rectangle 22"/>
          <p:cNvSpPr>
            <a:spLocks noChangeArrowheads="1"/>
          </p:cNvSpPr>
          <p:nvPr/>
        </p:nvSpPr>
        <p:spPr bwMode="auto">
          <a:xfrm>
            <a:off x="116775" y="281178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Educational Objective</a:t>
            </a:r>
          </a:p>
        </p:txBody>
      </p:sp>
      <p:sp>
        <p:nvSpPr>
          <p:cNvPr id="189" name="Rectangle 22"/>
          <p:cNvSpPr>
            <a:spLocks noChangeArrowheads="1"/>
          </p:cNvSpPr>
          <p:nvPr/>
        </p:nvSpPr>
        <p:spPr bwMode="auto">
          <a:xfrm>
            <a:off x="116775" y="3265126"/>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Educational Philosophy</a:t>
            </a:r>
          </a:p>
        </p:txBody>
      </p:sp>
      <p:sp>
        <p:nvSpPr>
          <p:cNvPr id="190" name="Rectangle 22"/>
          <p:cNvSpPr>
            <a:spLocks noChangeArrowheads="1"/>
          </p:cNvSpPr>
          <p:nvPr/>
        </p:nvSpPr>
        <p:spPr bwMode="auto">
          <a:xfrm>
            <a:off x="116775" y="4171816"/>
            <a:ext cx="594360" cy="40789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800" dirty="0" smtClean="0"/>
              <a:t>Institutional Research</a:t>
            </a:r>
          </a:p>
        </p:txBody>
      </p:sp>
      <p:sp>
        <p:nvSpPr>
          <p:cNvPr id="191" name="Rectangle 22"/>
          <p:cNvSpPr>
            <a:spLocks noChangeArrowheads="1"/>
          </p:cNvSpPr>
          <p:nvPr/>
        </p:nvSpPr>
        <p:spPr bwMode="auto">
          <a:xfrm>
            <a:off x="116775" y="462516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Mission Statement</a:t>
            </a:r>
          </a:p>
        </p:txBody>
      </p:sp>
      <p:sp>
        <p:nvSpPr>
          <p:cNvPr id="193" name="Rectangle 22"/>
          <p:cNvSpPr>
            <a:spLocks noChangeArrowheads="1"/>
          </p:cNvSpPr>
          <p:nvPr/>
        </p:nvSpPr>
        <p:spPr bwMode="auto">
          <a:xfrm>
            <a:off x="116775" y="5078503"/>
            <a:ext cx="594360" cy="407897"/>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800" dirty="0" smtClean="0"/>
              <a:t>Video: Learn More About Grossmont College</a:t>
            </a:r>
          </a:p>
        </p:txBody>
      </p:sp>
      <p:sp>
        <p:nvSpPr>
          <p:cNvPr id="264" name="Rectangle 40"/>
          <p:cNvSpPr>
            <a:spLocks noChangeArrowheads="1"/>
          </p:cNvSpPr>
          <p:nvPr/>
        </p:nvSpPr>
        <p:spPr bwMode="auto">
          <a:xfrm>
            <a:off x="6140029" y="1240466"/>
            <a:ext cx="594360" cy="484188"/>
          </a:xfrm>
          <a:prstGeom prst="rect">
            <a:avLst/>
          </a:prstGeom>
          <a:solidFill>
            <a:srgbClr val="DEE8FF"/>
          </a:solidFill>
          <a:ln w="9525" algn="ctr">
            <a:solidFill>
              <a:srgbClr val="8390AD"/>
            </a:solidFill>
            <a:miter lim="800000"/>
            <a:headEnd/>
            <a:tailEnd/>
          </a:ln>
          <a:effectLst/>
        </p:spPr>
        <p:txBody>
          <a:bodyPr lIns="0" tIns="0" rIns="0" bIns="0" anchor="ctr"/>
          <a:lstStyle/>
          <a:p>
            <a:pPr algn="ctr"/>
            <a:r>
              <a:rPr lang="en-US" sz="800" dirty="0" smtClean="0"/>
              <a:t>Maps &amp; Directions</a:t>
            </a:r>
            <a:endParaRPr lang="en-US" sz="800" dirty="0"/>
          </a:p>
        </p:txBody>
      </p:sp>
      <p:cxnSp>
        <p:nvCxnSpPr>
          <p:cNvPr id="196" name="AutoShape 7"/>
          <p:cNvCxnSpPr>
            <a:cxnSpLocks noChangeShapeType="1"/>
            <a:stCxn id="4101" idx="2"/>
            <a:endCxn id="264" idx="0"/>
          </p:cNvCxnSpPr>
          <p:nvPr/>
        </p:nvCxnSpPr>
        <p:spPr bwMode="auto">
          <a:xfrm rot="16200000" flipH="1">
            <a:off x="5379672" y="182929"/>
            <a:ext cx="249866" cy="1865208"/>
          </a:xfrm>
          <a:prstGeom prst="bentConnector3">
            <a:avLst>
              <a:gd name="adj1" fmla="val 50000"/>
            </a:avLst>
          </a:prstGeom>
          <a:noFill/>
          <a:ln w="9525">
            <a:solidFill>
              <a:schemeClr val="tx1"/>
            </a:solidFill>
            <a:miter lim="800000"/>
            <a:headEnd/>
            <a:tailEnd type="triangle" w="med" len="med"/>
          </a:ln>
          <a:effectLst/>
        </p:spPr>
      </p:cxnSp>
      <p:sp>
        <p:nvSpPr>
          <p:cNvPr id="306" name="Rectangle 22"/>
          <p:cNvSpPr>
            <a:spLocks noChangeArrowheads="1"/>
          </p:cNvSpPr>
          <p:nvPr/>
        </p:nvSpPr>
        <p:spPr bwMode="auto">
          <a:xfrm>
            <a:off x="6156960" y="18288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Campus Map (PDF)</a:t>
            </a:r>
          </a:p>
        </p:txBody>
      </p:sp>
      <p:sp>
        <p:nvSpPr>
          <p:cNvPr id="359" name="Rectangle 22"/>
          <p:cNvSpPr>
            <a:spLocks noChangeArrowheads="1"/>
          </p:cNvSpPr>
          <p:nvPr/>
        </p:nvSpPr>
        <p:spPr bwMode="auto">
          <a:xfrm>
            <a:off x="6156960" y="23622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Public Transportation</a:t>
            </a:r>
          </a:p>
        </p:txBody>
      </p:sp>
      <p:sp>
        <p:nvSpPr>
          <p:cNvPr id="73" name="Rectangle 32"/>
          <p:cNvSpPr>
            <a:spLocks noChangeArrowheads="1"/>
          </p:cNvSpPr>
          <p:nvPr/>
        </p:nvSpPr>
        <p:spPr bwMode="auto">
          <a:xfrm>
            <a:off x="1830494" y="1240466"/>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Campus Events</a:t>
            </a:r>
            <a:endParaRPr lang="en-US" sz="800" dirty="0"/>
          </a:p>
        </p:txBody>
      </p:sp>
      <p:sp>
        <p:nvSpPr>
          <p:cNvPr id="78" name="Rectangle 40"/>
          <p:cNvSpPr>
            <a:spLocks noChangeArrowheads="1"/>
          </p:cNvSpPr>
          <p:nvPr/>
        </p:nvSpPr>
        <p:spPr bwMode="auto">
          <a:xfrm>
            <a:off x="4416215" y="12404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Facilities &amp; Operations</a:t>
            </a:r>
            <a:endParaRPr lang="en-US" sz="800" dirty="0"/>
          </a:p>
        </p:txBody>
      </p:sp>
      <p:cxnSp>
        <p:nvCxnSpPr>
          <p:cNvPr id="80" name="AutoShape 7"/>
          <p:cNvCxnSpPr>
            <a:cxnSpLocks noChangeShapeType="1"/>
            <a:stCxn id="4101" idx="2"/>
            <a:endCxn id="78" idx="0"/>
          </p:cNvCxnSpPr>
          <p:nvPr/>
        </p:nvCxnSpPr>
        <p:spPr bwMode="auto">
          <a:xfrm rot="16200000" flipH="1">
            <a:off x="4517765" y="1044836"/>
            <a:ext cx="249866" cy="141394"/>
          </a:xfrm>
          <a:prstGeom prst="bentConnector3">
            <a:avLst>
              <a:gd name="adj1" fmla="val 50000"/>
            </a:avLst>
          </a:prstGeom>
          <a:noFill/>
          <a:ln w="9525">
            <a:solidFill>
              <a:schemeClr val="tx1"/>
            </a:solidFill>
            <a:miter lim="800000"/>
            <a:headEnd/>
            <a:tailEnd type="triangle" w="med" len="med"/>
          </a:ln>
          <a:effectLst/>
        </p:spPr>
      </p:cxnSp>
      <p:cxnSp>
        <p:nvCxnSpPr>
          <p:cNvPr id="83" name="AutoShape 7"/>
          <p:cNvCxnSpPr>
            <a:cxnSpLocks noChangeShapeType="1"/>
            <a:stCxn id="4101" idx="2"/>
            <a:endCxn id="73" idx="0"/>
          </p:cNvCxnSpPr>
          <p:nvPr/>
        </p:nvCxnSpPr>
        <p:spPr bwMode="auto">
          <a:xfrm rot="5400000">
            <a:off x="3224905" y="-106630"/>
            <a:ext cx="249866" cy="2444327"/>
          </a:xfrm>
          <a:prstGeom prst="bentConnector3">
            <a:avLst>
              <a:gd name="adj1" fmla="val 50000"/>
            </a:avLst>
          </a:prstGeom>
          <a:noFill/>
          <a:ln w="9525">
            <a:solidFill>
              <a:schemeClr val="tx1"/>
            </a:solidFill>
            <a:miter lim="800000"/>
            <a:headEnd/>
            <a:tailEnd type="triangle" w="med" len="med"/>
          </a:ln>
          <a:effectLst/>
        </p:spPr>
      </p:cxnSp>
      <p:sp>
        <p:nvSpPr>
          <p:cNvPr id="59" name="Rectangle 22"/>
          <p:cNvSpPr>
            <a:spLocks noChangeArrowheads="1"/>
          </p:cNvSpPr>
          <p:nvPr/>
        </p:nvSpPr>
        <p:spPr bwMode="auto">
          <a:xfrm>
            <a:off x="114300" y="371847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Ethics Statement</a:t>
            </a:r>
          </a:p>
        </p:txBody>
      </p:sp>
      <p:sp>
        <p:nvSpPr>
          <p:cNvPr id="60" name="Rectangle 52"/>
          <p:cNvSpPr>
            <a:spLocks noChangeArrowheads="1"/>
          </p:cNvSpPr>
          <p:nvPr/>
        </p:nvSpPr>
        <p:spPr bwMode="auto">
          <a:xfrm>
            <a:off x="4434840" y="2282145"/>
            <a:ext cx="594360" cy="48418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Meeting Agenda/Minute Archives</a:t>
            </a:r>
            <a:endParaRPr lang="en-US" sz="800" dirty="0"/>
          </a:p>
        </p:txBody>
      </p:sp>
      <p:sp>
        <p:nvSpPr>
          <p:cNvPr id="61" name="Rectangle 22"/>
          <p:cNvSpPr>
            <a:spLocks noChangeArrowheads="1"/>
          </p:cNvSpPr>
          <p:nvPr/>
        </p:nvSpPr>
        <p:spPr bwMode="auto">
          <a:xfrm>
            <a:off x="4427915" y="1828800"/>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Facilities Committee Meeting Dates</a:t>
            </a:r>
          </a:p>
        </p:txBody>
      </p:sp>
      <p:sp>
        <p:nvSpPr>
          <p:cNvPr id="62" name="Rectangle 22"/>
          <p:cNvSpPr>
            <a:spLocks noChangeArrowheads="1"/>
          </p:cNvSpPr>
          <p:nvPr/>
        </p:nvSpPr>
        <p:spPr bwMode="auto">
          <a:xfrm>
            <a:off x="4427915" y="281178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2012 Meeting Agenda</a:t>
            </a:r>
          </a:p>
        </p:txBody>
      </p:sp>
      <p:sp>
        <p:nvSpPr>
          <p:cNvPr id="63" name="Rectangle 22"/>
          <p:cNvSpPr>
            <a:spLocks noChangeArrowheads="1"/>
          </p:cNvSpPr>
          <p:nvPr/>
        </p:nvSpPr>
        <p:spPr bwMode="auto">
          <a:xfrm>
            <a:off x="4427915" y="3265126"/>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2012 Meeting Minutes</a:t>
            </a:r>
          </a:p>
        </p:txBody>
      </p:sp>
      <p:sp>
        <p:nvSpPr>
          <p:cNvPr id="65" name="Rectangle 22"/>
          <p:cNvSpPr>
            <a:spLocks noChangeArrowheads="1"/>
          </p:cNvSpPr>
          <p:nvPr/>
        </p:nvSpPr>
        <p:spPr bwMode="auto">
          <a:xfrm>
            <a:off x="4427915" y="4171816"/>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Important Facilities Information</a:t>
            </a:r>
          </a:p>
        </p:txBody>
      </p:sp>
      <p:sp>
        <p:nvSpPr>
          <p:cNvPr id="66" name="Rectangle 22"/>
          <p:cNvSpPr>
            <a:spLocks noChangeArrowheads="1"/>
          </p:cNvSpPr>
          <p:nvPr/>
        </p:nvSpPr>
        <p:spPr bwMode="auto">
          <a:xfrm>
            <a:off x="4427915" y="462516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Emergency Information</a:t>
            </a:r>
          </a:p>
        </p:txBody>
      </p:sp>
      <p:sp>
        <p:nvSpPr>
          <p:cNvPr id="68" name="Rectangle 22"/>
          <p:cNvSpPr>
            <a:spLocks noChangeArrowheads="1"/>
          </p:cNvSpPr>
          <p:nvPr/>
        </p:nvSpPr>
        <p:spPr bwMode="auto">
          <a:xfrm>
            <a:off x="4425440" y="3718471"/>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Facility Project Update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066800"/>
            <a:ext cx="5257800" cy="533400"/>
          </a:xfrm>
        </p:spPr>
        <p:txBody>
          <a:bodyPr/>
          <a:lstStyle/>
          <a:p>
            <a:pPr algn="l"/>
            <a:r>
              <a:rPr lang="en-US" dirty="0" smtClean="0">
                <a:solidFill>
                  <a:schemeClr val="tx1"/>
                </a:solidFill>
              </a:rPr>
              <a:t>Recommendations</a:t>
            </a:r>
            <a:endParaRPr lang="en-US" dirty="0">
              <a:solidFill>
                <a:schemeClr val="tx1"/>
              </a:solidFill>
            </a:endParaRPr>
          </a:p>
        </p:txBody>
      </p:sp>
      <p:sp>
        <p:nvSpPr>
          <p:cNvPr id="8" name="Content Placeholder 7"/>
          <p:cNvSpPr>
            <a:spLocks noGrp="1"/>
          </p:cNvSpPr>
          <p:nvPr>
            <p:ph idx="1"/>
          </p:nvPr>
        </p:nvSpPr>
        <p:spPr/>
        <p:txBody>
          <a:bodyPr>
            <a:normAutofit fontScale="40000" lnSpcReduction="20000"/>
          </a:bodyPr>
          <a:lstStyle/>
          <a:p>
            <a:r>
              <a:rPr lang="en-US" dirty="0" smtClean="0"/>
              <a:t>Because there doesn’t appear to be much current content on either site for “Academic Programs” per se, Beacon recommends changing that top navigation item name to “Programs &amp; Departments”.  Within that main navigation item, a new section could then be added for “Programs” content.</a:t>
            </a:r>
          </a:p>
          <a:p>
            <a:r>
              <a:rPr lang="en-US" dirty="0" smtClean="0"/>
              <a:t>Because there is no current content for the “Future Students”, “Current Students”, “Alumni &amp; Friends” and proposed “Faculty &amp; Staff” audience navigation areas, this document does not contain a hierarchy for those sections, but this should be finalized before the content import phase begins.</a:t>
            </a:r>
          </a:p>
          <a:p>
            <a:r>
              <a:rPr lang="en-US" dirty="0" smtClean="0"/>
              <a:t>Beacon recommends that the client evaluate any section that contains more than 8-10 sub-navigation items, as more than this number of options is usually difficult for the visitor to manage visually.  In particular, the “Services” section of both sites is very large with 15-25 items.</a:t>
            </a:r>
          </a:p>
          <a:p>
            <a:r>
              <a:rPr lang="en-US" dirty="0" smtClean="0"/>
              <a:t>Beacon recommends evaluating the appropriateness of items in red text on the following slides.  In most cases, these pages could probably be relocated to the audience navigation pages “For Current Students”, “For Faculty Staff”, etc. to simplify the navigation of the main site.</a:t>
            </a:r>
          </a:p>
          <a:p>
            <a:r>
              <a:rPr lang="en-US" dirty="0" smtClean="0"/>
              <a:t>It appears that the current site sorts navigation items alphabetically by default.  In some sections this makes sense (like “Services”), but in other sections, the most highly used pages should appear first.  For this document, the current site order was used, but Beacon recommends that the content owners evaluate the order of the sub-navigation items to determine if they present the content in the most valuable way for the visitor.</a:t>
            </a:r>
          </a:p>
          <a:p>
            <a:r>
              <a:rPr lang="en-US" dirty="0" smtClean="0"/>
              <a:t>It is assumed that items noted in green boxes are external sites (or pages outside of the college’s Cascade server site) and these pages will not be modified in any way within the scope of this project, but simply linked to from the new site’s navigation</a:t>
            </a:r>
          </a:p>
          <a:p>
            <a:r>
              <a:rPr lang="en-US" dirty="0" smtClean="0"/>
              <a:t>Items in blue boxes are special CMS formats/layouts to display the page in a standardized layout (faculty profiles and newsletters, for example)</a:t>
            </a:r>
          </a:p>
          <a:p>
            <a:r>
              <a:rPr lang="en-US" dirty="0" smtClean="0"/>
              <a:t>The client may also want to evaluate an “emergency” message that would be displayed on the site in the event of an emergency.  Beacon has handled this in several different ways with Universities and they are described here: </a:t>
            </a:r>
            <a:r>
              <a:rPr lang="en-US" dirty="0" smtClean="0">
                <a:hlinkClick r:id="rId2"/>
              </a:rPr>
              <a:t>http://blog.beacontechnologies.com/emergency-status-messages/</a:t>
            </a:r>
            <a:r>
              <a:rPr lang="en-US" dirty="0" smtClean="0"/>
              <a:t>.  If something like this is necessary, please describe the requirements and it can be quoted separately.</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BFB652CA-A802-47E5-8F21-56101CDD103F}" type="datetime1">
              <a:rPr lang="en-US" smtClean="0"/>
              <a:pPr/>
              <a:t>12/4/2013</a:t>
            </a:fld>
            <a:endParaRPr lang="en-US" dirty="0"/>
          </a:p>
        </p:txBody>
      </p:sp>
      <p:sp>
        <p:nvSpPr>
          <p:cNvPr id="5" name="Footer Placeholder 4"/>
          <p:cNvSpPr>
            <a:spLocks noGrp="1"/>
          </p:cNvSpPr>
          <p:nvPr>
            <p:ph type="ftr" sz="quarter" idx="11"/>
          </p:nvPr>
        </p:nvSpPr>
        <p:spPr/>
        <p:txBody>
          <a:bodyPr/>
          <a:lstStyle/>
          <a:p>
            <a:r>
              <a:rPr lang="en-US" smtClean="0"/>
              <a:t>Proprietary &amp; Confidential</a:t>
            </a:r>
            <a:endParaRPr lang="en-US"/>
          </a:p>
        </p:txBody>
      </p:sp>
      <p:sp>
        <p:nvSpPr>
          <p:cNvPr id="6" name="Slide Number Placeholder 5"/>
          <p:cNvSpPr>
            <a:spLocks noGrp="1"/>
          </p:cNvSpPr>
          <p:nvPr>
            <p:ph type="sldNum" sz="quarter" idx="12"/>
          </p:nvPr>
        </p:nvSpPr>
        <p:spPr/>
        <p:txBody>
          <a:bodyPr/>
          <a:lstStyle/>
          <a:p>
            <a:fld id="{1C4DEA86-D1AE-43F4-969C-64A64603D7C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idx="4294967295"/>
          </p:nvPr>
        </p:nvSpPr>
        <p:spPr>
          <a:xfrm>
            <a:off x="1295400" y="2133600"/>
            <a:ext cx="6553200" cy="990600"/>
          </a:xfrm>
        </p:spPr>
        <p:txBody>
          <a:bodyPr/>
          <a:lstStyle/>
          <a:p>
            <a:pPr algn="ctr">
              <a:buNone/>
            </a:pPr>
            <a:r>
              <a:rPr lang="en-US" dirty="0" smtClean="0"/>
              <a:t>Cuyamaca Wireframes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4</a:t>
            </a:fld>
            <a:endParaRPr lang="en-US"/>
          </a:p>
        </p:txBody>
      </p:sp>
      <p:sp>
        <p:nvSpPr>
          <p:cNvPr id="4171" name="Rectangle 75"/>
          <p:cNvSpPr>
            <a:spLocks noGrp="1" noChangeArrowheads="1"/>
          </p:cNvSpPr>
          <p:nvPr>
            <p:ph type="title"/>
          </p:nvPr>
        </p:nvSpPr>
        <p:spPr/>
        <p:txBody>
          <a:bodyPr/>
          <a:lstStyle/>
          <a:p>
            <a:r>
              <a:rPr lang="en-US" dirty="0" smtClean="0"/>
              <a:t>Cuyamaca Main </a:t>
            </a:r>
            <a:r>
              <a:rPr lang="en-US" dirty="0"/>
              <a:t>Site Hierarchy</a:t>
            </a:r>
          </a:p>
        </p:txBody>
      </p:sp>
      <p:sp>
        <p:nvSpPr>
          <p:cNvPr id="4100" name="Rectangle 4"/>
          <p:cNvSpPr>
            <a:spLocks noChangeArrowheads="1"/>
          </p:cNvSpPr>
          <p:nvPr/>
        </p:nvSpPr>
        <p:spPr bwMode="auto">
          <a:xfrm>
            <a:off x="4000500" y="609600"/>
            <a:ext cx="1143000" cy="269875"/>
          </a:xfrm>
          <a:prstGeom prst="rect">
            <a:avLst/>
          </a:prstGeom>
          <a:solidFill>
            <a:srgbClr val="DEE8FF"/>
          </a:solidFill>
          <a:ln w="25400">
            <a:solidFill>
              <a:srgbClr val="1B263F"/>
            </a:solidFill>
            <a:miter lim="800000"/>
            <a:headEnd/>
            <a:tailEnd/>
          </a:ln>
          <a:effectLst/>
        </p:spPr>
        <p:txBody>
          <a:bodyPr anchor="ctr">
            <a:spAutoFit/>
          </a:bodyPr>
          <a:lstStyle/>
          <a:p>
            <a:pPr algn="ctr"/>
            <a:r>
              <a:rPr lang="en-US" sz="1000" b="1"/>
              <a:t>Home page</a:t>
            </a:r>
          </a:p>
        </p:txBody>
      </p:sp>
      <p:sp>
        <p:nvSpPr>
          <p:cNvPr id="4101" name="Rectangle 5"/>
          <p:cNvSpPr>
            <a:spLocks noChangeArrowheads="1"/>
          </p:cNvSpPr>
          <p:nvPr/>
        </p:nvSpPr>
        <p:spPr bwMode="auto">
          <a:xfrm>
            <a:off x="42863" y="1193800"/>
            <a:ext cx="1050925" cy="27432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Departments &amp; Programs</a:t>
            </a:r>
            <a:endParaRPr lang="en-US" sz="1000" b="1" dirty="0"/>
          </a:p>
        </p:txBody>
      </p:sp>
      <p:sp>
        <p:nvSpPr>
          <p:cNvPr id="4102" name="Rectangle 6"/>
          <p:cNvSpPr>
            <a:spLocks noChangeArrowheads="1"/>
          </p:cNvSpPr>
          <p:nvPr/>
        </p:nvSpPr>
        <p:spPr bwMode="auto">
          <a:xfrm>
            <a:off x="5386388"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About</a:t>
            </a:r>
            <a:endParaRPr lang="en-US" sz="1000" b="1" dirty="0"/>
          </a:p>
        </p:txBody>
      </p:sp>
      <p:cxnSp>
        <p:nvCxnSpPr>
          <p:cNvPr id="4103" name="AutoShape 7"/>
          <p:cNvCxnSpPr>
            <a:cxnSpLocks noChangeShapeType="1"/>
            <a:stCxn id="4100" idx="2"/>
            <a:endCxn id="4101" idx="0"/>
          </p:cNvCxnSpPr>
          <p:nvPr/>
        </p:nvCxnSpPr>
        <p:spPr bwMode="auto">
          <a:xfrm rot="5400000">
            <a:off x="2413001" y="-965200"/>
            <a:ext cx="314325" cy="4003674"/>
          </a:xfrm>
          <a:prstGeom prst="bentConnector3">
            <a:avLst>
              <a:gd name="adj1" fmla="val 50000"/>
            </a:avLst>
          </a:prstGeom>
          <a:noFill/>
          <a:ln w="9525">
            <a:solidFill>
              <a:schemeClr val="tx1"/>
            </a:solidFill>
            <a:miter lim="800000"/>
            <a:headEnd/>
            <a:tailEnd type="triangle" w="med" len="med"/>
          </a:ln>
          <a:effectLst/>
        </p:spPr>
      </p:cxnSp>
      <p:cxnSp>
        <p:nvCxnSpPr>
          <p:cNvPr id="4104" name="AutoShape 8"/>
          <p:cNvCxnSpPr>
            <a:cxnSpLocks noChangeShapeType="1"/>
            <a:stCxn id="4100" idx="2"/>
            <a:endCxn id="4102" idx="0"/>
          </p:cNvCxnSpPr>
          <p:nvPr/>
        </p:nvCxnSpPr>
        <p:spPr bwMode="auto">
          <a:xfrm rot="16200000" flipH="1">
            <a:off x="5084763" y="366711"/>
            <a:ext cx="314325" cy="1339851"/>
          </a:xfrm>
          <a:prstGeom prst="bentConnector3">
            <a:avLst>
              <a:gd name="adj1" fmla="val 50000"/>
            </a:avLst>
          </a:prstGeom>
          <a:noFill/>
          <a:ln w="9525">
            <a:solidFill>
              <a:schemeClr val="tx1"/>
            </a:solidFill>
            <a:miter lim="800000"/>
            <a:headEnd/>
            <a:tailEnd type="triangle" w="med" len="med"/>
          </a:ln>
          <a:effectLst/>
        </p:spPr>
      </p:cxnSp>
      <p:sp>
        <p:nvSpPr>
          <p:cNvPr id="4105" name="Rectangle 9"/>
          <p:cNvSpPr>
            <a:spLocks noChangeArrowheads="1"/>
          </p:cNvSpPr>
          <p:nvPr/>
        </p:nvSpPr>
        <p:spPr bwMode="auto">
          <a:xfrm>
            <a:off x="1377156"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Admissions</a:t>
            </a:r>
            <a:endParaRPr lang="en-US" sz="1000" b="1" dirty="0"/>
          </a:p>
        </p:txBody>
      </p:sp>
      <p:cxnSp>
        <p:nvCxnSpPr>
          <p:cNvPr id="4106" name="AutoShape 10"/>
          <p:cNvCxnSpPr>
            <a:cxnSpLocks noChangeShapeType="1"/>
            <a:stCxn id="4100" idx="2"/>
            <a:endCxn id="4105" idx="0"/>
          </p:cNvCxnSpPr>
          <p:nvPr/>
        </p:nvCxnSpPr>
        <p:spPr bwMode="auto">
          <a:xfrm rot="5400000">
            <a:off x="3080148" y="-298053"/>
            <a:ext cx="314325" cy="2669381"/>
          </a:xfrm>
          <a:prstGeom prst="bentConnector3">
            <a:avLst>
              <a:gd name="adj1" fmla="val 50000"/>
            </a:avLst>
          </a:prstGeom>
          <a:noFill/>
          <a:ln w="9525">
            <a:solidFill>
              <a:srgbClr val="000000"/>
            </a:solidFill>
            <a:miter lim="800000"/>
            <a:headEnd/>
            <a:tailEnd type="triangle" w="med" len="med"/>
          </a:ln>
          <a:effectLst/>
        </p:spPr>
      </p:cxnSp>
      <p:sp>
        <p:nvSpPr>
          <p:cNvPr id="4107" name="Rectangle 11"/>
          <p:cNvSpPr>
            <a:spLocks noChangeArrowheads="1"/>
          </p:cNvSpPr>
          <p:nvPr/>
        </p:nvSpPr>
        <p:spPr bwMode="auto">
          <a:xfrm>
            <a:off x="2714625"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4108" name="AutoShape 12"/>
          <p:cNvCxnSpPr>
            <a:cxnSpLocks noChangeShapeType="1"/>
            <a:stCxn id="4100" idx="2"/>
            <a:endCxn id="4107" idx="0"/>
          </p:cNvCxnSpPr>
          <p:nvPr/>
        </p:nvCxnSpPr>
        <p:spPr bwMode="auto">
          <a:xfrm rot="5400000">
            <a:off x="3748882" y="370681"/>
            <a:ext cx="314325" cy="1331912"/>
          </a:xfrm>
          <a:prstGeom prst="bentConnector3">
            <a:avLst>
              <a:gd name="adj1" fmla="val 50000"/>
            </a:avLst>
          </a:prstGeom>
          <a:noFill/>
          <a:ln w="9525">
            <a:solidFill>
              <a:srgbClr val="000000"/>
            </a:solidFill>
            <a:miter lim="800000"/>
            <a:headEnd/>
            <a:tailEnd type="triangle" w="med" len="med"/>
          </a:ln>
          <a:effectLst/>
        </p:spPr>
      </p:cxnSp>
      <p:sp>
        <p:nvSpPr>
          <p:cNvPr id="4109" name="Rectangle 13"/>
          <p:cNvSpPr>
            <a:spLocks noChangeArrowheads="1"/>
          </p:cNvSpPr>
          <p:nvPr/>
        </p:nvSpPr>
        <p:spPr bwMode="auto">
          <a:xfrm>
            <a:off x="4052888" y="1193800"/>
            <a:ext cx="1050925" cy="274320"/>
          </a:xfrm>
          <a:prstGeom prst="rect">
            <a:avLst/>
          </a:prstGeom>
          <a:solidFill>
            <a:schemeClr val="bg1"/>
          </a:solidFill>
          <a:ln w="28575" algn="ctr">
            <a:solidFill>
              <a:srgbClr val="525B78"/>
            </a:solidFill>
            <a:miter lim="800000"/>
            <a:headEnd/>
            <a:tailEnd/>
          </a:ln>
          <a:effectLst/>
        </p:spPr>
        <p:txBody>
          <a:bodyPr anchor="ctr"/>
          <a:lstStyle/>
          <a:p>
            <a:pPr algn="ctr"/>
            <a:r>
              <a:rPr lang="en-US" sz="1000" b="1" dirty="0" smtClean="0"/>
              <a:t>Services</a:t>
            </a:r>
            <a:endParaRPr lang="en-US" sz="1000" b="1" dirty="0"/>
          </a:p>
        </p:txBody>
      </p:sp>
      <p:cxnSp>
        <p:nvCxnSpPr>
          <p:cNvPr id="4110" name="AutoShape 14"/>
          <p:cNvCxnSpPr>
            <a:cxnSpLocks noChangeShapeType="1"/>
            <a:stCxn id="4100" idx="2"/>
            <a:endCxn id="4109" idx="0"/>
          </p:cNvCxnSpPr>
          <p:nvPr/>
        </p:nvCxnSpPr>
        <p:spPr bwMode="auto">
          <a:xfrm rot="16200000" flipH="1">
            <a:off x="4418013" y="1033461"/>
            <a:ext cx="314325" cy="6351"/>
          </a:xfrm>
          <a:prstGeom prst="bentConnector3">
            <a:avLst>
              <a:gd name="adj1" fmla="val 50000"/>
            </a:avLst>
          </a:prstGeom>
          <a:noFill/>
          <a:ln w="9525">
            <a:solidFill>
              <a:srgbClr val="000000"/>
            </a:solidFill>
            <a:miter lim="800000"/>
            <a:headEnd/>
            <a:tailEnd type="triangle" w="med" len="med"/>
          </a:ln>
          <a:effectLst/>
        </p:spPr>
      </p:cxnSp>
      <p:sp>
        <p:nvSpPr>
          <p:cNvPr id="4111" name="Rectangle 15"/>
          <p:cNvSpPr>
            <a:spLocks noChangeArrowheads="1"/>
          </p:cNvSpPr>
          <p:nvPr/>
        </p:nvSpPr>
        <p:spPr bwMode="auto">
          <a:xfrm>
            <a:off x="6723063" y="1193800"/>
            <a:ext cx="1050925" cy="274320"/>
          </a:xfrm>
          <a:prstGeom prst="rect">
            <a:avLst/>
          </a:prstGeom>
          <a:solidFill>
            <a:srgbClr val="E5FF9B"/>
          </a:solidFill>
          <a:ln w="28575" algn="ctr">
            <a:solidFill>
              <a:srgbClr val="525B78"/>
            </a:solidFill>
            <a:miter lim="800000"/>
            <a:headEnd/>
            <a:tailEnd/>
          </a:ln>
          <a:effectLst/>
        </p:spPr>
        <p:txBody>
          <a:bodyPr anchor="ctr"/>
          <a:lstStyle/>
          <a:p>
            <a:pPr algn="ctr"/>
            <a:r>
              <a:rPr lang="en-US" sz="1000" b="1" dirty="0" smtClean="0"/>
              <a:t>News</a:t>
            </a:r>
            <a:endParaRPr lang="en-US" sz="1000" b="1" dirty="0"/>
          </a:p>
        </p:txBody>
      </p:sp>
      <p:cxnSp>
        <p:nvCxnSpPr>
          <p:cNvPr id="4113" name="AutoShape 17"/>
          <p:cNvCxnSpPr>
            <a:cxnSpLocks noChangeShapeType="1"/>
            <a:stCxn id="4100" idx="2"/>
            <a:endCxn id="4111" idx="0"/>
          </p:cNvCxnSpPr>
          <p:nvPr/>
        </p:nvCxnSpPr>
        <p:spPr bwMode="auto">
          <a:xfrm rot="16200000" flipH="1">
            <a:off x="5753101" y="-301626"/>
            <a:ext cx="314325" cy="2676526"/>
          </a:xfrm>
          <a:prstGeom prst="bentConnector3">
            <a:avLst>
              <a:gd name="adj1" fmla="val 50000"/>
            </a:avLst>
          </a:prstGeom>
          <a:noFill/>
          <a:ln w="9525">
            <a:solidFill>
              <a:schemeClr val="tx1"/>
            </a:solidFill>
            <a:prstDash val="dash"/>
            <a:miter lim="800000"/>
            <a:headEnd/>
            <a:tailEnd type="triangle" w="med" len="med"/>
          </a:ln>
          <a:effectLst/>
        </p:spPr>
      </p:cxnSp>
      <p:sp>
        <p:nvSpPr>
          <p:cNvPr id="4128" name="Rectangle 32"/>
          <p:cNvSpPr>
            <a:spLocks noChangeArrowheads="1"/>
          </p:cNvSpPr>
          <p:nvPr/>
        </p:nvSpPr>
        <p:spPr bwMode="auto">
          <a:xfrm>
            <a:off x="73025" y="2636093"/>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Departments</a:t>
            </a:r>
            <a:endParaRPr lang="en-US" sz="900" dirty="0"/>
          </a:p>
        </p:txBody>
      </p:sp>
      <p:sp>
        <p:nvSpPr>
          <p:cNvPr id="4134" name="Rectangle 38"/>
          <p:cNvSpPr>
            <a:spLocks noChangeArrowheads="1"/>
          </p:cNvSpPr>
          <p:nvPr/>
        </p:nvSpPr>
        <p:spPr bwMode="auto">
          <a:xfrm>
            <a:off x="1407318" y="1548689"/>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4136" name="Rectangle 40"/>
          <p:cNvSpPr>
            <a:spLocks noChangeArrowheads="1"/>
          </p:cNvSpPr>
          <p:nvPr/>
        </p:nvSpPr>
        <p:spPr bwMode="auto">
          <a:xfrm>
            <a:off x="1407318" y="1875299"/>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4142" name="Rectangle 46"/>
          <p:cNvSpPr>
            <a:spLocks noChangeArrowheads="1"/>
          </p:cNvSpPr>
          <p:nvPr/>
        </p:nvSpPr>
        <p:spPr bwMode="auto">
          <a:xfrm>
            <a:off x="5416550" y="2133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Accreditation</a:t>
            </a:r>
            <a:endParaRPr lang="en-US" sz="900" dirty="0"/>
          </a:p>
        </p:txBody>
      </p:sp>
      <p:sp>
        <p:nvSpPr>
          <p:cNvPr id="4147" name="Rectangle 51"/>
          <p:cNvSpPr>
            <a:spLocks noChangeArrowheads="1"/>
          </p:cNvSpPr>
          <p:nvPr/>
        </p:nvSpPr>
        <p:spPr bwMode="auto">
          <a:xfrm>
            <a:off x="1407318" y="2855128"/>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Class Schedule</a:t>
            </a:r>
          </a:p>
        </p:txBody>
      </p:sp>
      <p:sp>
        <p:nvSpPr>
          <p:cNvPr id="4148" name="Rectangle 52"/>
          <p:cNvSpPr>
            <a:spLocks noChangeArrowheads="1"/>
          </p:cNvSpPr>
          <p:nvPr/>
        </p:nvSpPr>
        <p:spPr bwMode="auto">
          <a:xfrm>
            <a:off x="73025" y="3723497"/>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Affairs</a:t>
            </a:r>
            <a:endParaRPr lang="en-US" sz="900" dirty="0"/>
          </a:p>
        </p:txBody>
      </p:sp>
      <p:sp>
        <p:nvSpPr>
          <p:cNvPr id="4150" name="Rectangle 54"/>
          <p:cNvSpPr>
            <a:spLocks noChangeArrowheads="1"/>
          </p:cNvSpPr>
          <p:nvPr/>
        </p:nvSpPr>
        <p:spPr bwMode="auto">
          <a:xfrm>
            <a:off x="73025" y="2092391"/>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Departments</a:t>
            </a:r>
            <a:endParaRPr lang="en-US" sz="900" dirty="0"/>
          </a:p>
        </p:txBody>
      </p:sp>
      <p:sp>
        <p:nvSpPr>
          <p:cNvPr id="4151" name="Rectangle 55"/>
          <p:cNvSpPr>
            <a:spLocks noChangeArrowheads="1"/>
          </p:cNvSpPr>
          <p:nvPr/>
        </p:nvSpPr>
        <p:spPr bwMode="auto">
          <a:xfrm>
            <a:off x="1407318" y="2201909"/>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Apply for Admission</a:t>
            </a:r>
            <a:endParaRPr lang="en-US" sz="900" dirty="0"/>
          </a:p>
        </p:txBody>
      </p:sp>
      <p:sp>
        <p:nvSpPr>
          <p:cNvPr id="4172" name="Rectangle 76"/>
          <p:cNvSpPr>
            <a:spLocks noChangeArrowheads="1"/>
          </p:cNvSpPr>
          <p:nvPr/>
        </p:nvSpPr>
        <p:spPr bwMode="auto">
          <a:xfrm>
            <a:off x="5416550" y="15240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About Cuyamaca</a:t>
            </a:r>
            <a:endParaRPr lang="en-US" sz="900" dirty="0"/>
          </a:p>
        </p:txBody>
      </p:sp>
      <p:sp>
        <p:nvSpPr>
          <p:cNvPr id="4174" name="Rectangle 78"/>
          <p:cNvSpPr>
            <a:spLocks noChangeArrowheads="1"/>
          </p:cNvSpPr>
          <p:nvPr/>
        </p:nvSpPr>
        <p:spPr bwMode="auto">
          <a:xfrm>
            <a:off x="1407318" y="2528519"/>
            <a:ext cx="990600" cy="25558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Assessment Center</a:t>
            </a:r>
            <a:endParaRPr lang="en-US" sz="900" dirty="0"/>
          </a:p>
        </p:txBody>
      </p:sp>
      <p:sp>
        <p:nvSpPr>
          <p:cNvPr id="4175" name="Rectangle 79"/>
          <p:cNvSpPr>
            <a:spLocks noChangeArrowheads="1"/>
          </p:cNvSpPr>
          <p:nvPr/>
        </p:nvSpPr>
        <p:spPr bwMode="auto">
          <a:xfrm>
            <a:off x="73025" y="1548689"/>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73025" y="3179795"/>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59" name="Rectangle 15"/>
          <p:cNvSpPr>
            <a:spLocks noChangeArrowheads="1"/>
          </p:cNvSpPr>
          <p:nvPr/>
        </p:nvSpPr>
        <p:spPr bwMode="auto">
          <a:xfrm>
            <a:off x="7940675" y="1193442"/>
            <a:ext cx="1050925" cy="274320"/>
          </a:xfrm>
          <a:prstGeom prst="rect">
            <a:avLst/>
          </a:prstGeom>
          <a:solidFill>
            <a:srgbClr val="E5FF9B"/>
          </a:solidFill>
          <a:ln w="28575" algn="ctr">
            <a:solidFill>
              <a:srgbClr val="525B78"/>
            </a:solidFill>
            <a:miter lim="800000"/>
            <a:headEnd/>
            <a:tailEnd/>
          </a:ln>
          <a:effectLst/>
        </p:spPr>
        <p:txBody>
          <a:bodyPr anchor="ctr"/>
          <a:lstStyle/>
          <a:p>
            <a:pPr algn="ctr"/>
            <a:r>
              <a:rPr lang="en-US" sz="1000" b="1" dirty="0" smtClean="0"/>
              <a:t>Events</a:t>
            </a:r>
            <a:endParaRPr lang="en-US" sz="1000" b="1" dirty="0"/>
          </a:p>
        </p:txBody>
      </p:sp>
      <p:cxnSp>
        <p:nvCxnSpPr>
          <p:cNvPr id="61" name="Elbow Connector 60"/>
          <p:cNvCxnSpPr>
            <a:stCxn id="4100" idx="2"/>
            <a:endCxn id="59" idx="0"/>
          </p:cNvCxnSpPr>
          <p:nvPr/>
        </p:nvCxnSpPr>
        <p:spPr>
          <a:xfrm rot="16200000" flipH="1">
            <a:off x="6362086" y="-910611"/>
            <a:ext cx="313967" cy="3894138"/>
          </a:xfrm>
          <a:prstGeom prst="bentConnector3">
            <a:avLst>
              <a:gd name="adj1" fmla="val 50000"/>
            </a:avLst>
          </a:prstGeom>
          <a:noFill/>
          <a:ln w="9525">
            <a:solidFill>
              <a:schemeClr val="tx1"/>
            </a:solidFill>
            <a:prstDash val="dash"/>
            <a:miter lim="800000"/>
            <a:headEnd/>
            <a:tailEnd type="triangle" w="med" len="med"/>
          </a:ln>
          <a:effectLst/>
        </p:spPr>
      </p:cxnSp>
      <p:sp>
        <p:nvSpPr>
          <p:cNvPr id="63" name="Rectangle 38"/>
          <p:cNvSpPr>
            <a:spLocks noChangeArrowheads="1"/>
          </p:cNvSpPr>
          <p:nvPr/>
        </p:nvSpPr>
        <p:spPr bwMode="auto">
          <a:xfrm>
            <a:off x="1407318" y="3181738"/>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College Catalog</a:t>
            </a:r>
            <a:endParaRPr lang="en-US" sz="900" dirty="0"/>
          </a:p>
        </p:txBody>
      </p:sp>
      <p:sp>
        <p:nvSpPr>
          <p:cNvPr id="64" name="Rectangle 40"/>
          <p:cNvSpPr>
            <a:spLocks noChangeArrowheads="1"/>
          </p:cNvSpPr>
          <p:nvPr/>
        </p:nvSpPr>
        <p:spPr bwMode="auto">
          <a:xfrm>
            <a:off x="73025" y="4267200"/>
            <a:ext cx="990600" cy="381000"/>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Continuing Education</a:t>
            </a:r>
            <a:endParaRPr lang="en-US" sz="900" dirty="0"/>
          </a:p>
        </p:txBody>
      </p:sp>
      <p:sp>
        <p:nvSpPr>
          <p:cNvPr id="65" name="Rectangle 51"/>
          <p:cNvSpPr>
            <a:spLocks noChangeArrowheads="1"/>
          </p:cNvSpPr>
          <p:nvPr/>
        </p:nvSpPr>
        <p:spPr bwMode="auto">
          <a:xfrm>
            <a:off x="1407318" y="4161567"/>
            <a:ext cx="990600" cy="255588"/>
          </a:xfrm>
          <a:prstGeom prst="rect">
            <a:avLst/>
          </a:prstGeom>
          <a:solidFill>
            <a:srgbClr val="FFFFCC"/>
          </a:solidFill>
          <a:ln w="9525" algn="ctr">
            <a:solidFill>
              <a:srgbClr val="8390AD"/>
            </a:solidFill>
            <a:miter lim="800000"/>
            <a:headEnd/>
            <a:tailEnd/>
          </a:ln>
          <a:effectLst/>
        </p:spPr>
        <p:txBody>
          <a:bodyPr anchor="ctr"/>
          <a:lstStyle/>
          <a:p>
            <a:pPr algn="ctr"/>
            <a:r>
              <a:rPr lang="en-US" sz="900" dirty="0" smtClean="0"/>
              <a:t>Request Information</a:t>
            </a:r>
            <a:endParaRPr lang="en-US" sz="900" dirty="0"/>
          </a:p>
        </p:txBody>
      </p:sp>
      <p:sp>
        <p:nvSpPr>
          <p:cNvPr id="66" name="Rectangle 55"/>
          <p:cNvSpPr>
            <a:spLocks noChangeArrowheads="1"/>
          </p:cNvSpPr>
          <p:nvPr/>
        </p:nvSpPr>
        <p:spPr bwMode="auto">
          <a:xfrm>
            <a:off x="1407318" y="3508348"/>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Scholarships</a:t>
            </a:r>
            <a:endParaRPr lang="en-US" sz="900" dirty="0"/>
          </a:p>
        </p:txBody>
      </p:sp>
      <p:sp>
        <p:nvSpPr>
          <p:cNvPr id="67" name="Rectangle 78"/>
          <p:cNvSpPr>
            <a:spLocks noChangeArrowheads="1"/>
          </p:cNvSpPr>
          <p:nvPr/>
        </p:nvSpPr>
        <p:spPr bwMode="auto">
          <a:xfrm>
            <a:off x="1407318" y="3834958"/>
            <a:ext cx="990600" cy="255587"/>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Register for Classes</a:t>
            </a:r>
            <a:endParaRPr lang="en-US" sz="900" dirty="0"/>
          </a:p>
        </p:txBody>
      </p:sp>
      <p:sp>
        <p:nvSpPr>
          <p:cNvPr id="68" name="Rectangle 51"/>
          <p:cNvSpPr>
            <a:spLocks noChangeArrowheads="1"/>
          </p:cNvSpPr>
          <p:nvPr/>
        </p:nvSpPr>
        <p:spPr bwMode="auto">
          <a:xfrm>
            <a:off x="1407318" y="4488181"/>
            <a:ext cx="990600" cy="2555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err="1" smtClean="0"/>
              <a:t>WebAdvisor</a:t>
            </a:r>
            <a:endParaRPr lang="en-US" sz="900" dirty="0"/>
          </a:p>
        </p:txBody>
      </p:sp>
      <p:sp>
        <p:nvSpPr>
          <p:cNvPr id="72" name="Rectangle 35"/>
          <p:cNvSpPr>
            <a:spLocks noChangeArrowheads="1"/>
          </p:cNvSpPr>
          <p:nvPr/>
        </p:nvSpPr>
        <p:spPr bwMode="auto">
          <a:xfrm>
            <a:off x="4083050" y="2756196"/>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Child Care Center</a:t>
            </a:r>
            <a:endParaRPr lang="en-US" sz="900" dirty="0"/>
          </a:p>
        </p:txBody>
      </p:sp>
      <p:sp>
        <p:nvSpPr>
          <p:cNvPr id="73" name="Rectangle 46"/>
          <p:cNvSpPr>
            <a:spLocks noChangeArrowheads="1"/>
          </p:cNvSpPr>
          <p:nvPr/>
        </p:nvSpPr>
        <p:spPr bwMode="auto">
          <a:xfrm>
            <a:off x="4083050" y="1828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Bookstore</a:t>
            </a:r>
            <a:endParaRPr lang="en-US" sz="900" dirty="0"/>
          </a:p>
        </p:txBody>
      </p:sp>
      <p:sp>
        <p:nvSpPr>
          <p:cNvPr id="74" name="Rectangle 47"/>
          <p:cNvSpPr>
            <a:spLocks noChangeArrowheads="1"/>
          </p:cNvSpPr>
          <p:nvPr/>
        </p:nvSpPr>
        <p:spPr bwMode="auto">
          <a:xfrm>
            <a:off x="4083050" y="2137932"/>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err="1" smtClean="0"/>
              <a:t>CalWORKs</a:t>
            </a:r>
            <a:endParaRPr lang="en-US" sz="900" dirty="0"/>
          </a:p>
        </p:txBody>
      </p:sp>
      <p:sp>
        <p:nvSpPr>
          <p:cNvPr id="77" name="Rectangle 87"/>
          <p:cNvSpPr>
            <a:spLocks noChangeArrowheads="1"/>
          </p:cNvSpPr>
          <p:nvPr/>
        </p:nvSpPr>
        <p:spPr bwMode="auto">
          <a:xfrm>
            <a:off x="2744787" y="45445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Computer Labs</a:t>
            </a:r>
            <a:endParaRPr lang="en-US" sz="900" dirty="0"/>
          </a:p>
        </p:txBody>
      </p:sp>
      <p:sp>
        <p:nvSpPr>
          <p:cNvPr id="78" name="Rectangle 103"/>
          <p:cNvSpPr>
            <a:spLocks noChangeArrowheads="1"/>
          </p:cNvSpPr>
          <p:nvPr/>
        </p:nvSpPr>
        <p:spPr bwMode="auto">
          <a:xfrm>
            <a:off x="4083050" y="2447064"/>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Cashier’s Office</a:t>
            </a:r>
            <a:endParaRPr lang="en-US" sz="900" dirty="0"/>
          </a:p>
        </p:txBody>
      </p:sp>
      <p:sp>
        <p:nvSpPr>
          <p:cNvPr id="79" name="Rectangle 35"/>
          <p:cNvSpPr>
            <a:spLocks noChangeArrowheads="1"/>
          </p:cNvSpPr>
          <p:nvPr/>
        </p:nvSpPr>
        <p:spPr bwMode="auto">
          <a:xfrm>
            <a:off x="4074225" y="308362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Counseling</a:t>
            </a:r>
            <a:endParaRPr lang="en-US" sz="900" dirty="0"/>
          </a:p>
        </p:txBody>
      </p:sp>
      <p:sp>
        <p:nvSpPr>
          <p:cNvPr id="80" name="Rectangle 74"/>
          <p:cNvSpPr>
            <a:spLocks noChangeArrowheads="1"/>
          </p:cNvSpPr>
          <p:nvPr/>
        </p:nvSpPr>
        <p:spPr bwMode="auto">
          <a:xfrm>
            <a:off x="4083050" y="3733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EOPS/CARE</a:t>
            </a:r>
            <a:endParaRPr lang="en-US" sz="900" dirty="0"/>
          </a:p>
        </p:txBody>
      </p:sp>
      <p:sp>
        <p:nvSpPr>
          <p:cNvPr id="82" name="Rectangle 35"/>
          <p:cNvSpPr>
            <a:spLocks noChangeArrowheads="1"/>
          </p:cNvSpPr>
          <p:nvPr/>
        </p:nvSpPr>
        <p:spPr bwMode="auto">
          <a:xfrm>
            <a:off x="4083050" y="4352064"/>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Job &amp; Career Information</a:t>
            </a:r>
            <a:endParaRPr lang="en-US" sz="900" dirty="0"/>
          </a:p>
        </p:txBody>
      </p:sp>
      <p:sp>
        <p:nvSpPr>
          <p:cNvPr id="83" name="Rectangle 82"/>
          <p:cNvSpPr>
            <a:spLocks noChangeArrowheads="1"/>
          </p:cNvSpPr>
          <p:nvPr/>
        </p:nvSpPr>
        <p:spPr bwMode="auto">
          <a:xfrm>
            <a:off x="4083050" y="4661196"/>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Library</a:t>
            </a:r>
            <a:endParaRPr lang="en-US" sz="900" dirty="0"/>
          </a:p>
        </p:txBody>
      </p:sp>
      <p:sp>
        <p:nvSpPr>
          <p:cNvPr id="84" name="Rectangle 87"/>
          <p:cNvSpPr>
            <a:spLocks noChangeArrowheads="1"/>
          </p:cNvSpPr>
          <p:nvPr/>
        </p:nvSpPr>
        <p:spPr bwMode="auto">
          <a:xfrm>
            <a:off x="4083050" y="151212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85" name="Rectangle 103"/>
          <p:cNvSpPr>
            <a:spLocks noChangeArrowheads="1"/>
          </p:cNvSpPr>
          <p:nvPr/>
        </p:nvSpPr>
        <p:spPr bwMode="auto">
          <a:xfrm>
            <a:off x="4083050" y="4042932"/>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Health Services</a:t>
            </a:r>
            <a:endParaRPr lang="en-US" sz="900" dirty="0"/>
          </a:p>
        </p:txBody>
      </p:sp>
      <p:sp>
        <p:nvSpPr>
          <p:cNvPr id="86" name="Rectangle 35"/>
          <p:cNvSpPr>
            <a:spLocks noChangeArrowheads="1"/>
          </p:cNvSpPr>
          <p:nvPr/>
        </p:nvSpPr>
        <p:spPr bwMode="auto">
          <a:xfrm>
            <a:off x="4083050" y="497032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Transfer Center</a:t>
            </a:r>
            <a:endParaRPr lang="en-US" sz="900" dirty="0"/>
          </a:p>
        </p:txBody>
      </p:sp>
      <p:sp>
        <p:nvSpPr>
          <p:cNvPr id="87" name="Rectangle 74"/>
          <p:cNvSpPr>
            <a:spLocks noChangeArrowheads="1"/>
          </p:cNvSpPr>
          <p:nvPr/>
        </p:nvSpPr>
        <p:spPr bwMode="auto">
          <a:xfrm>
            <a:off x="4083050" y="527946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Tutoring</a:t>
            </a:r>
            <a:endParaRPr lang="en-US" sz="900" dirty="0"/>
          </a:p>
        </p:txBody>
      </p:sp>
      <p:sp>
        <p:nvSpPr>
          <p:cNvPr id="88" name="Rectangle 87"/>
          <p:cNvSpPr>
            <a:spLocks noChangeArrowheads="1"/>
          </p:cNvSpPr>
          <p:nvPr/>
        </p:nvSpPr>
        <p:spPr bwMode="auto">
          <a:xfrm>
            <a:off x="4083050" y="5588587"/>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Veteran Services</a:t>
            </a:r>
            <a:endParaRPr lang="en-US" sz="900" dirty="0"/>
          </a:p>
        </p:txBody>
      </p:sp>
      <p:sp>
        <p:nvSpPr>
          <p:cNvPr id="89" name="Rectangle 88"/>
          <p:cNvSpPr>
            <a:spLocks noChangeArrowheads="1"/>
          </p:cNvSpPr>
          <p:nvPr/>
        </p:nvSpPr>
        <p:spPr bwMode="auto">
          <a:xfrm>
            <a:off x="4091050" y="589115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Online Services</a:t>
            </a:r>
            <a:endParaRPr lang="en-US" sz="900" dirty="0"/>
          </a:p>
        </p:txBody>
      </p:sp>
      <p:sp>
        <p:nvSpPr>
          <p:cNvPr id="90" name="Rectangle 35"/>
          <p:cNvSpPr>
            <a:spLocks noChangeArrowheads="1"/>
          </p:cNvSpPr>
          <p:nvPr/>
        </p:nvSpPr>
        <p:spPr bwMode="auto">
          <a:xfrm>
            <a:off x="2744787" y="3187975"/>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Campus Events</a:t>
            </a:r>
            <a:endParaRPr lang="en-US" sz="900" dirty="0"/>
          </a:p>
        </p:txBody>
      </p:sp>
      <p:sp>
        <p:nvSpPr>
          <p:cNvPr id="91" name="Rectangle 46"/>
          <p:cNvSpPr>
            <a:spLocks noChangeArrowheads="1"/>
          </p:cNvSpPr>
          <p:nvPr/>
        </p:nvSpPr>
        <p:spPr bwMode="auto">
          <a:xfrm>
            <a:off x="2744787" y="15240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Associated Students (ASCC)</a:t>
            </a:r>
            <a:endParaRPr lang="en-US" sz="700" dirty="0"/>
          </a:p>
        </p:txBody>
      </p:sp>
      <p:sp>
        <p:nvSpPr>
          <p:cNvPr id="92" name="Rectangle 47"/>
          <p:cNvSpPr>
            <a:spLocks noChangeArrowheads="1"/>
          </p:cNvSpPr>
          <p:nvPr/>
        </p:nvSpPr>
        <p:spPr bwMode="auto">
          <a:xfrm>
            <a:off x="2744787" y="252238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Affairs</a:t>
            </a:r>
            <a:endParaRPr lang="en-US" sz="900" dirty="0"/>
          </a:p>
        </p:txBody>
      </p:sp>
      <p:sp>
        <p:nvSpPr>
          <p:cNvPr id="93" name="Rectangle 92"/>
          <p:cNvSpPr>
            <a:spLocks noChangeArrowheads="1"/>
          </p:cNvSpPr>
          <p:nvPr/>
        </p:nvSpPr>
        <p:spPr bwMode="auto">
          <a:xfrm>
            <a:off x="2744787" y="352077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Fitness Center</a:t>
            </a:r>
            <a:endParaRPr lang="en-US" sz="900" dirty="0"/>
          </a:p>
        </p:txBody>
      </p:sp>
      <p:sp>
        <p:nvSpPr>
          <p:cNvPr id="96" name="Rectangle 103"/>
          <p:cNvSpPr>
            <a:spLocks noChangeArrowheads="1"/>
          </p:cNvSpPr>
          <p:nvPr/>
        </p:nvSpPr>
        <p:spPr bwMode="auto">
          <a:xfrm>
            <a:off x="2744787" y="285518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97" name="Rectangle 35"/>
          <p:cNvSpPr>
            <a:spLocks noChangeArrowheads="1"/>
          </p:cNvSpPr>
          <p:nvPr/>
        </p:nvSpPr>
        <p:spPr bwMode="auto">
          <a:xfrm>
            <a:off x="2744787" y="3878977"/>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108" name="Rectangle 35"/>
          <p:cNvSpPr>
            <a:spLocks noChangeArrowheads="1"/>
          </p:cNvSpPr>
          <p:nvPr/>
        </p:nvSpPr>
        <p:spPr bwMode="auto">
          <a:xfrm>
            <a:off x="5416550" y="3048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District Employment</a:t>
            </a:r>
            <a:endParaRPr lang="en-US" sz="900" dirty="0"/>
          </a:p>
        </p:txBody>
      </p:sp>
      <p:sp>
        <p:nvSpPr>
          <p:cNvPr id="112" name="Rectangle 76"/>
          <p:cNvSpPr>
            <a:spLocks noChangeArrowheads="1"/>
          </p:cNvSpPr>
          <p:nvPr/>
        </p:nvSpPr>
        <p:spPr bwMode="auto">
          <a:xfrm>
            <a:off x="5416550" y="1828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113" name="Rectangle 87"/>
          <p:cNvSpPr>
            <a:spLocks noChangeArrowheads="1"/>
          </p:cNvSpPr>
          <p:nvPr/>
        </p:nvSpPr>
        <p:spPr bwMode="auto">
          <a:xfrm>
            <a:off x="5416550" y="3962400"/>
            <a:ext cx="990600" cy="256032"/>
          </a:xfrm>
          <a:prstGeom prst="rect">
            <a:avLst/>
          </a:prstGeom>
          <a:solidFill>
            <a:srgbClr val="DEE8FF"/>
          </a:solidFill>
          <a:ln w="9525" algn="ctr">
            <a:solidFill>
              <a:srgbClr val="8390AD"/>
            </a:solidFill>
            <a:miter lim="800000"/>
            <a:headEnd/>
            <a:tailEnd/>
          </a:ln>
          <a:effectLst/>
        </p:spPr>
        <p:txBody>
          <a:bodyPr anchor="ctr"/>
          <a:lstStyle/>
          <a:p>
            <a:pPr algn="ctr"/>
            <a:r>
              <a:rPr lang="en-US" sz="900" dirty="0" smtClean="0"/>
              <a:t>Newsletters</a:t>
            </a:r>
            <a:endParaRPr lang="en-US" sz="900" dirty="0"/>
          </a:p>
        </p:txBody>
      </p:sp>
      <p:sp>
        <p:nvSpPr>
          <p:cNvPr id="114" name="Rectangle 103"/>
          <p:cNvSpPr>
            <a:spLocks noChangeArrowheads="1"/>
          </p:cNvSpPr>
          <p:nvPr/>
        </p:nvSpPr>
        <p:spPr bwMode="auto">
          <a:xfrm>
            <a:off x="5416550" y="27432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Community Interest</a:t>
            </a:r>
            <a:endParaRPr lang="en-US" sz="900" dirty="0"/>
          </a:p>
        </p:txBody>
      </p:sp>
      <p:sp>
        <p:nvSpPr>
          <p:cNvPr id="115" name="Rectangle 35"/>
          <p:cNvSpPr>
            <a:spLocks noChangeArrowheads="1"/>
          </p:cNvSpPr>
          <p:nvPr/>
        </p:nvSpPr>
        <p:spPr bwMode="auto">
          <a:xfrm>
            <a:off x="5416550" y="42672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Parking &amp; Public Safety</a:t>
            </a:r>
            <a:endParaRPr lang="en-US" sz="900" dirty="0"/>
          </a:p>
        </p:txBody>
      </p:sp>
      <p:sp>
        <p:nvSpPr>
          <p:cNvPr id="116" name="Rectangle 74"/>
          <p:cNvSpPr>
            <a:spLocks noChangeArrowheads="1"/>
          </p:cNvSpPr>
          <p:nvPr/>
        </p:nvSpPr>
        <p:spPr bwMode="auto">
          <a:xfrm>
            <a:off x="5416550" y="4572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700" dirty="0" smtClean="0"/>
              <a:t>Professional Development Academy</a:t>
            </a:r>
            <a:endParaRPr lang="en-US" sz="700" dirty="0"/>
          </a:p>
        </p:txBody>
      </p:sp>
      <p:sp>
        <p:nvSpPr>
          <p:cNvPr id="117" name="Rectangle 87"/>
          <p:cNvSpPr>
            <a:spLocks noChangeArrowheads="1"/>
          </p:cNvSpPr>
          <p:nvPr/>
        </p:nvSpPr>
        <p:spPr bwMode="auto">
          <a:xfrm>
            <a:off x="5416550" y="4876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Transportation</a:t>
            </a:r>
            <a:endParaRPr lang="en-US" sz="900" dirty="0"/>
          </a:p>
        </p:txBody>
      </p:sp>
      <p:sp>
        <p:nvSpPr>
          <p:cNvPr id="118" name="Rectangle 35"/>
          <p:cNvSpPr>
            <a:spLocks noChangeArrowheads="1"/>
          </p:cNvSpPr>
          <p:nvPr/>
        </p:nvSpPr>
        <p:spPr bwMode="auto">
          <a:xfrm>
            <a:off x="5416550" y="33528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Foundation</a:t>
            </a:r>
            <a:endParaRPr lang="en-US" sz="900" dirty="0"/>
          </a:p>
        </p:txBody>
      </p:sp>
      <p:sp>
        <p:nvSpPr>
          <p:cNvPr id="119" name="Rectangle 35"/>
          <p:cNvSpPr>
            <a:spLocks noChangeArrowheads="1"/>
          </p:cNvSpPr>
          <p:nvPr/>
        </p:nvSpPr>
        <p:spPr bwMode="auto">
          <a:xfrm>
            <a:off x="5416550" y="3657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Maps &amp; Directions</a:t>
            </a:r>
            <a:endParaRPr lang="en-US" sz="900" dirty="0"/>
          </a:p>
        </p:txBody>
      </p:sp>
      <p:sp>
        <p:nvSpPr>
          <p:cNvPr id="120" name="Rectangle 87"/>
          <p:cNvSpPr>
            <a:spLocks noChangeArrowheads="1"/>
          </p:cNvSpPr>
          <p:nvPr/>
        </p:nvSpPr>
        <p:spPr bwMode="auto">
          <a:xfrm>
            <a:off x="2744787" y="4211772"/>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Weather</a:t>
            </a:r>
            <a:endParaRPr lang="en-US" sz="900" dirty="0"/>
          </a:p>
        </p:txBody>
      </p:sp>
      <p:sp>
        <p:nvSpPr>
          <p:cNvPr id="121" name="Rectangle 47"/>
          <p:cNvSpPr>
            <a:spLocks noChangeArrowheads="1"/>
          </p:cNvSpPr>
          <p:nvPr/>
        </p:nvSpPr>
        <p:spPr bwMode="auto">
          <a:xfrm>
            <a:off x="2744787" y="1856795"/>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 &amp; Organizations</a:t>
            </a:r>
            <a:endParaRPr lang="en-US" sz="900" dirty="0"/>
          </a:p>
        </p:txBody>
      </p:sp>
      <p:sp>
        <p:nvSpPr>
          <p:cNvPr id="122" name="Rectangle 103"/>
          <p:cNvSpPr>
            <a:spLocks noChangeArrowheads="1"/>
          </p:cNvSpPr>
          <p:nvPr/>
        </p:nvSpPr>
        <p:spPr bwMode="auto">
          <a:xfrm>
            <a:off x="2744787" y="218959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Dining</a:t>
            </a:r>
            <a:endParaRPr lang="en-US" sz="900" dirty="0"/>
          </a:p>
        </p:txBody>
      </p:sp>
      <p:sp>
        <p:nvSpPr>
          <p:cNvPr id="127" name="Rectangle 126"/>
          <p:cNvSpPr>
            <a:spLocks noChangeArrowheads="1"/>
          </p:cNvSpPr>
          <p:nvPr/>
        </p:nvSpPr>
        <p:spPr bwMode="auto">
          <a:xfrm>
            <a:off x="4086100" y="340525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Disabled Students</a:t>
            </a:r>
            <a:endParaRPr lang="en-US" sz="900" dirty="0"/>
          </a:p>
        </p:txBody>
      </p:sp>
      <p:sp>
        <p:nvSpPr>
          <p:cNvPr id="75" name="Rectangle 46"/>
          <p:cNvSpPr>
            <a:spLocks noChangeArrowheads="1"/>
          </p:cNvSpPr>
          <p:nvPr/>
        </p:nvSpPr>
        <p:spPr bwMode="auto">
          <a:xfrm>
            <a:off x="5410200" y="2438400"/>
            <a:ext cx="990600" cy="256032"/>
          </a:xfrm>
          <a:prstGeom prst="rect">
            <a:avLst/>
          </a:prstGeom>
          <a:solidFill>
            <a:srgbClr val="DEE8FF"/>
          </a:solidFill>
          <a:ln w="9525" algn="ctr">
            <a:solidFill>
              <a:srgbClr val="8390AD"/>
            </a:solidFill>
            <a:miter lim="800000"/>
            <a:headEnd/>
            <a:tailEnd/>
          </a:ln>
          <a:effectLst/>
        </p:spPr>
        <p:txBody>
          <a:bodyPr anchor="ctr"/>
          <a:lstStyle/>
          <a:p>
            <a:pPr algn="ctr"/>
            <a:r>
              <a:rPr lang="en-US" sz="900" dirty="0" smtClean="0"/>
              <a:t>Faculty</a:t>
            </a:r>
            <a:endParaRPr lang="en-US"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5</a:t>
            </a:fld>
            <a:endParaRPr lang="en-US"/>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Departments &amp; Programs</a:t>
            </a:r>
            <a:endParaRPr lang="en-US" sz="1000" b="1" dirty="0"/>
          </a:p>
        </p:txBody>
      </p:sp>
      <p:sp>
        <p:nvSpPr>
          <p:cNvPr id="4128" name="Rectangle 32"/>
          <p:cNvSpPr>
            <a:spLocks noChangeArrowheads="1"/>
          </p:cNvSpPr>
          <p:nvPr/>
        </p:nvSpPr>
        <p:spPr bwMode="auto">
          <a:xfrm>
            <a:off x="33528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Departments</a:t>
            </a:r>
            <a:endParaRPr lang="en-US" sz="900" dirty="0"/>
          </a:p>
        </p:txBody>
      </p:sp>
      <p:sp>
        <p:nvSpPr>
          <p:cNvPr id="4148" name="Rectangle 52"/>
          <p:cNvSpPr>
            <a:spLocks noChangeArrowheads="1"/>
          </p:cNvSpPr>
          <p:nvPr/>
        </p:nvSpPr>
        <p:spPr bwMode="auto">
          <a:xfrm>
            <a:off x="62484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Affairs</a:t>
            </a:r>
            <a:endParaRPr lang="en-US" sz="900" dirty="0"/>
          </a:p>
        </p:txBody>
      </p:sp>
      <p:sp>
        <p:nvSpPr>
          <p:cNvPr id="4150" name="Rectangle 54"/>
          <p:cNvSpPr>
            <a:spLocks noChangeArrowheads="1"/>
          </p:cNvSpPr>
          <p:nvPr/>
        </p:nvSpPr>
        <p:spPr bwMode="auto">
          <a:xfrm>
            <a:off x="1905000" y="1268412"/>
            <a:ext cx="990600" cy="3317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Departments</a:t>
            </a:r>
            <a:endParaRPr lang="en-US" sz="900" dirty="0"/>
          </a:p>
        </p:txBody>
      </p:sp>
      <p:sp>
        <p:nvSpPr>
          <p:cNvPr id="4175" name="Rectangle 79"/>
          <p:cNvSpPr>
            <a:spLocks noChangeArrowheads="1"/>
          </p:cNvSpPr>
          <p:nvPr/>
        </p:nvSpPr>
        <p:spPr bwMode="auto">
          <a:xfrm>
            <a:off x="457200" y="12684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4800600" y="1268412"/>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64" name="Rectangle 40"/>
          <p:cNvSpPr>
            <a:spLocks noChangeArrowheads="1"/>
          </p:cNvSpPr>
          <p:nvPr/>
        </p:nvSpPr>
        <p:spPr bwMode="auto">
          <a:xfrm>
            <a:off x="7696200" y="1268412"/>
            <a:ext cx="9906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solidFill>
                  <a:srgbClr val="FF0000"/>
                </a:solidFill>
              </a:rPr>
              <a:t>Continuing Education</a:t>
            </a:r>
            <a:endParaRPr lang="en-US" sz="900" dirty="0">
              <a:solidFill>
                <a:srgbClr val="FF0000"/>
              </a:solidFill>
            </a:endParaRPr>
          </a:p>
        </p:txBody>
      </p:sp>
      <p:sp>
        <p:nvSpPr>
          <p:cNvPr id="105" name="Rectangle 22"/>
          <p:cNvSpPr>
            <a:spLocks noChangeArrowheads="1"/>
          </p:cNvSpPr>
          <p:nvPr/>
        </p:nvSpPr>
        <p:spPr bwMode="auto">
          <a:xfrm>
            <a:off x="1600200" y="167640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American Sign Language</a:t>
            </a:r>
          </a:p>
        </p:txBody>
      </p:sp>
      <p:cxnSp>
        <p:nvCxnSpPr>
          <p:cNvPr id="111" name="AutoShape 7"/>
          <p:cNvCxnSpPr>
            <a:cxnSpLocks noChangeShapeType="1"/>
            <a:stCxn id="4101" idx="2"/>
            <a:endCxn id="4175" idx="0"/>
          </p:cNvCxnSpPr>
          <p:nvPr/>
        </p:nvCxnSpPr>
        <p:spPr bwMode="auto">
          <a:xfrm rot="5400000">
            <a:off x="2623345" y="-680244"/>
            <a:ext cx="277812" cy="36195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3347245" y="43656"/>
            <a:ext cx="277812" cy="21717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4071145" y="767556"/>
            <a:ext cx="277812" cy="72390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16200000" flipH="1">
            <a:off x="4795044" y="767556"/>
            <a:ext cx="277812" cy="723899"/>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16200000" flipH="1">
            <a:off x="5518944" y="43656"/>
            <a:ext cx="277812" cy="217169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6242844" y="-680244"/>
            <a:ext cx="277812" cy="3619499"/>
          </a:xfrm>
          <a:prstGeom prst="bentConnector3">
            <a:avLst>
              <a:gd name="adj1" fmla="val 50000"/>
            </a:avLst>
          </a:prstGeom>
          <a:noFill/>
          <a:ln w="9525">
            <a:solidFill>
              <a:schemeClr val="tx1"/>
            </a:solidFill>
            <a:miter lim="800000"/>
            <a:headEnd/>
            <a:tailEnd type="triangle" w="med" len="med"/>
          </a:ln>
          <a:effectLst/>
        </p:spPr>
      </p:cxnSp>
      <p:sp>
        <p:nvSpPr>
          <p:cNvPr id="144" name="Rectangle 22"/>
          <p:cNvSpPr>
            <a:spLocks noChangeArrowheads="1"/>
          </p:cNvSpPr>
          <p:nvPr/>
        </p:nvSpPr>
        <p:spPr bwMode="auto">
          <a:xfrm>
            <a:off x="1600200" y="1882993"/>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Art</a:t>
            </a:r>
          </a:p>
        </p:txBody>
      </p:sp>
      <p:sp>
        <p:nvSpPr>
          <p:cNvPr id="145" name="Rectangle 22"/>
          <p:cNvSpPr>
            <a:spLocks noChangeArrowheads="1"/>
          </p:cNvSpPr>
          <p:nvPr/>
        </p:nvSpPr>
        <p:spPr bwMode="auto">
          <a:xfrm>
            <a:off x="1600200" y="2089586"/>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Athletics</a:t>
            </a:r>
          </a:p>
        </p:txBody>
      </p:sp>
      <p:sp>
        <p:nvSpPr>
          <p:cNvPr id="146" name="Rectangle 22"/>
          <p:cNvSpPr>
            <a:spLocks noChangeArrowheads="1"/>
          </p:cNvSpPr>
          <p:nvPr/>
        </p:nvSpPr>
        <p:spPr bwMode="auto">
          <a:xfrm>
            <a:off x="1600200" y="2296179"/>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Automotive Technology</a:t>
            </a:r>
          </a:p>
        </p:txBody>
      </p:sp>
      <p:sp>
        <p:nvSpPr>
          <p:cNvPr id="147" name="Rectangle 22"/>
          <p:cNvSpPr>
            <a:spLocks noChangeArrowheads="1"/>
          </p:cNvSpPr>
          <p:nvPr/>
        </p:nvSpPr>
        <p:spPr bwMode="auto">
          <a:xfrm>
            <a:off x="1600200" y="2502772"/>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Business &amp; Prof Studies</a:t>
            </a:r>
          </a:p>
        </p:txBody>
      </p:sp>
      <p:sp>
        <p:nvSpPr>
          <p:cNvPr id="148" name="Rectangle 22"/>
          <p:cNvSpPr>
            <a:spLocks noChangeArrowheads="1"/>
          </p:cNvSpPr>
          <p:nvPr/>
        </p:nvSpPr>
        <p:spPr bwMode="auto">
          <a:xfrm>
            <a:off x="1600200" y="2709365"/>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Child Dev &amp; Elementary Ed</a:t>
            </a:r>
          </a:p>
        </p:txBody>
      </p:sp>
      <p:sp>
        <p:nvSpPr>
          <p:cNvPr id="149" name="Rectangle 22"/>
          <p:cNvSpPr>
            <a:spLocks noChangeArrowheads="1"/>
          </p:cNvSpPr>
          <p:nvPr/>
        </p:nvSpPr>
        <p:spPr bwMode="auto">
          <a:xfrm>
            <a:off x="1600200" y="2915958"/>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Communication Arts</a:t>
            </a:r>
          </a:p>
        </p:txBody>
      </p:sp>
      <p:sp>
        <p:nvSpPr>
          <p:cNvPr id="150" name="Rectangle 22"/>
          <p:cNvSpPr>
            <a:spLocks noChangeArrowheads="1"/>
          </p:cNvSpPr>
          <p:nvPr/>
        </p:nvSpPr>
        <p:spPr bwMode="auto">
          <a:xfrm>
            <a:off x="1600200" y="3122551"/>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Computer, IS, Graphic Design</a:t>
            </a:r>
          </a:p>
        </p:txBody>
      </p:sp>
      <p:sp>
        <p:nvSpPr>
          <p:cNvPr id="151" name="Rectangle 22"/>
          <p:cNvSpPr>
            <a:spLocks noChangeArrowheads="1"/>
          </p:cNvSpPr>
          <p:nvPr/>
        </p:nvSpPr>
        <p:spPr bwMode="auto">
          <a:xfrm>
            <a:off x="1600200" y="3535737"/>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CADD</a:t>
            </a:r>
          </a:p>
        </p:txBody>
      </p:sp>
      <p:sp>
        <p:nvSpPr>
          <p:cNvPr id="152" name="Rectangle 22"/>
          <p:cNvSpPr>
            <a:spLocks noChangeArrowheads="1"/>
          </p:cNvSpPr>
          <p:nvPr/>
        </p:nvSpPr>
        <p:spPr bwMode="auto">
          <a:xfrm>
            <a:off x="1600200" y="4155516"/>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solidFill>
                  <a:srgbClr val="FF0000"/>
                </a:solidFill>
              </a:rPr>
              <a:t>Fitness Center</a:t>
            </a:r>
          </a:p>
        </p:txBody>
      </p:sp>
      <p:sp>
        <p:nvSpPr>
          <p:cNvPr id="153" name="Rectangle 22"/>
          <p:cNvSpPr>
            <a:spLocks noChangeArrowheads="1"/>
          </p:cNvSpPr>
          <p:nvPr/>
        </p:nvSpPr>
        <p:spPr bwMode="auto">
          <a:xfrm>
            <a:off x="1600200" y="4775295"/>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solidFill>
                  <a:srgbClr val="FF0000"/>
                </a:solidFill>
              </a:rPr>
              <a:t>Library</a:t>
            </a:r>
          </a:p>
        </p:txBody>
      </p:sp>
      <p:sp>
        <p:nvSpPr>
          <p:cNvPr id="154" name="Rectangle 22"/>
          <p:cNvSpPr>
            <a:spLocks noChangeArrowheads="1"/>
          </p:cNvSpPr>
          <p:nvPr/>
        </p:nvSpPr>
        <p:spPr bwMode="auto">
          <a:xfrm>
            <a:off x="1600200" y="5395074"/>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Performing Arts</a:t>
            </a:r>
          </a:p>
        </p:txBody>
      </p:sp>
      <p:sp>
        <p:nvSpPr>
          <p:cNvPr id="155" name="Rectangle 22"/>
          <p:cNvSpPr>
            <a:spLocks noChangeArrowheads="1"/>
          </p:cNvSpPr>
          <p:nvPr/>
        </p:nvSpPr>
        <p:spPr bwMode="auto">
          <a:xfrm>
            <a:off x="1600200" y="580826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Water/Wastewater Tech</a:t>
            </a:r>
          </a:p>
        </p:txBody>
      </p:sp>
      <p:sp>
        <p:nvSpPr>
          <p:cNvPr id="157" name="Rectangle 22"/>
          <p:cNvSpPr>
            <a:spLocks noChangeArrowheads="1"/>
          </p:cNvSpPr>
          <p:nvPr/>
        </p:nvSpPr>
        <p:spPr bwMode="auto">
          <a:xfrm>
            <a:off x="1600200" y="374233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Environ Health &amp; Safety</a:t>
            </a:r>
          </a:p>
        </p:txBody>
      </p:sp>
      <p:sp>
        <p:nvSpPr>
          <p:cNvPr id="158" name="Rectangle 22"/>
          <p:cNvSpPr>
            <a:spLocks noChangeArrowheads="1"/>
          </p:cNvSpPr>
          <p:nvPr/>
        </p:nvSpPr>
        <p:spPr bwMode="auto">
          <a:xfrm>
            <a:off x="1600200" y="4362109"/>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History, Social &amp; Behavioral Sciences</a:t>
            </a:r>
          </a:p>
        </p:txBody>
      </p:sp>
      <p:sp>
        <p:nvSpPr>
          <p:cNvPr id="159" name="Rectangle 22"/>
          <p:cNvSpPr>
            <a:spLocks noChangeArrowheads="1"/>
          </p:cNvSpPr>
          <p:nvPr/>
        </p:nvSpPr>
        <p:spPr bwMode="auto">
          <a:xfrm>
            <a:off x="1600200" y="4981888"/>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Math</a:t>
            </a:r>
          </a:p>
        </p:txBody>
      </p:sp>
      <p:sp>
        <p:nvSpPr>
          <p:cNvPr id="160" name="Rectangle 22"/>
          <p:cNvSpPr>
            <a:spLocks noChangeArrowheads="1"/>
          </p:cNvSpPr>
          <p:nvPr/>
        </p:nvSpPr>
        <p:spPr bwMode="auto">
          <a:xfrm>
            <a:off x="1600200" y="5601667"/>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Science/Engineering</a:t>
            </a:r>
          </a:p>
        </p:txBody>
      </p:sp>
      <p:sp>
        <p:nvSpPr>
          <p:cNvPr id="161" name="Rectangle 22"/>
          <p:cNvSpPr>
            <a:spLocks noChangeArrowheads="1"/>
          </p:cNvSpPr>
          <p:nvPr/>
        </p:nvSpPr>
        <p:spPr bwMode="auto">
          <a:xfrm>
            <a:off x="1600200" y="6014850"/>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World Languages</a:t>
            </a:r>
          </a:p>
        </p:txBody>
      </p:sp>
      <p:sp>
        <p:nvSpPr>
          <p:cNvPr id="163" name="Rectangle 22"/>
          <p:cNvSpPr>
            <a:spLocks noChangeArrowheads="1"/>
          </p:cNvSpPr>
          <p:nvPr/>
        </p:nvSpPr>
        <p:spPr bwMode="auto">
          <a:xfrm>
            <a:off x="1600200" y="3329144"/>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Continuing Ed</a:t>
            </a:r>
          </a:p>
        </p:txBody>
      </p:sp>
      <p:sp>
        <p:nvSpPr>
          <p:cNvPr id="164" name="Rectangle 22"/>
          <p:cNvSpPr>
            <a:spLocks noChangeArrowheads="1"/>
          </p:cNvSpPr>
          <p:nvPr/>
        </p:nvSpPr>
        <p:spPr bwMode="auto">
          <a:xfrm>
            <a:off x="1600200" y="3948923"/>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Exercise Science &amp; Health Ed</a:t>
            </a:r>
          </a:p>
        </p:txBody>
      </p:sp>
      <p:sp>
        <p:nvSpPr>
          <p:cNvPr id="165" name="Rectangle 22"/>
          <p:cNvSpPr>
            <a:spLocks noChangeArrowheads="1"/>
          </p:cNvSpPr>
          <p:nvPr/>
        </p:nvSpPr>
        <p:spPr bwMode="auto">
          <a:xfrm>
            <a:off x="1600200" y="4568702"/>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Humanities</a:t>
            </a:r>
          </a:p>
        </p:txBody>
      </p:sp>
      <p:sp>
        <p:nvSpPr>
          <p:cNvPr id="166" name="Rectangle 22"/>
          <p:cNvSpPr>
            <a:spLocks noChangeArrowheads="1"/>
          </p:cNvSpPr>
          <p:nvPr/>
        </p:nvSpPr>
        <p:spPr bwMode="auto">
          <a:xfrm>
            <a:off x="1600200" y="5188481"/>
            <a:ext cx="15240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Ornamental Horticulture</a:t>
            </a:r>
          </a:p>
        </p:txBody>
      </p:sp>
      <p:sp>
        <p:nvSpPr>
          <p:cNvPr id="168" name="Rectangle 22"/>
          <p:cNvSpPr>
            <a:spLocks noChangeArrowheads="1"/>
          </p:cNvSpPr>
          <p:nvPr/>
        </p:nvSpPr>
        <p:spPr bwMode="auto">
          <a:xfrm>
            <a:off x="4572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Associate in Arts</a:t>
            </a:r>
          </a:p>
        </p:txBody>
      </p:sp>
      <p:sp>
        <p:nvSpPr>
          <p:cNvPr id="169" name="Rectangle 22"/>
          <p:cNvSpPr>
            <a:spLocks noChangeArrowheads="1"/>
          </p:cNvSpPr>
          <p:nvPr/>
        </p:nvSpPr>
        <p:spPr bwMode="auto">
          <a:xfrm>
            <a:off x="4572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Associate in Science</a:t>
            </a:r>
          </a:p>
        </p:txBody>
      </p:sp>
      <p:sp>
        <p:nvSpPr>
          <p:cNvPr id="170" name="Rectangle 22"/>
          <p:cNvSpPr>
            <a:spLocks noChangeArrowheads="1"/>
          </p:cNvSpPr>
          <p:nvPr/>
        </p:nvSpPr>
        <p:spPr bwMode="auto">
          <a:xfrm>
            <a:off x="4572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Certificate Programs</a:t>
            </a:r>
          </a:p>
        </p:txBody>
      </p:sp>
      <p:sp>
        <p:nvSpPr>
          <p:cNvPr id="194" name="Rectangle 22"/>
          <p:cNvSpPr>
            <a:spLocks noChangeArrowheads="1"/>
          </p:cNvSpPr>
          <p:nvPr/>
        </p:nvSpPr>
        <p:spPr bwMode="auto">
          <a:xfrm>
            <a:off x="33528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Administrative Structure</a:t>
            </a:r>
          </a:p>
        </p:txBody>
      </p:sp>
      <p:sp>
        <p:nvSpPr>
          <p:cNvPr id="195" name="Rectangle 22"/>
          <p:cNvSpPr>
            <a:spLocks noChangeArrowheads="1"/>
          </p:cNvSpPr>
          <p:nvPr/>
        </p:nvSpPr>
        <p:spPr bwMode="auto">
          <a:xfrm>
            <a:off x="33528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Meet the Team</a:t>
            </a:r>
          </a:p>
        </p:txBody>
      </p:sp>
      <p:sp>
        <p:nvSpPr>
          <p:cNvPr id="196" name="Rectangle 22"/>
          <p:cNvSpPr>
            <a:spLocks noChangeArrowheads="1"/>
          </p:cNvSpPr>
          <p:nvPr/>
        </p:nvSpPr>
        <p:spPr bwMode="auto">
          <a:xfrm>
            <a:off x="33528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Emergency Information</a:t>
            </a:r>
          </a:p>
        </p:txBody>
      </p:sp>
      <p:sp>
        <p:nvSpPr>
          <p:cNvPr id="198" name="Rectangle 22"/>
          <p:cNvSpPr>
            <a:spLocks noChangeArrowheads="1"/>
          </p:cNvSpPr>
          <p:nvPr/>
        </p:nvSpPr>
        <p:spPr bwMode="auto">
          <a:xfrm>
            <a:off x="3352800" y="32004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Master Plan</a:t>
            </a:r>
          </a:p>
        </p:txBody>
      </p:sp>
      <p:sp>
        <p:nvSpPr>
          <p:cNvPr id="199" name="Rectangle 22"/>
          <p:cNvSpPr>
            <a:spLocks noChangeArrowheads="1"/>
          </p:cNvSpPr>
          <p:nvPr/>
        </p:nvSpPr>
        <p:spPr bwMode="auto">
          <a:xfrm>
            <a:off x="3352800" y="36576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Strategic Plan</a:t>
            </a:r>
          </a:p>
        </p:txBody>
      </p:sp>
      <p:sp>
        <p:nvSpPr>
          <p:cNvPr id="200" name="Rectangle 22"/>
          <p:cNvSpPr>
            <a:spLocks noChangeArrowheads="1"/>
          </p:cNvSpPr>
          <p:nvPr/>
        </p:nvSpPr>
        <p:spPr bwMode="auto">
          <a:xfrm>
            <a:off x="3352800" y="4114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Resource Links</a:t>
            </a:r>
          </a:p>
        </p:txBody>
      </p:sp>
      <p:sp>
        <p:nvSpPr>
          <p:cNvPr id="201" name="Rectangle 22"/>
          <p:cNvSpPr>
            <a:spLocks noChangeArrowheads="1"/>
          </p:cNvSpPr>
          <p:nvPr/>
        </p:nvSpPr>
        <p:spPr bwMode="auto">
          <a:xfrm>
            <a:off x="6248400" y="1828800"/>
            <a:ext cx="9906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900" dirty="0" smtClean="0"/>
              <a:t>Register to Vote</a:t>
            </a:r>
          </a:p>
        </p:txBody>
      </p:sp>
      <p:sp>
        <p:nvSpPr>
          <p:cNvPr id="202" name="Rectangle 22"/>
          <p:cNvSpPr>
            <a:spLocks noChangeArrowheads="1"/>
          </p:cNvSpPr>
          <p:nvPr/>
        </p:nvSpPr>
        <p:spPr bwMode="auto">
          <a:xfrm>
            <a:off x="6248400" y="2252133"/>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College Hour</a:t>
            </a:r>
          </a:p>
        </p:txBody>
      </p:sp>
      <p:sp>
        <p:nvSpPr>
          <p:cNvPr id="203" name="Rectangle 22"/>
          <p:cNvSpPr>
            <a:spLocks noChangeArrowheads="1"/>
          </p:cNvSpPr>
          <p:nvPr/>
        </p:nvSpPr>
        <p:spPr bwMode="auto">
          <a:xfrm>
            <a:off x="6248400" y="2675466"/>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Organizations/Clubs</a:t>
            </a:r>
          </a:p>
        </p:txBody>
      </p:sp>
      <p:sp>
        <p:nvSpPr>
          <p:cNvPr id="204" name="Rectangle 22"/>
          <p:cNvSpPr>
            <a:spLocks noChangeArrowheads="1"/>
          </p:cNvSpPr>
          <p:nvPr/>
        </p:nvSpPr>
        <p:spPr bwMode="auto">
          <a:xfrm>
            <a:off x="6248400" y="3098799"/>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Conduct</a:t>
            </a:r>
          </a:p>
        </p:txBody>
      </p:sp>
      <p:sp>
        <p:nvSpPr>
          <p:cNvPr id="205" name="Rectangle 22"/>
          <p:cNvSpPr>
            <a:spLocks noChangeArrowheads="1"/>
          </p:cNvSpPr>
          <p:nvPr/>
        </p:nvSpPr>
        <p:spPr bwMode="auto">
          <a:xfrm>
            <a:off x="6248400" y="3522132"/>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Grievances</a:t>
            </a:r>
          </a:p>
        </p:txBody>
      </p:sp>
      <p:sp>
        <p:nvSpPr>
          <p:cNvPr id="206" name="Rectangle 22"/>
          <p:cNvSpPr>
            <a:spLocks noChangeArrowheads="1"/>
          </p:cNvSpPr>
          <p:nvPr/>
        </p:nvSpPr>
        <p:spPr bwMode="auto">
          <a:xfrm>
            <a:off x="6248400" y="3945465"/>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Complaint Procedure</a:t>
            </a:r>
          </a:p>
        </p:txBody>
      </p:sp>
      <p:sp>
        <p:nvSpPr>
          <p:cNvPr id="207" name="Rectangle 22"/>
          <p:cNvSpPr>
            <a:spLocks noChangeArrowheads="1"/>
          </p:cNvSpPr>
          <p:nvPr/>
        </p:nvSpPr>
        <p:spPr bwMode="auto">
          <a:xfrm>
            <a:off x="6248400" y="4368798"/>
            <a:ext cx="9906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smtClean="0"/>
              <a:t>CA </a:t>
            </a:r>
            <a:r>
              <a:rPr lang="en-US" sz="700" dirty="0" err="1" smtClean="0"/>
              <a:t>Comm</a:t>
            </a:r>
            <a:r>
              <a:rPr lang="en-US" sz="700" dirty="0" smtClean="0"/>
              <a:t> Complain Process/Form</a:t>
            </a:r>
          </a:p>
        </p:txBody>
      </p:sp>
      <p:sp>
        <p:nvSpPr>
          <p:cNvPr id="208" name="Rectangle 22"/>
          <p:cNvSpPr>
            <a:spLocks noChangeArrowheads="1"/>
          </p:cNvSpPr>
          <p:nvPr/>
        </p:nvSpPr>
        <p:spPr bwMode="auto">
          <a:xfrm>
            <a:off x="6248400" y="4792131"/>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Discipline</a:t>
            </a:r>
          </a:p>
        </p:txBody>
      </p:sp>
      <p:sp>
        <p:nvSpPr>
          <p:cNvPr id="209" name="Rectangle 22"/>
          <p:cNvSpPr>
            <a:spLocks noChangeArrowheads="1"/>
          </p:cNvSpPr>
          <p:nvPr/>
        </p:nvSpPr>
        <p:spPr bwMode="auto">
          <a:xfrm>
            <a:off x="6248400" y="5215464"/>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Student Support Services</a:t>
            </a:r>
          </a:p>
        </p:txBody>
      </p:sp>
      <p:sp>
        <p:nvSpPr>
          <p:cNvPr id="210" name="Rectangle 22"/>
          <p:cNvSpPr>
            <a:spLocks noChangeArrowheads="1"/>
          </p:cNvSpPr>
          <p:nvPr/>
        </p:nvSpPr>
        <p:spPr bwMode="auto">
          <a:xfrm>
            <a:off x="6248400" y="5638800"/>
            <a:ext cx="9906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Faculty Resources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6</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Admissions</a:t>
            </a:r>
            <a:endParaRPr lang="en-US" sz="1000" b="1" dirty="0"/>
          </a:p>
        </p:txBody>
      </p:sp>
      <p:sp>
        <p:nvSpPr>
          <p:cNvPr id="4128" name="Rectangle 32"/>
          <p:cNvSpPr>
            <a:spLocks noChangeArrowheads="1"/>
          </p:cNvSpPr>
          <p:nvPr/>
        </p:nvSpPr>
        <p:spPr bwMode="auto">
          <a:xfrm>
            <a:off x="1888066"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Apply for Admission</a:t>
            </a:r>
            <a:endParaRPr lang="en-US" sz="900" dirty="0"/>
          </a:p>
        </p:txBody>
      </p:sp>
      <p:sp>
        <p:nvSpPr>
          <p:cNvPr id="4148" name="Rectangle 52"/>
          <p:cNvSpPr>
            <a:spLocks noChangeArrowheads="1"/>
          </p:cNvSpPr>
          <p:nvPr/>
        </p:nvSpPr>
        <p:spPr bwMode="auto">
          <a:xfrm>
            <a:off x="3716866"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Class Schedule</a:t>
            </a:r>
            <a:endParaRPr lang="en-US" sz="900" dirty="0"/>
          </a:p>
        </p:txBody>
      </p:sp>
      <p:sp>
        <p:nvSpPr>
          <p:cNvPr id="4150" name="Rectangle 54"/>
          <p:cNvSpPr>
            <a:spLocks noChangeArrowheads="1"/>
          </p:cNvSpPr>
          <p:nvPr/>
        </p:nvSpPr>
        <p:spPr bwMode="auto">
          <a:xfrm>
            <a:off x="982133"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Academic Calendar</a:t>
            </a:r>
            <a:endParaRPr lang="en-US" sz="900" dirty="0"/>
          </a:p>
        </p:txBody>
      </p:sp>
      <p:sp>
        <p:nvSpPr>
          <p:cNvPr id="4175" name="Rectangle 79"/>
          <p:cNvSpPr>
            <a:spLocks noChangeArrowheads="1"/>
          </p:cNvSpPr>
          <p:nvPr/>
        </p:nvSpPr>
        <p:spPr bwMode="auto">
          <a:xfrm>
            <a:off x="76200"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Admissions &amp; Records</a:t>
            </a:r>
            <a:endParaRPr lang="en-US" sz="900" dirty="0"/>
          </a:p>
        </p:txBody>
      </p:sp>
      <p:sp>
        <p:nvSpPr>
          <p:cNvPr id="4184" name="Rectangle 88"/>
          <p:cNvSpPr>
            <a:spLocks noChangeArrowheads="1"/>
          </p:cNvSpPr>
          <p:nvPr/>
        </p:nvSpPr>
        <p:spPr bwMode="auto">
          <a:xfrm>
            <a:off x="2793999"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Assessment Center</a:t>
            </a:r>
            <a:endParaRPr lang="en-US" sz="900" dirty="0"/>
          </a:p>
        </p:txBody>
      </p:sp>
      <p:sp>
        <p:nvSpPr>
          <p:cNvPr id="64" name="Rectangle 40"/>
          <p:cNvSpPr>
            <a:spLocks noChangeArrowheads="1"/>
          </p:cNvSpPr>
          <p:nvPr/>
        </p:nvSpPr>
        <p:spPr bwMode="auto">
          <a:xfrm>
            <a:off x="4627032"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College Catalog</a:t>
            </a:r>
            <a:endParaRPr lang="en-US" sz="900" dirty="0"/>
          </a:p>
        </p:txBody>
      </p:sp>
      <p:cxnSp>
        <p:nvCxnSpPr>
          <p:cNvPr id="111" name="AutoShape 7"/>
          <p:cNvCxnSpPr>
            <a:cxnSpLocks noChangeShapeType="1"/>
            <a:stCxn id="4101" idx="2"/>
            <a:endCxn id="4175" idx="0"/>
          </p:cNvCxnSpPr>
          <p:nvPr/>
        </p:nvCxnSpPr>
        <p:spPr bwMode="auto">
          <a:xfrm rot="5400000">
            <a:off x="2394745" y="-908844"/>
            <a:ext cx="277812" cy="40767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2847711" y="-455878"/>
            <a:ext cx="277812" cy="3170768"/>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300678" y="-2911"/>
            <a:ext cx="277812" cy="2264835"/>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753644" y="450055"/>
            <a:ext cx="277812" cy="1358902"/>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5400000">
            <a:off x="4215078" y="911489"/>
            <a:ext cx="277812" cy="436035"/>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4670160" y="892440"/>
            <a:ext cx="277812" cy="474131"/>
          </a:xfrm>
          <a:prstGeom prst="bentConnector3">
            <a:avLst>
              <a:gd name="adj1" fmla="val 50000"/>
            </a:avLst>
          </a:prstGeom>
          <a:noFill/>
          <a:ln w="9525">
            <a:solidFill>
              <a:schemeClr val="tx1"/>
            </a:solidFill>
            <a:miter lim="800000"/>
            <a:headEnd/>
            <a:tailEnd type="triangle" w="med" len="med"/>
          </a:ln>
          <a:effectLst/>
        </p:spPr>
      </p:cxnSp>
      <p:sp>
        <p:nvSpPr>
          <p:cNvPr id="196" name="Rectangle 22"/>
          <p:cNvSpPr>
            <a:spLocks noChangeArrowheads="1"/>
          </p:cNvSpPr>
          <p:nvPr/>
        </p:nvSpPr>
        <p:spPr bwMode="auto">
          <a:xfrm>
            <a:off x="2819400" y="18288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Ask a Counselor</a:t>
            </a:r>
          </a:p>
        </p:txBody>
      </p:sp>
      <p:sp>
        <p:nvSpPr>
          <p:cNvPr id="72" name="Rectangle 32"/>
          <p:cNvSpPr>
            <a:spLocks noChangeArrowheads="1"/>
          </p:cNvSpPr>
          <p:nvPr/>
        </p:nvSpPr>
        <p:spPr bwMode="auto">
          <a:xfrm>
            <a:off x="5492749" y="1268412"/>
            <a:ext cx="8382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Financial Aid &amp; Scholarships</a:t>
            </a:r>
            <a:endParaRPr lang="en-US" sz="900" dirty="0"/>
          </a:p>
        </p:txBody>
      </p:sp>
      <p:sp>
        <p:nvSpPr>
          <p:cNvPr id="73" name="Rectangle 52"/>
          <p:cNvSpPr>
            <a:spLocks noChangeArrowheads="1"/>
          </p:cNvSpPr>
          <p:nvPr/>
        </p:nvSpPr>
        <p:spPr bwMode="auto">
          <a:xfrm>
            <a:off x="7323664" y="1268412"/>
            <a:ext cx="838200" cy="484188"/>
          </a:xfrm>
          <a:prstGeom prst="rect">
            <a:avLst/>
          </a:prstGeom>
          <a:solidFill>
            <a:srgbClr val="FFFFCC"/>
          </a:solidFill>
          <a:ln w="9525">
            <a:solidFill>
              <a:srgbClr val="006D67"/>
            </a:solidFill>
            <a:miter lim="800000"/>
            <a:headEnd/>
            <a:tailEnd/>
          </a:ln>
          <a:effectLst/>
        </p:spPr>
        <p:txBody>
          <a:bodyPr wrap="square" anchor="ctr"/>
          <a:lstStyle/>
          <a:p>
            <a:pPr algn="ctr"/>
            <a:r>
              <a:rPr lang="en-US" sz="900" dirty="0" smtClean="0"/>
              <a:t>Request Information</a:t>
            </a:r>
            <a:endParaRPr lang="en-US" sz="900" dirty="0"/>
          </a:p>
        </p:txBody>
      </p:sp>
      <p:sp>
        <p:nvSpPr>
          <p:cNvPr id="74" name="Rectangle 88"/>
          <p:cNvSpPr>
            <a:spLocks noChangeArrowheads="1"/>
          </p:cNvSpPr>
          <p:nvPr/>
        </p:nvSpPr>
        <p:spPr bwMode="auto">
          <a:xfrm>
            <a:off x="6417731" y="1268412"/>
            <a:ext cx="8382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Register for Classes</a:t>
            </a:r>
            <a:endParaRPr lang="en-US" sz="900" dirty="0"/>
          </a:p>
        </p:txBody>
      </p:sp>
      <p:sp>
        <p:nvSpPr>
          <p:cNvPr id="75" name="Rectangle 40"/>
          <p:cNvSpPr>
            <a:spLocks noChangeArrowheads="1"/>
          </p:cNvSpPr>
          <p:nvPr/>
        </p:nvSpPr>
        <p:spPr bwMode="auto">
          <a:xfrm>
            <a:off x="8229600" y="1268412"/>
            <a:ext cx="83820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err="1" smtClean="0"/>
              <a:t>WebAdvisor</a:t>
            </a:r>
            <a:endParaRPr lang="en-US" sz="900" dirty="0"/>
          </a:p>
        </p:txBody>
      </p:sp>
      <p:cxnSp>
        <p:nvCxnSpPr>
          <p:cNvPr id="76" name="AutoShape 7"/>
          <p:cNvCxnSpPr>
            <a:cxnSpLocks noChangeShapeType="1"/>
            <a:stCxn id="4101" idx="2"/>
            <a:endCxn id="72" idx="0"/>
          </p:cNvCxnSpPr>
          <p:nvPr/>
        </p:nvCxnSpPr>
        <p:spPr bwMode="auto">
          <a:xfrm rot="16200000" flipH="1">
            <a:off x="5103019" y="459582"/>
            <a:ext cx="277812" cy="1339848"/>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5565510" y="-2909"/>
            <a:ext cx="277812" cy="2264830"/>
          </a:xfrm>
          <a:prstGeom prst="bentConnector3">
            <a:avLst>
              <a:gd name="adj1" fmla="val 50000"/>
            </a:avLst>
          </a:prstGeom>
          <a:noFill/>
          <a:ln w="9525">
            <a:solidFill>
              <a:schemeClr val="tx1"/>
            </a:solidFill>
            <a:miter lim="800000"/>
            <a:headEnd/>
            <a:tailEnd type="triangle" w="med" len="med"/>
          </a:ln>
          <a:effectLst/>
        </p:spPr>
      </p:cxnSp>
      <p:cxnSp>
        <p:nvCxnSpPr>
          <p:cNvPr id="78" name="AutoShape 7"/>
          <p:cNvCxnSpPr>
            <a:cxnSpLocks noChangeShapeType="1"/>
            <a:stCxn id="4101" idx="2"/>
            <a:endCxn id="73" idx="0"/>
          </p:cNvCxnSpPr>
          <p:nvPr/>
        </p:nvCxnSpPr>
        <p:spPr bwMode="auto">
          <a:xfrm rot="16200000" flipH="1">
            <a:off x="6018476" y="-455876"/>
            <a:ext cx="277812" cy="3170763"/>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6471444" y="-908844"/>
            <a:ext cx="277812" cy="4076699"/>
          </a:xfrm>
          <a:prstGeom prst="bentConnector3">
            <a:avLst>
              <a:gd name="adj1" fmla="val 50000"/>
            </a:avLst>
          </a:prstGeom>
          <a:noFill/>
          <a:ln w="9525">
            <a:solidFill>
              <a:schemeClr val="tx1"/>
            </a:solidFill>
            <a:miter lim="800000"/>
            <a:headEnd/>
            <a:tailEnd type="triangle" w="med" len="med"/>
          </a:ln>
          <a:effectLst/>
        </p:spPr>
      </p:cxnSp>
      <p:sp>
        <p:nvSpPr>
          <p:cNvPr id="95" name="Rectangle 22"/>
          <p:cNvSpPr>
            <a:spLocks noChangeArrowheads="1"/>
          </p:cNvSpPr>
          <p:nvPr/>
        </p:nvSpPr>
        <p:spPr bwMode="auto">
          <a:xfrm>
            <a:off x="2819400" y="22326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New Students</a:t>
            </a:r>
          </a:p>
        </p:txBody>
      </p:sp>
      <p:sp>
        <p:nvSpPr>
          <p:cNvPr id="96" name="Rectangle 22"/>
          <p:cNvSpPr>
            <a:spLocks noChangeArrowheads="1"/>
          </p:cNvSpPr>
          <p:nvPr/>
        </p:nvSpPr>
        <p:spPr bwMode="auto">
          <a:xfrm>
            <a:off x="2819400" y="26365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Counselor Corner</a:t>
            </a:r>
          </a:p>
        </p:txBody>
      </p:sp>
      <p:sp>
        <p:nvSpPr>
          <p:cNvPr id="97" name="Rectangle 22"/>
          <p:cNvSpPr>
            <a:spLocks noChangeArrowheads="1"/>
          </p:cNvSpPr>
          <p:nvPr/>
        </p:nvSpPr>
        <p:spPr bwMode="auto">
          <a:xfrm>
            <a:off x="2819400" y="304038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Counseling Staff</a:t>
            </a:r>
          </a:p>
        </p:txBody>
      </p:sp>
      <p:sp>
        <p:nvSpPr>
          <p:cNvPr id="98" name="Rectangle 22"/>
          <p:cNvSpPr>
            <a:spLocks noChangeArrowheads="1"/>
          </p:cNvSpPr>
          <p:nvPr/>
        </p:nvSpPr>
        <p:spPr bwMode="auto">
          <a:xfrm>
            <a:off x="2819400" y="344424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Getting Started</a:t>
            </a:r>
          </a:p>
        </p:txBody>
      </p:sp>
      <p:sp>
        <p:nvSpPr>
          <p:cNvPr id="99" name="Rectangle 22"/>
          <p:cNvSpPr>
            <a:spLocks noChangeArrowheads="1"/>
          </p:cNvSpPr>
          <p:nvPr/>
        </p:nvSpPr>
        <p:spPr bwMode="auto">
          <a:xfrm>
            <a:off x="2819400" y="38481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Academic Planning Tools</a:t>
            </a:r>
          </a:p>
        </p:txBody>
      </p:sp>
      <p:sp>
        <p:nvSpPr>
          <p:cNvPr id="100" name="Rectangle 22"/>
          <p:cNvSpPr>
            <a:spLocks noChangeArrowheads="1"/>
          </p:cNvSpPr>
          <p:nvPr/>
        </p:nvSpPr>
        <p:spPr bwMode="auto">
          <a:xfrm>
            <a:off x="2819400" y="42519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High School Credit Program</a:t>
            </a:r>
          </a:p>
        </p:txBody>
      </p:sp>
      <p:sp>
        <p:nvSpPr>
          <p:cNvPr id="101" name="Rectangle 22"/>
          <p:cNvSpPr>
            <a:spLocks noChangeArrowheads="1"/>
          </p:cNvSpPr>
          <p:nvPr/>
        </p:nvSpPr>
        <p:spPr bwMode="auto">
          <a:xfrm>
            <a:off x="2819400" y="46558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Counseling Courses</a:t>
            </a:r>
          </a:p>
        </p:txBody>
      </p:sp>
      <p:sp>
        <p:nvSpPr>
          <p:cNvPr id="102" name="Rectangle 22"/>
          <p:cNvSpPr>
            <a:spLocks noChangeArrowheads="1"/>
          </p:cNvSpPr>
          <p:nvPr/>
        </p:nvSpPr>
        <p:spPr bwMode="auto">
          <a:xfrm>
            <a:off x="2819400" y="505968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solidFill>
                  <a:srgbClr val="FF0000"/>
                </a:solidFill>
              </a:rPr>
              <a:t>Prerequisites</a:t>
            </a:r>
          </a:p>
        </p:txBody>
      </p:sp>
      <p:sp>
        <p:nvSpPr>
          <p:cNvPr id="103" name="Rectangle 22"/>
          <p:cNvSpPr>
            <a:spLocks noChangeArrowheads="1"/>
          </p:cNvSpPr>
          <p:nvPr/>
        </p:nvSpPr>
        <p:spPr bwMode="auto">
          <a:xfrm>
            <a:off x="2819400" y="546354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Probation/Disqualification</a:t>
            </a:r>
          </a:p>
        </p:txBody>
      </p:sp>
      <p:sp>
        <p:nvSpPr>
          <p:cNvPr id="104" name="Rectangle 22"/>
          <p:cNvSpPr>
            <a:spLocks noChangeArrowheads="1"/>
          </p:cNvSpPr>
          <p:nvPr/>
        </p:nvSpPr>
        <p:spPr bwMode="auto">
          <a:xfrm>
            <a:off x="2819400" y="58674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err="1" smtClean="0"/>
              <a:t>WebAdvisor</a:t>
            </a:r>
            <a:endParaRPr lang="en-US" sz="900" dirty="0" smtClean="0"/>
          </a:p>
        </p:txBody>
      </p:sp>
      <p:sp>
        <p:nvSpPr>
          <p:cNvPr id="107" name="Rectangle 22"/>
          <p:cNvSpPr>
            <a:spLocks noChangeArrowheads="1"/>
          </p:cNvSpPr>
          <p:nvPr/>
        </p:nvSpPr>
        <p:spPr bwMode="auto">
          <a:xfrm>
            <a:off x="3716866" y="1828800"/>
            <a:ext cx="8382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smtClean="0"/>
              <a:t>Search the Dynamic Class </a:t>
            </a:r>
            <a:r>
              <a:rPr lang="en-US" sz="700" dirty="0" err="1" smtClean="0"/>
              <a:t>Sched</a:t>
            </a:r>
            <a:endParaRPr lang="en-US" sz="700" dirty="0" smtClean="0"/>
          </a:p>
        </p:txBody>
      </p:sp>
      <p:sp>
        <p:nvSpPr>
          <p:cNvPr id="108" name="Rectangle 22"/>
          <p:cNvSpPr>
            <a:spLocks noChangeArrowheads="1"/>
          </p:cNvSpPr>
          <p:nvPr/>
        </p:nvSpPr>
        <p:spPr bwMode="auto">
          <a:xfrm>
            <a:off x="3716866" y="22326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Class </a:t>
            </a:r>
            <a:r>
              <a:rPr lang="en-US" sz="900" dirty="0" err="1" smtClean="0"/>
              <a:t>Sched</a:t>
            </a:r>
            <a:r>
              <a:rPr lang="en-US" sz="900" dirty="0" smtClean="0"/>
              <a:t> (PDF)</a:t>
            </a:r>
          </a:p>
        </p:txBody>
      </p:sp>
      <p:sp>
        <p:nvSpPr>
          <p:cNvPr id="109" name="Rectangle 22"/>
          <p:cNvSpPr>
            <a:spLocks noChangeArrowheads="1"/>
          </p:cNvSpPr>
          <p:nvPr/>
        </p:nvSpPr>
        <p:spPr bwMode="auto">
          <a:xfrm>
            <a:off x="3716866" y="26365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Quick Links</a:t>
            </a:r>
          </a:p>
        </p:txBody>
      </p:sp>
      <p:sp>
        <p:nvSpPr>
          <p:cNvPr id="110" name="Rectangle 22"/>
          <p:cNvSpPr>
            <a:spLocks noChangeArrowheads="1"/>
          </p:cNvSpPr>
          <p:nvPr/>
        </p:nvSpPr>
        <p:spPr bwMode="auto">
          <a:xfrm>
            <a:off x="3716866" y="304038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Online Classes</a:t>
            </a:r>
          </a:p>
        </p:txBody>
      </p:sp>
      <p:sp>
        <p:nvSpPr>
          <p:cNvPr id="112" name="Rectangle 22"/>
          <p:cNvSpPr>
            <a:spLocks noChangeArrowheads="1"/>
          </p:cNvSpPr>
          <p:nvPr/>
        </p:nvSpPr>
        <p:spPr bwMode="auto">
          <a:xfrm>
            <a:off x="3716866" y="344424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Helpful Links for Fall</a:t>
            </a:r>
          </a:p>
        </p:txBody>
      </p:sp>
      <p:sp>
        <p:nvSpPr>
          <p:cNvPr id="113" name="Rectangle 22"/>
          <p:cNvSpPr>
            <a:spLocks noChangeArrowheads="1"/>
          </p:cNvSpPr>
          <p:nvPr/>
        </p:nvSpPr>
        <p:spPr bwMode="auto">
          <a:xfrm>
            <a:off x="3716866" y="38481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Schedule Info &amp; Archives</a:t>
            </a:r>
          </a:p>
        </p:txBody>
      </p:sp>
      <p:sp>
        <p:nvSpPr>
          <p:cNvPr id="119" name="Rectangle 22"/>
          <p:cNvSpPr>
            <a:spLocks noChangeArrowheads="1"/>
          </p:cNvSpPr>
          <p:nvPr/>
        </p:nvSpPr>
        <p:spPr bwMode="auto">
          <a:xfrm>
            <a:off x="4627032" y="182880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Curent</a:t>
            </a:r>
            <a:r>
              <a:rPr lang="en-US" sz="800" dirty="0" smtClean="0"/>
              <a:t> Catalog (PDF)</a:t>
            </a:r>
          </a:p>
        </p:txBody>
      </p:sp>
      <p:sp>
        <p:nvSpPr>
          <p:cNvPr id="120" name="Rectangle 22"/>
          <p:cNvSpPr>
            <a:spLocks noChangeArrowheads="1"/>
          </p:cNvSpPr>
          <p:nvPr/>
        </p:nvSpPr>
        <p:spPr bwMode="auto">
          <a:xfrm>
            <a:off x="4627032" y="223266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Previous Catalogs (PDFs)</a:t>
            </a:r>
          </a:p>
        </p:txBody>
      </p:sp>
      <p:sp>
        <p:nvSpPr>
          <p:cNvPr id="121" name="Rectangle 22"/>
          <p:cNvSpPr>
            <a:spLocks noChangeArrowheads="1"/>
          </p:cNvSpPr>
          <p:nvPr/>
        </p:nvSpPr>
        <p:spPr bwMode="auto">
          <a:xfrm>
            <a:off x="4627032" y="2636520"/>
            <a:ext cx="8382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Campus Map (PDF)</a:t>
            </a:r>
          </a:p>
        </p:txBody>
      </p:sp>
      <p:sp>
        <p:nvSpPr>
          <p:cNvPr id="125" name="Rectangle 22"/>
          <p:cNvSpPr>
            <a:spLocks noChangeArrowheads="1"/>
          </p:cNvSpPr>
          <p:nvPr/>
        </p:nvSpPr>
        <p:spPr bwMode="auto">
          <a:xfrm>
            <a:off x="5492749" y="18288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600" dirty="0" smtClean="0"/>
              <a:t>New Financial Aid Requirements</a:t>
            </a:r>
          </a:p>
        </p:txBody>
      </p:sp>
      <p:sp>
        <p:nvSpPr>
          <p:cNvPr id="126" name="Rectangle 22"/>
          <p:cNvSpPr>
            <a:spLocks noChangeArrowheads="1"/>
          </p:cNvSpPr>
          <p:nvPr/>
        </p:nvSpPr>
        <p:spPr bwMode="auto">
          <a:xfrm>
            <a:off x="5492749" y="211118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Summer Update</a:t>
            </a:r>
          </a:p>
        </p:txBody>
      </p:sp>
      <p:sp>
        <p:nvSpPr>
          <p:cNvPr id="128" name="Rectangle 22"/>
          <p:cNvSpPr>
            <a:spLocks noChangeArrowheads="1"/>
          </p:cNvSpPr>
          <p:nvPr/>
        </p:nvSpPr>
        <p:spPr bwMode="auto">
          <a:xfrm>
            <a:off x="5492749" y="239357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Check Your Status</a:t>
            </a:r>
          </a:p>
        </p:txBody>
      </p:sp>
      <p:sp>
        <p:nvSpPr>
          <p:cNvPr id="129" name="Rectangle 22"/>
          <p:cNvSpPr>
            <a:spLocks noChangeArrowheads="1"/>
          </p:cNvSpPr>
          <p:nvPr/>
        </p:nvSpPr>
        <p:spPr bwMode="auto">
          <a:xfrm>
            <a:off x="5492749" y="267596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Appy</a:t>
            </a:r>
            <a:r>
              <a:rPr lang="en-US" sz="700" dirty="0" smtClean="0"/>
              <a:t> for Financial Aid</a:t>
            </a:r>
          </a:p>
        </p:txBody>
      </p:sp>
      <p:sp>
        <p:nvSpPr>
          <p:cNvPr id="130" name="Rectangle 22"/>
          <p:cNvSpPr>
            <a:spLocks noChangeArrowheads="1"/>
          </p:cNvSpPr>
          <p:nvPr/>
        </p:nvSpPr>
        <p:spPr bwMode="auto">
          <a:xfrm>
            <a:off x="5492749" y="295835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Forms</a:t>
            </a:r>
          </a:p>
        </p:txBody>
      </p:sp>
      <p:sp>
        <p:nvSpPr>
          <p:cNvPr id="131" name="Rectangle 22"/>
          <p:cNvSpPr>
            <a:spLocks noChangeArrowheads="1"/>
          </p:cNvSpPr>
          <p:nvPr/>
        </p:nvSpPr>
        <p:spPr bwMode="auto">
          <a:xfrm>
            <a:off x="5492749" y="324074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FA?Acad</a:t>
            </a:r>
            <a:r>
              <a:rPr lang="en-US" sz="700" dirty="0" smtClean="0"/>
              <a:t> Planning Course</a:t>
            </a:r>
          </a:p>
        </p:txBody>
      </p:sp>
      <p:sp>
        <p:nvSpPr>
          <p:cNvPr id="133" name="Rectangle 22"/>
          <p:cNvSpPr>
            <a:spLocks noChangeArrowheads="1"/>
          </p:cNvSpPr>
          <p:nvPr/>
        </p:nvSpPr>
        <p:spPr bwMode="auto">
          <a:xfrm>
            <a:off x="5492749" y="352312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Fed/State Grants</a:t>
            </a:r>
          </a:p>
        </p:txBody>
      </p:sp>
      <p:sp>
        <p:nvSpPr>
          <p:cNvPr id="134" name="Rectangle 22"/>
          <p:cNvSpPr>
            <a:spLocks noChangeArrowheads="1"/>
          </p:cNvSpPr>
          <p:nvPr/>
        </p:nvSpPr>
        <p:spPr bwMode="auto">
          <a:xfrm>
            <a:off x="5492749" y="380551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Fed Stud Loan</a:t>
            </a:r>
          </a:p>
        </p:txBody>
      </p:sp>
      <p:sp>
        <p:nvSpPr>
          <p:cNvPr id="136" name="Rectangle 22"/>
          <p:cNvSpPr>
            <a:spLocks noChangeArrowheads="1"/>
          </p:cNvSpPr>
          <p:nvPr/>
        </p:nvSpPr>
        <p:spPr bwMode="auto">
          <a:xfrm>
            <a:off x="5492749" y="408790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err="1" smtClean="0"/>
              <a:t>Dreamkeepers</a:t>
            </a:r>
            <a:r>
              <a:rPr lang="en-US" sz="700" dirty="0" smtClean="0"/>
              <a:t> Emergency Asst</a:t>
            </a:r>
          </a:p>
        </p:txBody>
      </p:sp>
      <p:sp>
        <p:nvSpPr>
          <p:cNvPr id="137" name="Rectangle 22"/>
          <p:cNvSpPr>
            <a:spLocks noChangeArrowheads="1"/>
          </p:cNvSpPr>
          <p:nvPr/>
        </p:nvSpPr>
        <p:spPr bwMode="auto">
          <a:xfrm>
            <a:off x="5492749" y="437029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Scholarships</a:t>
            </a:r>
          </a:p>
        </p:txBody>
      </p:sp>
      <p:sp>
        <p:nvSpPr>
          <p:cNvPr id="139" name="Rectangle 22"/>
          <p:cNvSpPr>
            <a:spLocks noChangeArrowheads="1"/>
          </p:cNvSpPr>
          <p:nvPr/>
        </p:nvSpPr>
        <p:spPr bwMode="auto">
          <a:xfrm>
            <a:off x="5492749" y="465268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Financial Aid Workshops</a:t>
            </a:r>
          </a:p>
        </p:txBody>
      </p:sp>
      <p:sp>
        <p:nvSpPr>
          <p:cNvPr id="140" name="Rectangle 22"/>
          <p:cNvSpPr>
            <a:spLocks noChangeArrowheads="1"/>
          </p:cNvSpPr>
          <p:nvPr/>
        </p:nvSpPr>
        <p:spPr bwMode="auto">
          <a:xfrm>
            <a:off x="5492749" y="493506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Guide to Financial Aid</a:t>
            </a:r>
          </a:p>
        </p:txBody>
      </p:sp>
      <p:sp>
        <p:nvSpPr>
          <p:cNvPr id="142" name="Rectangle 22"/>
          <p:cNvSpPr>
            <a:spLocks noChangeArrowheads="1"/>
          </p:cNvSpPr>
          <p:nvPr/>
        </p:nvSpPr>
        <p:spPr bwMode="auto">
          <a:xfrm>
            <a:off x="5492749" y="521745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FAQs</a:t>
            </a:r>
          </a:p>
        </p:txBody>
      </p:sp>
      <p:sp>
        <p:nvSpPr>
          <p:cNvPr id="143" name="Rectangle 22"/>
          <p:cNvSpPr>
            <a:spLocks noChangeArrowheads="1"/>
          </p:cNvSpPr>
          <p:nvPr/>
        </p:nvSpPr>
        <p:spPr bwMode="auto">
          <a:xfrm>
            <a:off x="5492749" y="549984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Code of Conduct</a:t>
            </a:r>
          </a:p>
        </p:txBody>
      </p:sp>
      <p:sp>
        <p:nvSpPr>
          <p:cNvPr id="156" name="Rectangle 22"/>
          <p:cNvSpPr>
            <a:spLocks noChangeArrowheads="1"/>
          </p:cNvSpPr>
          <p:nvPr/>
        </p:nvSpPr>
        <p:spPr bwMode="auto">
          <a:xfrm>
            <a:off x="5492749" y="578223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Contact Us</a:t>
            </a:r>
          </a:p>
        </p:txBody>
      </p:sp>
      <p:sp>
        <p:nvSpPr>
          <p:cNvPr id="162" name="Rectangle 22"/>
          <p:cNvSpPr>
            <a:spLocks noChangeArrowheads="1"/>
          </p:cNvSpPr>
          <p:nvPr/>
        </p:nvSpPr>
        <p:spPr bwMode="auto">
          <a:xfrm>
            <a:off x="5492749" y="606462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About Us</a:t>
            </a:r>
          </a:p>
        </p:txBody>
      </p:sp>
      <p:sp>
        <p:nvSpPr>
          <p:cNvPr id="167" name="Rectangle 22"/>
          <p:cNvSpPr>
            <a:spLocks noChangeArrowheads="1"/>
          </p:cNvSpPr>
          <p:nvPr/>
        </p:nvSpPr>
        <p:spPr bwMode="auto">
          <a:xfrm>
            <a:off x="5492749" y="634700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Gainful </a:t>
            </a:r>
            <a:r>
              <a:rPr lang="en-US" sz="700" dirty="0" err="1" smtClean="0"/>
              <a:t>Emp</a:t>
            </a:r>
            <a:r>
              <a:rPr lang="en-US" sz="700" dirty="0" smtClean="0"/>
              <a:t> Disc</a:t>
            </a:r>
          </a:p>
        </p:txBody>
      </p:sp>
      <p:sp>
        <p:nvSpPr>
          <p:cNvPr id="171" name="Rectangle 22"/>
          <p:cNvSpPr>
            <a:spLocks noChangeArrowheads="1"/>
          </p:cNvSpPr>
          <p:nvPr/>
        </p:nvSpPr>
        <p:spPr bwMode="auto">
          <a:xfrm>
            <a:off x="5492749" y="66294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Net Price Calculator</a:t>
            </a:r>
          </a:p>
        </p:txBody>
      </p:sp>
      <p:sp>
        <p:nvSpPr>
          <p:cNvPr id="173" name="Rectangle 22"/>
          <p:cNvSpPr>
            <a:spLocks noChangeArrowheads="1"/>
          </p:cNvSpPr>
          <p:nvPr/>
        </p:nvSpPr>
        <p:spPr bwMode="auto">
          <a:xfrm>
            <a:off x="76200" y="182880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FAQs</a:t>
            </a:r>
          </a:p>
        </p:txBody>
      </p:sp>
      <p:sp>
        <p:nvSpPr>
          <p:cNvPr id="176" name="Rectangle 22"/>
          <p:cNvSpPr>
            <a:spLocks noChangeArrowheads="1"/>
          </p:cNvSpPr>
          <p:nvPr/>
        </p:nvSpPr>
        <p:spPr bwMode="auto">
          <a:xfrm>
            <a:off x="76200" y="2075329"/>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Contact Us</a:t>
            </a:r>
          </a:p>
        </p:txBody>
      </p:sp>
      <p:sp>
        <p:nvSpPr>
          <p:cNvPr id="177" name="Rectangle 22"/>
          <p:cNvSpPr>
            <a:spLocks noChangeArrowheads="1"/>
          </p:cNvSpPr>
          <p:nvPr/>
        </p:nvSpPr>
        <p:spPr bwMode="auto">
          <a:xfrm>
            <a:off x="76200" y="232185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College Catalog</a:t>
            </a:r>
          </a:p>
        </p:txBody>
      </p:sp>
      <p:sp>
        <p:nvSpPr>
          <p:cNvPr id="178" name="Rectangle 22"/>
          <p:cNvSpPr>
            <a:spLocks noChangeArrowheads="1"/>
          </p:cNvSpPr>
          <p:nvPr/>
        </p:nvSpPr>
        <p:spPr bwMode="auto">
          <a:xfrm>
            <a:off x="76200" y="2568387"/>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smtClean="0"/>
              <a:t>Academic Deadlines</a:t>
            </a:r>
          </a:p>
        </p:txBody>
      </p:sp>
      <p:sp>
        <p:nvSpPr>
          <p:cNvPr id="179" name="Rectangle 22"/>
          <p:cNvSpPr>
            <a:spLocks noChangeArrowheads="1"/>
          </p:cNvSpPr>
          <p:nvPr/>
        </p:nvSpPr>
        <p:spPr bwMode="auto">
          <a:xfrm>
            <a:off x="76200" y="281491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Forms</a:t>
            </a:r>
          </a:p>
        </p:txBody>
      </p:sp>
      <p:sp>
        <p:nvSpPr>
          <p:cNvPr id="180" name="Rectangle 22"/>
          <p:cNvSpPr>
            <a:spLocks noChangeArrowheads="1"/>
          </p:cNvSpPr>
          <p:nvPr/>
        </p:nvSpPr>
        <p:spPr bwMode="auto">
          <a:xfrm>
            <a:off x="76200" y="3061445"/>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smtClean="0"/>
              <a:t>Apply On-line</a:t>
            </a:r>
          </a:p>
        </p:txBody>
      </p:sp>
      <p:sp>
        <p:nvSpPr>
          <p:cNvPr id="181" name="Rectangle 22"/>
          <p:cNvSpPr>
            <a:spLocks noChangeArrowheads="1"/>
          </p:cNvSpPr>
          <p:nvPr/>
        </p:nvSpPr>
        <p:spPr bwMode="auto">
          <a:xfrm>
            <a:off x="76200" y="330797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Evaluations</a:t>
            </a:r>
          </a:p>
        </p:txBody>
      </p:sp>
      <p:sp>
        <p:nvSpPr>
          <p:cNvPr id="182" name="Rectangle 22"/>
          <p:cNvSpPr>
            <a:spLocks noChangeArrowheads="1"/>
          </p:cNvSpPr>
          <p:nvPr/>
        </p:nvSpPr>
        <p:spPr bwMode="auto">
          <a:xfrm>
            <a:off x="76200" y="3554503"/>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FERPA</a:t>
            </a:r>
          </a:p>
        </p:txBody>
      </p:sp>
      <p:sp>
        <p:nvSpPr>
          <p:cNvPr id="183" name="Rectangle 22"/>
          <p:cNvSpPr>
            <a:spLocks noChangeArrowheads="1"/>
          </p:cNvSpPr>
          <p:nvPr/>
        </p:nvSpPr>
        <p:spPr bwMode="auto">
          <a:xfrm>
            <a:off x="76200" y="3801032"/>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Graduation</a:t>
            </a:r>
          </a:p>
        </p:txBody>
      </p:sp>
      <p:sp>
        <p:nvSpPr>
          <p:cNvPr id="184" name="Rectangle 22"/>
          <p:cNvSpPr>
            <a:spLocks noChangeArrowheads="1"/>
          </p:cNvSpPr>
          <p:nvPr/>
        </p:nvSpPr>
        <p:spPr bwMode="auto">
          <a:xfrm>
            <a:off x="76200" y="4047561"/>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High School Students</a:t>
            </a:r>
          </a:p>
        </p:txBody>
      </p:sp>
      <p:sp>
        <p:nvSpPr>
          <p:cNvPr id="185" name="Rectangle 22"/>
          <p:cNvSpPr>
            <a:spLocks noChangeArrowheads="1"/>
          </p:cNvSpPr>
          <p:nvPr/>
        </p:nvSpPr>
        <p:spPr bwMode="auto">
          <a:xfrm>
            <a:off x="76200" y="4294090"/>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International Students</a:t>
            </a:r>
          </a:p>
        </p:txBody>
      </p:sp>
      <p:sp>
        <p:nvSpPr>
          <p:cNvPr id="187" name="Rectangle 22"/>
          <p:cNvSpPr>
            <a:spLocks noChangeArrowheads="1"/>
          </p:cNvSpPr>
          <p:nvPr/>
        </p:nvSpPr>
        <p:spPr bwMode="auto">
          <a:xfrm>
            <a:off x="76200" y="4540619"/>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Register On-line</a:t>
            </a:r>
          </a:p>
        </p:txBody>
      </p:sp>
      <p:sp>
        <p:nvSpPr>
          <p:cNvPr id="188" name="Rectangle 22"/>
          <p:cNvSpPr>
            <a:spLocks noChangeArrowheads="1"/>
          </p:cNvSpPr>
          <p:nvPr/>
        </p:nvSpPr>
        <p:spPr bwMode="auto">
          <a:xfrm>
            <a:off x="76200" y="4787148"/>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Residency</a:t>
            </a:r>
          </a:p>
        </p:txBody>
      </p:sp>
      <p:sp>
        <p:nvSpPr>
          <p:cNvPr id="189" name="Rectangle 22"/>
          <p:cNvSpPr>
            <a:spLocks noChangeArrowheads="1"/>
          </p:cNvSpPr>
          <p:nvPr/>
        </p:nvSpPr>
        <p:spPr bwMode="auto">
          <a:xfrm>
            <a:off x="76200" y="5033677"/>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Transcript Information</a:t>
            </a:r>
          </a:p>
        </p:txBody>
      </p:sp>
      <p:sp>
        <p:nvSpPr>
          <p:cNvPr id="190" name="Rectangle 22"/>
          <p:cNvSpPr>
            <a:spLocks noChangeArrowheads="1"/>
          </p:cNvSpPr>
          <p:nvPr/>
        </p:nvSpPr>
        <p:spPr bwMode="auto">
          <a:xfrm>
            <a:off x="76200" y="5280206"/>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Verification of Enrollment</a:t>
            </a:r>
          </a:p>
        </p:txBody>
      </p:sp>
      <p:sp>
        <p:nvSpPr>
          <p:cNvPr id="191" name="Rectangle 22"/>
          <p:cNvSpPr>
            <a:spLocks noChangeArrowheads="1"/>
          </p:cNvSpPr>
          <p:nvPr/>
        </p:nvSpPr>
        <p:spPr bwMode="auto">
          <a:xfrm>
            <a:off x="76200" y="5526735"/>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Veterans Information</a:t>
            </a:r>
          </a:p>
        </p:txBody>
      </p:sp>
      <p:sp>
        <p:nvSpPr>
          <p:cNvPr id="192" name="Rectangle 22"/>
          <p:cNvSpPr>
            <a:spLocks noChangeArrowheads="1"/>
          </p:cNvSpPr>
          <p:nvPr/>
        </p:nvSpPr>
        <p:spPr bwMode="auto">
          <a:xfrm>
            <a:off x="76200" y="5773264"/>
            <a:ext cx="838200" cy="2286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Update Contact Info</a:t>
            </a:r>
          </a:p>
        </p:txBody>
      </p:sp>
      <p:sp>
        <p:nvSpPr>
          <p:cNvPr id="193" name="Rectangle 22"/>
          <p:cNvSpPr>
            <a:spLocks noChangeArrowheads="1"/>
          </p:cNvSpPr>
          <p:nvPr/>
        </p:nvSpPr>
        <p:spPr bwMode="auto">
          <a:xfrm>
            <a:off x="76200" y="6019800"/>
            <a:ext cx="838200" cy="228600"/>
          </a:xfrm>
          <a:prstGeom prst="rect">
            <a:avLst/>
          </a:prstGeom>
          <a:solidFill>
            <a:srgbClr val="E5FF9B"/>
          </a:solidFill>
          <a:ln w="12700">
            <a:solidFill>
              <a:schemeClr val="tx1"/>
            </a:solidFill>
            <a:miter lim="800000"/>
            <a:headEnd/>
            <a:tailEnd/>
          </a:ln>
          <a:effectLst/>
        </p:spPr>
        <p:txBody>
          <a:bodyPr wrap="square" anchor="ctr"/>
          <a:lstStyle/>
          <a:p>
            <a:pPr algn="ctr"/>
            <a:r>
              <a:rPr lang="en-US" sz="800" dirty="0" err="1" smtClean="0"/>
              <a:t>WebAdvisor</a:t>
            </a:r>
            <a:endParaRPr lang="en-US" sz="800" dirty="0" smtClean="0"/>
          </a:p>
        </p:txBody>
      </p:sp>
      <p:sp>
        <p:nvSpPr>
          <p:cNvPr id="197" name="Rectangle 22"/>
          <p:cNvSpPr>
            <a:spLocks noChangeArrowheads="1"/>
          </p:cNvSpPr>
          <p:nvPr/>
        </p:nvSpPr>
        <p:spPr bwMode="auto">
          <a:xfrm>
            <a:off x="76200" y="6284025"/>
            <a:ext cx="838200" cy="1524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err="1" smtClean="0"/>
              <a:t>Votor</a:t>
            </a:r>
            <a:r>
              <a:rPr lang="en-US" sz="700" dirty="0" smtClean="0"/>
              <a:t> </a:t>
            </a:r>
            <a:r>
              <a:rPr lang="en-US" sz="700" dirty="0" err="1" smtClean="0"/>
              <a:t>Reg</a:t>
            </a:r>
            <a:r>
              <a:rPr lang="en-US" sz="700" dirty="0" smtClean="0"/>
              <a:t> Info</a:t>
            </a:r>
          </a:p>
        </p:txBody>
      </p:sp>
      <p:sp>
        <p:nvSpPr>
          <p:cNvPr id="211" name="Rectangle 22"/>
          <p:cNvSpPr>
            <a:spLocks noChangeArrowheads="1"/>
          </p:cNvSpPr>
          <p:nvPr/>
        </p:nvSpPr>
        <p:spPr bwMode="auto">
          <a:xfrm>
            <a:off x="76200" y="6477000"/>
            <a:ext cx="838200" cy="1524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solidFill>
                  <a:srgbClr val="FF0000"/>
                </a:solidFill>
              </a:rPr>
              <a:t>Faculty Services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7</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127" name="AutoShape 7"/>
          <p:cNvCxnSpPr>
            <a:cxnSpLocks noChangeShapeType="1"/>
            <a:stCxn id="4101" idx="2"/>
            <a:endCxn id="4150" idx="0"/>
          </p:cNvCxnSpPr>
          <p:nvPr/>
        </p:nvCxnSpPr>
        <p:spPr bwMode="auto">
          <a:xfrm rot="5400000">
            <a:off x="2359585" y="-944004"/>
            <a:ext cx="277812" cy="414702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816785" y="-486804"/>
            <a:ext cx="277812" cy="323262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247817" y="-55772"/>
            <a:ext cx="277812" cy="2370556"/>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5400000">
            <a:off x="3666917" y="363328"/>
            <a:ext cx="277812" cy="1532356"/>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4124117" y="820528"/>
            <a:ext cx="277812" cy="617956"/>
          </a:xfrm>
          <a:prstGeom prst="bentConnector3">
            <a:avLst>
              <a:gd name="adj1" fmla="val 50000"/>
            </a:avLst>
          </a:prstGeom>
          <a:noFill/>
          <a:ln w="9525">
            <a:solidFill>
              <a:schemeClr val="tx1"/>
            </a:solidFill>
            <a:miter lim="800000"/>
            <a:headEnd/>
            <a:tailEnd type="triangle" w="med" len="med"/>
          </a:ln>
          <a:effectLst/>
        </p:spPr>
      </p:cxnSp>
      <p:sp>
        <p:nvSpPr>
          <p:cNvPr id="196" name="Rectangle 22"/>
          <p:cNvSpPr>
            <a:spLocks noChangeArrowheads="1"/>
          </p:cNvSpPr>
          <p:nvPr/>
        </p:nvSpPr>
        <p:spPr bwMode="auto">
          <a:xfrm>
            <a:off x="76200" y="1818904"/>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Officers</a:t>
            </a:r>
          </a:p>
        </p:txBody>
      </p:sp>
      <p:cxnSp>
        <p:nvCxnSpPr>
          <p:cNvPr id="76" name="AutoShape 7"/>
          <p:cNvCxnSpPr>
            <a:cxnSpLocks noChangeShapeType="1"/>
            <a:stCxn id="4101" idx="2"/>
            <a:endCxn id="72" idx="0"/>
          </p:cNvCxnSpPr>
          <p:nvPr/>
        </p:nvCxnSpPr>
        <p:spPr bwMode="auto">
          <a:xfrm rot="16200000" flipH="1">
            <a:off x="4581317" y="981284"/>
            <a:ext cx="277812" cy="296444"/>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5076617" y="485984"/>
            <a:ext cx="277812" cy="1287044"/>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5542172" y="20429"/>
            <a:ext cx="277812" cy="2218154"/>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6029117" y="-466516"/>
            <a:ext cx="277812" cy="3192044"/>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6498136" y="-935536"/>
            <a:ext cx="277812" cy="4130083"/>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950025"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 &amp; Organizations</a:t>
            </a:r>
            <a:endParaRPr lang="en-US" sz="900" dirty="0"/>
          </a:p>
        </p:txBody>
      </p:sp>
      <p:sp>
        <p:nvSpPr>
          <p:cNvPr id="4148" name="Rectangle 52"/>
          <p:cNvSpPr>
            <a:spLocks noChangeArrowheads="1"/>
          </p:cNvSpPr>
          <p:nvPr/>
        </p:nvSpPr>
        <p:spPr bwMode="auto">
          <a:xfrm>
            <a:off x="265029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Affairs</a:t>
            </a:r>
            <a:endParaRPr lang="en-US" sz="900" dirty="0"/>
          </a:p>
        </p:txBody>
      </p:sp>
      <p:sp>
        <p:nvSpPr>
          <p:cNvPr id="4150" name="Rectangle 54"/>
          <p:cNvSpPr>
            <a:spLocks noChangeArrowheads="1"/>
          </p:cNvSpPr>
          <p:nvPr/>
        </p:nvSpPr>
        <p:spPr bwMode="auto">
          <a:xfrm>
            <a:off x="35625"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Assoc Students (ASCC)</a:t>
            </a:r>
            <a:endParaRPr lang="en-US" sz="900" dirty="0"/>
          </a:p>
        </p:txBody>
      </p:sp>
      <p:sp>
        <p:nvSpPr>
          <p:cNvPr id="4184" name="Rectangle 88"/>
          <p:cNvSpPr>
            <a:spLocks noChangeArrowheads="1"/>
          </p:cNvSpPr>
          <p:nvPr/>
        </p:nvSpPr>
        <p:spPr bwMode="auto">
          <a:xfrm>
            <a:off x="181209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Dining</a:t>
            </a:r>
            <a:endParaRPr lang="en-US" sz="900" dirty="0"/>
          </a:p>
        </p:txBody>
      </p:sp>
      <p:sp>
        <p:nvSpPr>
          <p:cNvPr id="64" name="Rectangle 40"/>
          <p:cNvSpPr>
            <a:spLocks noChangeArrowheads="1"/>
          </p:cNvSpPr>
          <p:nvPr/>
        </p:nvSpPr>
        <p:spPr bwMode="auto">
          <a:xfrm>
            <a:off x="356469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72" name="Rectangle 32"/>
          <p:cNvSpPr>
            <a:spLocks noChangeArrowheads="1"/>
          </p:cNvSpPr>
          <p:nvPr/>
        </p:nvSpPr>
        <p:spPr bwMode="auto">
          <a:xfrm>
            <a:off x="4479090" y="1268412"/>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Campus Events</a:t>
            </a:r>
            <a:endParaRPr lang="en-US" sz="900" dirty="0"/>
          </a:p>
        </p:txBody>
      </p:sp>
      <p:sp>
        <p:nvSpPr>
          <p:cNvPr id="74" name="Rectangle 88"/>
          <p:cNvSpPr>
            <a:spLocks noChangeArrowheads="1"/>
          </p:cNvSpPr>
          <p:nvPr/>
        </p:nvSpPr>
        <p:spPr bwMode="auto">
          <a:xfrm>
            <a:off x="546969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Fitness Center</a:t>
            </a:r>
            <a:endParaRPr lang="en-US" sz="900" dirty="0"/>
          </a:p>
        </p:txBody>
      </p:sp>
      <p:sp>
        <p:nvSpPr>
          <p:cNvPr id="75" name="Rectangle 40"/>
          <p:cNvSpPr>
            <a:spLocks noChangeArrowheads="1"/>
          </p:cNvSpPr>
          <p:nvPr/>
        </p:nvSpPr>
        <p:spPr bwMode="auto">
          <a:xfrm>
            <a:off x="6400800"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85" name="Rectangle 52"/>
          <p:cNvSpPr>
            <a:spLocks noChangeArrowheads="1"/>
          </p:cNvSpPr>
          <p:nvPr/>
        </p:nvSpPr>
        <p:spPr bwMode="auto">
          <a:xfrm>
            <a:off x="7374690" y="1268412"/>
            <a:ext cx="778710" cy="484188"/>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Weather</a:t>
            </a:r>
          </a:p>
        </p:txBody>
      </p:sp>
      <p:sp>
        <p:nvSpPr>
          <p:cNvPr id="86" name="Rectangle 40"/>
          <p:cNvSpPr>
            <a:spLocks noChangeArrowheads="1"/>
          </p:cNvSpPr>
          <p:nvPr/>
        </p:nvSpPr>
        <p:spPr bwMode="auto">
          <a:xfrm>
            <a:off x="8312729" y="1268412"/>
            <a:ext cx="77871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Computer Labs</a:t>
            </a:r>
            <a:endParaRPr lang="en-US" sz="900" dirty="0"/>
          </a:p>
        </p:txBody>
      </p:sp>
      <p:sp>
        <p:nvSpPr>
          <p:cNvPr id="210" name="Rectangle 22"/>
          <p:cNvSpPr>
            <a:spLocks noChangeArrowheads="1"/>
          </p:cNvSpPr>
          <p:nvPr/>
        </p:nvSpPr>
        <p:spPr bwMode="auto">
          <a:xfrm>
            <a:off x="76200" y="2209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Agendas, Activities, News</a:t>
            </a:r>
          </a:p>
        </p:txBody>
      </p:sp>
      <p:sp>
        <p:nvSpPr>
          <p:cNvPr id="211" name="Rectangle 22"/>
          <p:cNvSpPr>
            <a:spLocks noChangeArrowheads="1"/>
          </p:cNvSpPr>
          <p:nvPr/>
        </p:nvSpPr>
        <p:spPr bwMode="auto">
          <a:xfrm>
            <a:off x="76200" y="2590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Getting Involved</a:t>
            </a:r>
          </a:p>
        </p:txBody>
      </p:sp>
      <p:sp>
        <p:nvSpPr>
          <p:cNvPr id="212" name="Rectangle 22"/>
          <p:cNvSpPr>
            <a:spLocks noChangeArrowheads="1"/>
          </p:cNvSpPr>
          <p:nvPr/>
        </p:nvSpPr>
        <p:spPr bwMode="auto">
          <a:xfrm>
            <a:off x="76200" y="2961904"/>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Leadership </a:t>
            </a:r>
            <a:r>
              <a:rPr lang="en-US" sz="700" dirty="0" err="1" smtClean="0"/>
              <a:t>Developmt</a:t>
            </a:r>
            <a:endParaRPr lang="en-US" sz="700" dirty="0" smtClean="0"/>
          </a:p>
        </p:txBody>
      </p:sp>
      <p:sp>
        <p:nvSpPr>
          <p:cNvPr id="213" name="Rectangle 22"/>
          <p:cNvSpPr>
            <a:spLocks noChangeArrowheads="1"/>
          </p:cNvSpPr>
          <p:nvPr/>
        </p:nvSpPr>
        <p:spPr bwMode="auto">
          <a:xfrm>
            <a:off x="76200" y="3352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Organizations/Clubs</a:t>
            </a:r>
          </a:p>
        </p:txBody>
      </p:sp>
      <p:sp>
        <p:nvSpPr>
          <p:cNvPr id="214" name="Rectangle 22"/>
          <p:cNvSpPr>
            <a:spLocks noChangeArrowheads="1"/>
          </p:cNvSpPr>
          <p:nvPr/>
        </p:nvSpPr>
        <p:spPr bwMode="auto">
          <a:xfrm>
            <a:off x="76200" y="3733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College Hour</a:t>
            </a:r>
          </a:p>
        </p:txBody>
      </p:sp>
      <p:sp>
        <p:nvSpPr>
          <p:cNvPr id="215" name="Rectangle 22"/>
          <p:cNvSpPr>
            <a:spLocks noChangeArrowheads="1"/>
          </p:cNvSpPr>
          <p:nvPr/>
        </p:nvSpPr>
        <p:spPr bwMode="auto">
          <a:xfrm>
            <a:off x="76200" y="4114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Affairs</a:t>
            </a:r>
          </a:p>
        </p:txBody>
      </p:sp>
      <p:sp>
        <p:nvSpPr>
          <p:cNvPr id="216" name="Rectangle 22"/>
          <p:cNvSpPr>
            <a:spLocks noChangeArrowheads="1"/>
          </p:cNvSpPr>
          <p:nvPr/>
        </p:nvSpPr>
        <p:spPr bwMode="auto">
          <a:xfrm>
            <a:off x="76200" y="4505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Support Services</a:t>
            </a:r>
          </a:p>
        </p:txBody>
      </p:sp>
      <p:sp>
        <p:nvSpPr>
          <p:cNvPr id="217" name="Rectangle 22"/>
          <p:cNvSpPr>
            <a:spLocks noChangeArrowheads="1"/>
          </p:cNvSpPr>
          <p:nvPr/>
        </p:nvSpPr>
        <p:spPr bwMode="auto">
          <a:xfrm>
            <a:off x="76200" y="4886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State Student Senate</a:t>
            </a:r>
          </a:p>
        </p:txBody>
      </p:sp>
      <p:sp>
        <p:nvSpPr>
          <p:cNvPr id="218" name="Rectangle 22"/>
          <p:cNvSpPr>
            <a:spLocks noChangeArrowheads="1"/>
          </p:cNvSpPr>
          <p:nvPr/>
        </p:nvSpPr>
        <p:spPr bwMode="auto">
          <a:xfrm>
            <a:off x="76200" y="5257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State Student Senate</a:t>
            </a:r>
          </a:p>
        </p:txBody>
      </p:sp>
      <p:sp>
        <p:nvSpPr>
          <p:cNvPr id="219" name="Rectangle 22"/>
          <p:cNvSpPr>
            <a:spLocks noChangeArrowheads="1"/>
          </p:cNvSpPr>
          <p:nvPr/>
        </p:nvSpPr>
        <p:spPr bwMode="auto">
          <a:xfrm>
            <a:off x="76200" y="5638800"/>
            <a:ext cx="713232"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900" dirty="0" smtClean="0"/>
              <a:t>Campus Events</a:t>
            </a:r>
          </a:p>
        </p:txBody>
      </p:sp>
      <p:sp>
        <p:nvSpPr>
          <p:cNvPr id="220" name="Rectangle 22"/>
          <p:cNvSpPr>
            <a:spLocks noChangeArrowheads="1"/>
          </p:cNvSpPr>
          <p:nvPr/>
        </p:nvSpPr>
        <p:spPr bwMode="auto">
          <a:xfrm>
            <a:off x="1039368" y="1828800"/>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Affairs</a:t>
            </a:r>
          </a:p>
        </p:txBody>
      </p:sp>
      <p:sp>
        <p:nvSpPr>
          <p:cNvPr id="221" name="Rectangle 22"/>
          <p:cNvSpPr>
            <a:spLocks noChangeArrowheads="1"/>
          </p:cNvSpPr>
          <p:nvPr/>
        </p:nvSpPr>
        <p:spPr bwMode="auto">
          <a:xfrm>
            <a:off x="1039368" y="2219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Advisor Resources</a:t>
            </a:r>
          </a:p>
        </p:txBody>
      </p:sp>
      <p:sp>
        <p:nvSpPr>
          <p:cNvPr id="222" name="Rectangle 22"/>
          <p:cNvSpPr>
            <a:spLocks noChangeArrowheads="1"/>
          </p:cNvSpPr>
          <p:nvPr/>
        </p:nvSpPr>
        <p:spPr bwMode="auto">
          <a:xfrm>
            <a:off x="1039368" y="2600696"/>
            <a:ext cx="713232"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College Hour</a:t>
            </a:r>
          </a:p>
        </p:txBody>
      </p:sp>
      <p:sp>
        <p:nvSpPr>
          <p:cNvPr id="235" name="Rectangle 22"/>
          <p:cNvSpPr>
            <a:spLocks noChangeArrowheads="1"/>
          </p:cNvSpPr>
          <p:nvPr/>
        </p:nvSpPr>
        <p:spPr bwMode="auto">
          <a:xfrm>
            <a:off x="2667000" y="1828800"/>
            <a:ext cx="7620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900" dirty="0" smtClean="0"/>
              <a:t>Register to Vote</a:t>
            </a:r>
          </a:p>
        </p:txBody>
      </p:sp>
      <p:sp>
        <p:nvSpPr>
          <p:cNvPr id="236" name="Rectangle 22"/>
          <p:cNvSpPr>
            <a:spLocks noChangeArrowheads="1"/>
          </p:cNvSpPr>
          <p:nvPr/>
        </p:nvSpPr>
        <p:spPr bwMode="auto">
          <a:xfrm>
            <a:off x="2667000" y="2252133"/>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College Hour</a:t>
            </a:r>
          </a:p>
        </p:txBody>
      </p:sp>
      <p:sp>
        <p:nvSpPr>
          <p:cNvPr id="237" name="Rectangle 22"/>
          <p:cNvSpPr>
            <a:spLocks noChangeArrowheads="1"/>
          </p:cNvSpPr>
          <p:nvPr/>
        </p:nvSpPr>
        <p:spPr bwMode="auto">
          <a:xfrm>
            <a:off x="2667000" y="2675466"/>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Organizations/Clubs</a:t>
            </a:r>
          </a:p>
        </p:txBody>
      </p:sp>
      <p:sp>
        <p:nvSpPr>
          <p:cNvPr id="238" name="Rectangle 22"/>
          <p:cNvSpPr>
            <a:spLocks noChangeArrowheads="1"/>
          </p:cNvSpPr>
          <p:nvPr/>
        </p:nvSpPr>
        <p:spPr bwMode="auto">
          <a:xfrm>
            <a:off x="2667000" y="3098799"/>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Conduct</a:t>
            </a:r>
          </a:p>
        </p:txBody>
      </p:sp>
      <p:sp>
        <p:nvSpPr>
          <p:cNvPr id="239" name="Rectangle 22"/>
          <p:cNvSpPr>
            <a:spLocks noChangeArrowheads="1"/>
          </p:cNvSpPr>
          <p:nvPr/>
        </p:nvSpPr>
        <p:spPr bwMode="auto">
          <a:xfrm>
            <a:off x="2667000" y="3522132"/>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Grievances</a:t>
            </a:r>
          </a:p>
        </p:txBody>
      </p:sp>
      <p:sp>
        <p:nvSpPr>
          <p:cNvPr id="240" name="Rectangle 22"/>
          <p:cNvSpPr>
            <a:spLocks noChangeArrowheads="1"/>
          </p:cNvSpPr>
          <p:nvPr/>
        </p:nvSpPr>
        <p:spPr bwMode="auto">
          <a:xfrm>
            <a:off x="2667000" y="3945465"/>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Complaint Procedure</a:t>
            </a:r>
          </a:p>
        </p:txBody>
      </p:sp>
      <p:sp>
        <p:nvSpPr>
          <p:cNvPr id="241" name="Rectangle 22"/>
          <p:cNvSpPr>
            <a:spLocks noChangeArrowheads="1"/>
          </p:cNvSpPr>
          <p:nvPr/>
        </p:nvSpPr>
        <p:spPr bwMode="auto">
          <a:xfrm>
            <a:off x="2667000" y="4368798"/>
            <a:ext cx="762000" cy="304800"/>
          </a:xfrm>
          <a:prstGeom prst="rect">
            <a:avLst/>
          </a:prstGeom>
          <a:solidFill>
            <a:srgbClr val="E5FF9B"/>
          </a:solidFill>
          <a:ln w="12700">
            <a:solidFill>
              <a:schemeClr val="tx1"/>
            </a:solidFill>
            <a:miter lim="800000"/>
            <a:headEnd/>
            <a:tailEnd/>
          </a:ln>
          <a:effectLst/>
        </p:spPr>
        <p:txBody>
          <a:bodyPr wrap="square" anchor="ctr"/>
          <a:lstStyle/>
          <a:p>
            <a:pPr algn="ctr"/>
            <a:r>
              <a:rPr lang="en-US" sz="700" dirty="0" smtClean="0"/>
              <a:t>CA </a:t>
            </a:r>
            <a:r>
              <a:rPr lang="en-US" sz="700" dirty="0" err="1" smtClean="0"/>
              <a:t>Comm</a:t>
            </a:r>
            <a:r>
              <a:rPr lang="en-US" sz="700" dirty="0" smtClean="0"/>
              <a:t> Complain Process/Form</a:t>
            </a:r>
          </a:p>
        </p:txBody>
      </p:sp>
      <p:sp>
        <p:nvSpPr>
          <p:cNvPr id="242" name="Rectangle 22"/>
          <p:cNvSpPr>
            <a:spLocks noChangeArrowheads="1"/>
          </p:cNvSpPr>
          <p:nvPr/>
        </p:nvSpPr>
        <p:spPr bwMode="auto">
          <a:xfrm>
            <a:off x="2667000" y="4792131"/>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Student Discipline</a:t>
            </a:r>
          </a:p>
        </p:txBody>
      </p:sp>
      <p:sp>
        <p:nvSpPr>
          <p:cNvPr id="243" name="Rectangle 22"/>
          <p:cNvSpPr>
            <a:spLocks noChangeArrowheads="1"/>
          </p:cNvSpPr>
          <p:nvPr/>
        </p:nvSpPr>
        <p:spPr bwMode="auto">
          <a:xfrm>
            <a:off x="2667000" y="5215464"/>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Student Support Services</a:t>
            </a:r>
          </a:p>
        </p:txBody>
      </p:sp>
      <p:sp>
        <p:nvSpPr>
          <p:cNvPr id="244" name="Rectangle 22"/>
          <p:cNvSpPr>
            <a:spLocks noChangeArrowheads="1"/>
          </p:cNvSpPr>
          <p:nvPr/>
        </p:nvSpPr>
        <p:spPr bwMode="auto">
          <a:xfrm>
            <a:off x="2667000" y="563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solidFill>
                  <a:srgbClr val="FF0000"/>
                </a:solidFill>
              </a:rPr>
              <a:t>Faculty Resources</a:t>
            </a:r>
          </a:p>
        </p:txBody>
      </p:sp>
      <p:sp>
        <p:nvSpPr>
          <p:cNvPr id="245" name="Rectangle 22"/>
          <p:cNvSpPr>
            <a:spLocks noChangeArrowheads="1"/>
          </p:cNvSpPr>
          <p:nvPr/>
        </p:nvSpPr>
        <p:spPr bwMode="auto">
          <a:xfrm>
            <a:off x="35814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Cross Country (W)</a:t>
            </a:r>
          </a:p>
        </p:txBody>
      </p:sp>
      <p:sp>
        <p:nvSpPr>
          <p:cNvPr id="246" name="Rectangle 22"/>
          <p:cNvSpPr>
            <a:spLocks noChangeArrowheads="1"/>
          </p:cNvSpPr>
          <p:nvPr/>
        </p:nvSpPr>
        <p:spPr bwMode="auto">
          <a:xfrm>
            <a:off x="3581400" y="2252133"/>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Soccer (W)</a:t>
            </a:r>
          </a:p>
        </p:txBody>
      </p:sp>
      <p:sp>
        <p:nvSpPr>
          <p:cNvPr id="247" name="Rectangle 22"/>
          <p:cNvSpPr>
            <a:spLocks noChangeArrowheads="1"/>
          </p:cNvSpPr>
          <p:nvPr/>
        </p:nvSpPr>
        <p:spPr bwMode="auto">
          <a:xfrm>
            <a:off x="3581400" y="2675466"/>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Tennis (W)</a:t>
            </a:r>
          </a:p>
        </p:txBody>
      </p:sp>
      <p:sp>
        <p:nvSpPr>
          <p:cNvPr id="248" name="Rectangle 22"/>
          <p:cNvSpPr>
            <a:spLocks noChangeArrowheads="1"/>
          </p:cNvSpPr>
          <p:nvPr/>
        </p:nvSpPr>
        <p:spPr bwMode="auto">
          <a:xfrm>
            <a:off x="3581400" y="3098799"/>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Track &amp; Field (W)</a:t>
            </a:r>
          </a:p>
        </p:txBody>
      </p:sp>
      <p:sp>
        <p:nvSpPr>
          <p:cNvPr id="249" name="Rectangle 22"/>
          <p:cNvSpPr>
            <a:spLocks noChangeArrowheads="1"/>
          </p:cNvSpPr>
          <p:nvPr/>
        </p:nvSpPr>
        <p:spPr bwMode="auto">
          <a:xfrm>
            <a:off x="3581400" y="3522132"/>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Volleyball (W)</a:t>
            </a:r>
          </a:p>
        </p:txBody>
      </p:sp>
      <p:sp>
        <p:nvSpPr>
          <p:cNvPr id="250" name="Rectangle 22"/>
          <p:cNvSpPr>
            <a:spLocks noChangeArrowheads="1"/>
          </p:cNvSpPr>
          <p:nvPr/>
        </p:nvSpPr>
        <p:spPr bwMode="auto">
          <a:xfrm>
            <a:off x="3581400" y="3945465"/>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Basketball (M)</a:t>
            </a:r>
          </a:p>
        </p:txBody>
      </p:sp>
      <p:sp>
        <p:nvSpPr>
          <p:cNvPr id="251" name="Rectangle 22"/>
          <p:cNvSpPr>
            <a:spLocks noChangeArrowheads="1"/>
          </p:cNvSpPr>
          <p:nvPr/>
        </p:nvSpPr>
        <p:spPr bwMode="auto">
          <a:xfrm>
            <a:off x="3581400" y="4368798"/>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Cross Country (M)</a:t>
            </a:r>
          </a:p>
        </p:txBody>
      </p:sp>
      <p:sp>
        <p:nvSpPr>
          <p:cNvPr id="252" name="Rectangle 22"/>
          <p:cNvSpPr>
            <a:spLocks noChangeArrowheads="1"/>
          </p:cNvSpPr>
          <p:nvPr/>
        </p:nvSpPr>
        <p:spPr bwMode="auto">
          <a:xfrm>
            <a:off x="3581400" y="4792131"/>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Soccer (M)</a:t>
            </a:r>
          </a:p>
        </p:txBody>
      </p:sp>
      <p:sp>
        <p:nvSpPr>
          <p:cNvPr id="253" name="Rectangle 22"/>
          <p:cNvSpPr>
            <a:spLocks noChangeArrowheads="1"/>
          </p:cNvSpPr>
          <p:nvPr/>
        </p:nvSpPr>
        <p:spPr bwMode="auto">
          <a:xfrm>
            <a:off x="3581400" y="5215464"/>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Golf (M)</a:t>
            </a:r>
          </a:p>
        </p:txBody>
      </p:sp>
      <p:sp>
        <p:nvSpPr>
          <p:cNvPr id="254" name="Rectangle 22"/>
          <p:cNvSpPr>
            <a:spLocks noChangeArrowheads="1"/>
          </p:cNvSpPr>
          <p:nvPr/>
        </p:nvSpPr>
        <p:spPr bwMode="auto">
          <a:xfrm>
            <a:off x="3581400" y="563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Track &amp; Field (M)</a:t>
            </a:r>
          </a:p>
        </p:txBody>
      </p:sp>
      <p:sp>
        <p:nvSpPr>
          <p:cNvPr id="255" name="Rectangle 22"/>
          <p:cNvSpPr>
            <a:spLocks noChangeArrowheads="1"/>
          </p:cNvSpPr>
          <p:nvPr/>
        </p:nvSpPr>
        <p:spPr bwMode="auto">
          <a:xfrm>
            <a:off x="54864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How to Enroll</a:t>
            </a:r>
          </a:p>
        </p:txBody>
      </p:sp>
      <p:sp>
        <p:nvSpPr>
          <p:cNvPr id="256" name="Rectangle 22"/>
          <p:cNvSpPr>
            <a:spLocks noChangeArrowheads="1"/>
          </p:cNvSpPr>
          <p:nvPr/>
        </p:nvSpPr>
        <p:spPr bwMode="auto">
          <a:xfrm>
            <a:off x="5486400" y="2252133"/>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Orientation Info</a:t>
            </a:r>
          </a:p>
        </p:txBody>
      </p:sp>
      <p:sp>
        <p:nvSpPr>
          <p:cNvPr id="257" name="Rectangle 22"/>
          <p:cNvSpPr>
            <a:spLocks noChangeArrowheads="1"/>
          </p:cNvSpPr>
          <p:nvPr/>
        </p:nvSpPr>
        <p:spPr bwMode="auto">
          <a:xfrm>
            <a:off x="5486400" y="2675466"/>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Blackboard Help</a:t>
            </a:r>
          </a:p>
        </p:txBody>
      </p:sp>
      <p:sp>
        <p:nvSpPr>
          <p:cNvPr id="258" name="Rectangle 22"/>
          <p:cNvSpPr>
            <a:spLocks noChangeArrowheads="1"/>
          </p:cNvSpPr>
          <p:nvPr/>
        </p:nvSpPr>
        <p:spPr bwMode="auto">
          <a:xfrm>
            <a:off x="5486400" y="3098799"/>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Student Course Quiz Info</a:t>
            </a:r>
          </a:p>
        </p:txBody>
      </p:sp>
      <p:sp>
        <p:nvSpPr>
          <p:cNvPr id="259" name="Rectangle 22"/>
          <p:cNvSpPr>
            <a:spLocks noChangeArrowheads="1"/>
          </p:cNvSpPr>
          <p:nvPr/>
        </p:nvSpPr>
        <p:spPr bwMode="auto">
          <a:xfrm>
            <a:off x="5486400" y="3522132"/>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Driving Directions/Map</a:t>
            </a:r>
          </a:p>
        </p:txBody>
      </p:sp>
      <p:sp>
        <p:nvSpPr>
          <p:cNvPr id="260" name="Rectangle 22"/>
          <p:cNvSpPr>
            <a:spLocks noChangeArrowheads="1"/>
          </p:cNvSpPr>
          <p:nvPr/>
        </p:nvSpPr>
        <p:spPr bwMode="auto">
          <a:xfrm>
            <a:off x="5486400" y="3945465"/>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ES010 Cardio Fitness &amp; Nutrition</a:t>
            </a:r>
          </a:p>
        </p:txBody>
      </p:sp>
      <p:sp>
        <p:nvSpPr>
          <p:cNvPr id="261" name="Rectangle 22"/>
          <p:cNvSpPr>
            <a:spLocks noChangeArrowheads="1"/>
          </p:cNvSpPr>
          <p:nvPr/>
        </p:nvSpPr>
        <p:spPr bwMode="auto">
          <a:xfrm>
            <a:off x="5486400" y="4368798"/>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ES011 Circuit Training</a:t>
            </a:r>
          </a:p>
        </p:txBody>
      </p:sp>
      <p:sp>
        <p:nvSpPr>
          <p:cNvPr id="262" name="Rectangle 22"/>
          <p:cNvSpPr>
            <a:spLocks noChangeArrowheads="1"/>
          </p:cNvSpPr>
          <p:nvPr/>
        </p:nvSpPr>
        <p:spPr bwMode="auto">
          <a:xfrm>
            <a:off x="5486400" y="4792131"/>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ES012 Sports Conditioning</a:t>
            </a:r>
          </a:p>
        </p:txBody>
      </p:sp>
      <p:sp>
        <p:nvSpPr>
          <p:cNvPr id="265" name="Rectangle 22"/>
          <p:cNvSpPr>
            <a:spLocks noChangeArrowheads="1"/>
          </p:cNvSpPr>
          <p:nvPr/>
        </p:nvSpPr>
        <p:spPr bwMode="auto">
          <a:xfrm>
            <a:off x="6400800" y="1828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Florence, Italy Fall 2011</a:t>
            </a:r>
          </a:p>
        </p:txBody>
      </p:sp>
      <p:sp>
        <p:nvSpPr>
          <p:cNvPr id="266" name="Rectangle 22"/>
          <p:cNvSpPr>
            <a:spLocks noChangeArrowheads="1"/>
          </p:cNvSpPr>
          <p:nvPr/>
        </p:nvSpPr>
        <p:spPr bwMode="auto">
          <a:xfrm>
            <a:off x="6400800" y="2209800"/>
            <a:ext cx="762000"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700" dirty="0" smtClean="0"/>
              <a:t>Informational Brochure (PDF)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a:p>
        </p:txBody>
      </p:sp>
      <p:sp>
        <p:nvSpPr>
          <p:cNvPr id="58" name="Slide Number Placeholder 4"/>
          <p:cNvSpPr>
            <a:spLocks noGrp="1"/>
          </p:cNvSpPr>
          <p:nvPr>
            <p:ph type="sldNum" sz="quarter" idx="12"/>
          </p:nvPr>
        </p:nvSpPr>
        <p:spPr/>
        <p:txBody>
          <a:bodyPr/>
          <a:lstStyle/>
          <a:p>
            <a:fld id="{03A9AE10-60CA-432F-A5A0-6198CB863B27}" type="slidenum">
              <a:rPr lang="en-US"/>
              <a:pPr/>
              <a:t>8</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Services</a:t>
            </a:r>
            <a:endParaRPr lang="en-US" sz="1000" b="1" dirty="0"/>
          </a:p>
        </p:txBody>
      </p:sp>
      <p:cxnSp>
        <p:nvCxnSpPr>
          <p:cNvPr id="127" name="AutoShape 7"/>
          <p:cNvCxnSpPr>
            <a:cxnSpLocks noChangeShapeType="1"/>
            <a:stCxn id="4101" idx="2"/>
            <a:endCxn id="4150" idx="0"/>
          </p:cNvCxnSpPr>
          <p:nvPr/>
        </p:nvCxnSpPr>
        <p:spPr bwMode="auto">
          <a:xfrm rot="5400000">
            <a:off x="2272825" y="-1030764"/>
            <a:ext cx="277812" cy="43205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562893" y="-740696"/>
            <a:ext cx="277812" cy="3740405"/>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2852961" y="-450628"/>
            <a:ext cx="277812" cy="3160269"/>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5400000">
            <a:off x="3143029" y="-160560"/>
            <a:ext cx="277812" cy="2580133"/>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3433097" y="129508"/>
            <a:ext cx="277812" cy="1999997"/>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5400000">
            <a:off x="3723165" y="419576"/>
            <a:ext cx="277812" cy="1419861"/>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5400000">
            <a:off x="4013233" y="709644"/>
            <a:ext cx="277812" cy="839725"/>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4593368" y="969232"/>
            <a:ext cx="277812" cy="320547"/>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4883436" y="679164"/>
            <a:ext cx="277812" cy="900683"/>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5173504" y="389096"/>
            <a:ext cx="277812" cy="1480819"/>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576072" y="1268412"/>
            <a:ext cx="50292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700" dirty="0" smtClean="0"/>
              <a:t>Bookstore</a:t>
            </a:r>
            <a:endParaRPr lang="en-US" sz="700" dirty="0"/>
          </a:p>
        </p:txBody>
      </p:sp>
      <p:sp>
        <p:nvSpPr>
          <p:cNvPr id="4148" name="Rectangle 52"/>
          <p:cNvSpPr>
            <a:spLocks noChangeArrowheads="1"/>
          </p:cNvSpPr>
          <p:nvPr/>
        </p:nvSpPr>
        <p:spPr bwMode="auto">
          <a:xfrm>
            <a:off x="1728216"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Cashier's Office</a:t>
            </a:r>
            <a:endParaRPr lang="en-US" sz="700" dirty="0"/>
          </a:p>
        </p:txBody>
      </p:sp>
      <p:sp>
        <p:nvSpPr>
          <p:cNvPr id="4150" name="Rectangle 54"/>
          <p:cNvSpPr>
            <a:spLocks noChangeArrowheads="1"/>
          </p:cNvSpPr>
          <p:nvPr/>
        </p:nvSpPr>
        <p:spPr bwMode="auto">
          <a:xfrm>
            <a:off x="0"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Admissions &amp; Records</a:t>
            </a:r>
            <a:endParaRPr lang="en-US" sz="700" dirty="0"/>
          </a:p>
        </p:txBody>
      </p:sp>
      <p:sp>
        <p:nvSpPr>
          <p:cNvPr id="4184" name="Rectangle 88"/>
          <p:cNvSpPr>
            <a:spLocks noChangeArrowheads="1"/>
          </p:cNvSpPr>
          <p:nvPr/>
        </p:nvSpPr>
        <p:spPr bwMode="auto">
          <a:xfrm>
            <a:off x="1152144"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Cal WORKs</a:t>
            </a:r>
            <a:endParaRPr lang="en-US" sz="700" dirty="0"/>
          </a:p>
        </p:txBody>
      </p:sp>
      <p:sp>
        <p:nvSpPr>
          <p:cNvPr id="64" name="Rectangle 40"/>
          <p:cNvSpPr>
            <a:spLocks noChangeArrowheads="1"/>
          </p:cNvSpPr>
          <p:nvPr/>
        </p:nvSpPr>
        <p:spPr bwMode="auto">
          <a:xfrm>
            <a:off x="2304288"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Child Care Center</a:t>
            </a:r>
            <a:endParaRPr lang="en-US" sz="700" dirty="0"/>
          </a:p>
        </p:txBody>
      </p:sp>
      <p:sp>
        <p:nvSpPr>
          <p:cNvPr id="72" name="Rectangle 32"/>
          <p:cNvSpPr>
            <a:spLocks noChangeArrowheads="1"/>
          </p:cNvSpPr>
          <p:nvPr/>
        </p:nvSpPr>
        <p:spPr bwMode="auto">
          <a:xfrm>
            <a:off x="2880360"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Computer Help Desk</a:t>
            </a:r>
            <a:endParaRPr lang="en-US" sz="700" dirty="0"/>
          </a:p>
        </p:txBody>
      </p:sp>
      <p:sp>
        <p:nvSpPr>
          <p:cNvPr id="74" name="Rectangle 88"/>
          <p:cNvSpPr>
            <a:spLocks noChangeArrowheads="1"/>
          </p:cNvSpPr>
          <p:nvPr/>
        </p:nvSpPr>
        <p:spPr bwMode="auto">
          <a:xfrm>
            <a:off x="3456432"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Counseling</a:t>
            </a:r>
            <a:endParaRPr lang="en-US" sz="700" dirty="0"/>
          </a:p>
        </p:txBody>
      </p:sp>
      <p:sp>
        <p:nvSpPr>
          <p:cNvPr id="75" name="Rectangle 40"/>
          <p:cNvSpPr>
            <a:spLocks noChangeArrowheads="1"/>
          </p:cNvSpPr>
          <p:nvPr/>
        </p:nvSpPr>
        <p:spPr bwMode="auto">
          <a:xfrm>
            <a:off x="4608576"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EOPS/CARE</a:t>
            </a:r>
            <a:endParaRPr lang="en-US" sz="700" dirty="0"/>
          </a:p>
        </p:txBody>
      </p:sp>
      <p:sp>
        <p:nvSpPr>
          <p:cNvPr id="85" name="Rectangle 52"/>
          <p:cNvSpPr>
            <a:spLocks noChangeArrowheads="1"/>
          </p:cNvSpPr>
          <p:nvPr/>
        </p:nvSpPr>
        <p:spPr bwMode="auto">
          <a:xfrm>
            <a:off x="5184648"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Health Services</a:t>
            </a:r>
          </a:p>
        </p:txBody>
      </p:sp>
      <p:sp>
        <p:nvSpPr>
          <p:cNvPr id="86" name="Rectangle 40"/>
          <p:cNvSpPr>
            <a:spLocks noChangeArrowheads="1"/>
          </p:cNvSpPr>
          <p:nvPr/>
        </p:nvSpPr>
        <p:spPr bwMode="auto">
          <a:xfrm>
            <a:off x="5760720"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Job &amp; Career Info</a:t>
            </a:r>
            <a:endParaRPr lang="en-US" sz="700" dirty="0"/>
          </a:p>
        </p:txBody>
      </p:sp>
      <p:sp>
        <p:nvSpPr>
          <p:cNvPr id="98" name="Rectangle 32"/>
          <p:cNvSpPr>
            <a:spLocks noChangeArrowheads="1"/>
          </p:cNvSpPr>
          <p:nvPr/>
        </p:nvSpPr>
        <p:spPr bwMode="auto">
          <a:xfrm>
            <a:off x="6336792"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Library</a:t>
            </a:r>
            <a:endParaRPr lang="en-US" sz="700" dirty="0"/>
          </a:p>
        </p:txBody>
      </p:sp>
      <p:sp>
        <p:nvSpPr>
          <p:cNvPr id="99" name="Rectangle 88"/>
          <p:cNvSpPr>
            <a:spLocks noChangeArrowheads="1"/>
          </p:cNvSpPr>
          <p:nvPr/>
        </p:nvSpPr>
        <p:spPr bwMode="auto">
          <a:xfrm>
            <a:off x="6940930"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Transfer Center</a:t>
            </a:r>
            <a:endParaRPr lang="en-US" sz="700" dirty="0"/>
          </a:p>
        </p:txBody>
      </p:sp>
      <p:sp>
        <p:nvSpPr>
          <p:cNvPr id="100" name="Rectangle 40"/>
          <p:cNvSpPr>
            <a:spLocks noChangeArrowheads="1"/>
          </p:cNvSpPr>
          <p:nvPr/>
        </p:nvSpPr>
        <p:spPr bwMode="auto">
          <a:xfrm>
            <a:off x="7488936"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Tutoring</a:t>
            </a:r>
            <a:endParaRPr lang="en-US" sz="700" dirty="0"/>
          </a:p>
        </p:txBody>
      </p:sp>
      <p:sp>
        <p:nvSpPr>
          <p:cNvPr id="101" name="Rectangle 52"/>
          <p:cNvSpPr>
            <a:spLocks noChangeArrowheads="1"/>
          </p:cNvSpPr>
          <p:nvPr/>
        </p:nvSpPr>
        <p:spPr bwMode="auto">
          <a:xfrm>
            <a:off x="8065008"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Veteran Services</a:t>
            </a:r>
          </a:p>
        </p:txBody>
      </p:sp>
      <p:sp>
        <p:nvSpPr>
          <p:cNvPr id="102" name="Rectangle 40"/>
          <p:cNvSpPr>
            <a:spLocks noChangeArrowheads="1"/>
          </p:cNvSpPr>
          <p:nvPr/>
        </p:nvSpPr>
        <p:spPr bwMode="auto">
          <a:xfrm>
            <a:off x="8641080" y="1268412"/>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solidFill>
                  <a:srgbClr val="FF0000"/>
                </a:solidFill>
              </a:rPr>
              <a:t>Online Services</a:t>
            </a:r>
            <a:endParaRPr lang="en-US" sz="700" dirty="0">
              <a:solidFill>
                <a:srgbClr val="FF0000"/>
              </a:solidFill>
            </a:endParaRPr>
          </a:p>
        </p:txBody>
      </p:sp>
      <p:cxnSp>
        <p:nvCxnSpPr>
          <p:cNvPr id="123" name="AutoShape 7"/>
          <p:cNvCxnSpPr>
            <a:cxnSpLocks noChangeShapeType="1"/>
            <a:stCxn id="4101" idx="2"/>
            <a:endCxn id="99" idx="0"/>
          </p:cNvCxnSpPr>
          <p:nvPr/>
        </p:nvCxnSpPr>
        <p:spPr bwMode="auto">
          <a:xfrm rot="16200000" flipH="1">
            <a:off x="5743289" y="-180689"/>
            <a:ext cx="277812" cy="2620389"/>
          </a:xfrm>
          <a:prstGeom prst="bentConnector3">
            <a:avLst>
              <a:gd name="adj1" fmla="val 50000"/>
            </a:avLst>
          </a:prstGeom>
          <a:noFill/>
          <a:ln w="9525">
            <a:solidFill>
              <a:schemeClr val="tx1"/>
            </a:solidFill>
            <a:miter lim="800000"/>
            <a:headEnd/>
            <a:tailEnd type="triangle" w="med" len="med"/>
          </a:ln>
          <a:effectLst/>
        </p:spPr>
      </p:cxnSp>
      <p:cxnSp>
        <p:nvCxnSpPr>
          <p:cNvPr id="126" name="AutoShape 7"/>
          <p:cNvCxnSpPr>
            <a:cxnSpLocks noChangeShapeType="1"/>
            <a:stCxn id="4101" idx="2"/>
            <a:endCxn id="100" idx="0"/>
          </p:cNvCxnSpPr>
          <p:nvPr/>
        </p:nvCxnSpPr>
        <p:spPr bwMode="auto">
          <a:xfrm rot="16200000" flipH="1">
            <a:off x="6043708" y="-481108"/>
            <a:ext cx="277812" cy="3221227"/>
          </a:xfrm>
          <a:prstGeom prst="bentConnector3">
            <a:avLst>
              <a:gd name="adj1" fmla="val 50000"/>
            </a:avLst>
          </a:prstGeom>
          <a:noFill/>
          <a:ln w="9525">
            <a:solidFill>
              <a:schemeClr val="tx1"/>
            </a:solidFill>
            <a:miter lim="800000"/>
            <a:headEnd/>
            <a:tailEnd type="triangle" w="med" len="med"/>
          </a:ln>
          <a:effectLst/>
        </p:spPr>
      </p:cxnSp>
      <p:cxnSp>
        <p:nvCxnSpPr>
          <p:cNvPr id="130" name="AutoShape 7"/>
          <p:cNvCxnSpPr>
            <a:cxnSpLocks noChangeShapeType="1"/>
            <a:stCxn id="4101" idx="2"/>
            <a:endCxn id="101" idx="0"/>
          </p:cNvCxnSpPr>
          <p:nvPr/>
        </p:nvCxnSpPr>
        <p:spPr bwMode="auto">
          <a:xfrm rot="16200000" flipH="1">
            <a:off x="6333776" y="-771176"/>
            <a:ext cx="277812" cy="3801363"/>
          </a:xfrm>
          <a:prstGeom prst="bentConnector3">
            <a:avLst>
              <a:gd name="adj1" fmla="val 50000"/>
            </a:avLst>
          </a:prstGeom>
          <a:noFill/>
          <a:ln w="9525">
            <a:solidFill>
              <a:schemeClr val="tx1"/>
            </a:solidFill>
            <a:miter lim="800000"/>
            <a:headEnd/>
            <a:tailEnd type="triangle" w="med" len="med"/>
          </a:ln>
          <a:effectLst/>
        </p:spPr>
      </p:cxnSp>
      <p:cxnSp>
        <p:nvCxnSpPr>
          <p:cNvPr id="136" name="AutoShape 7"/>
          <p:cNvCxnSpPr>
            <a:cxnSpLocks noChangeShapeType="1"/>
            <a:stCxn id="4101" idx="2"/>
            <a:endCxn id="102" idx="0"/>
          </p:cNvCxnSpPr>
          <p:nvPr/>
        </p:nvCxnSpPr>
        <p:spPr bwMode="auto">
          <a:xfrm rot="16200000" flipH="1">
            <a:off x="6593364" y="-1030764"/>
            <a:ext cx="277812" cy="4320539"/>
          </a:xfrm>
          <a:prstGeom prst="bentConnector3">
            <a:avLst>
              <a:gd name="adj1" fmla="val 50000"/>
            </a:avLst>
          </a:prstGeom>
          <a:noFill/>
          <a:ln w="9525">
            <a:solidFill>
              <a:schemeClr val="tx1"/>
            </a:solidFill>
            <a:miter lim="800000"/>
            <a:headEnd/>
            <a:tailEnd type="triangle" w="med" len="med"/>
          </a:ln>
          <a:effectLst/>
        </p:spPr>
      </p:cxnSp>
      <p:sp>
        <p:nvSpPr>
          <p:cNvPr id="142" name="Rectangle 22"/>
          <p:cNvSpPr>
            <a:spLocks noChangeArrowheads="1"/>
          </p:cNvSpPr>
          <p:nvPr/>
        </p:nvSpPr>
        <p:spPr bwMode="auto">
          <a:xfrm>
            <a:off x="0" y="1752600"/>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FAQs</a:t>
            </a:r>
          </a:p>
        </p:txBody>
      </p:sp>
      <p:sp>
        <p:nvSpPr>
          <p:cNvPr id="143" name="Rectangle 22"/>
          <p:cNvSpPr>
            <a:spLocks noChangeArrowheads="1"/>
          </p:cNvSpPr>
          <p:nvPr/>
        </p:nvSpPr>
        <p:spPr bwMode="auto">
          <a:xfrm>
            <a:off x="0" y="1999129"/>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144" name="Rectangle 22"/>
          <p:cNvSpPr>
            <a:spLocks noChangeArrowheads="1"/>
          </p:cNvSpPr>
          <p:nvPr/>
        </p:nvSpPr>
        <p:spPr bwMode="auto">
          <a:xfrm>
            <a:off x="0" y="2245658"/>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Catalog</a:t>
            </a:r>
          </a:p>
        </p:txBody>
      </p:sp>
      <p:sp>
        <p:nvSpPr>
          <p:cNvPr id="145" name="Rectangle 22"/>
          <p:cNvSpPr>
            <a:spLocks noChangeArrowheads="1"/>
          </p:cNvSpPr>
          <p:nvPr/>
        </p:nvSpPr>
        <p:spPr bwMode="auto">
          <a:xfrm>
            <a:off x="0" y="2492187"/>
            <a:ext cx="502920"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Academic Deadlines</a:t>
            </a:r>
          </a:p>
        </p:txBody>
      </p:sp>
      <p:sp>
        <p:nvSpPr>
          <p:cNvPr id="146" name="Rectangle 22"/>
          <p:cNvSpPr>
            <a:spLocks noChangeArrowheads="1"/>
          </p:cNvSpPr>
          <p:nvPr/>
        </p:nvSpPr>
        <p:spPr bwMode="auto">
          <a:xfrm>
            <a:off x="0" y="2738716"/>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Forms</a:t>
            </a:r>
          </a:p>
        </p:txBody>
      </p:sp>
      <p:sp>
        <p:nvSpPr>
          <p:cNvPr id="147" name="Rectangle 22"/>
          <p:cNvSpPr>
            <a:spLocks noChangeArrowheads="1"/>
          </p:cNvSpPr>
          <p:nvPr/>
        </p:nvSpPr>
        <p:spPr bwMode="auto">
          <a:xfrm>
            <a:off x="0" y="2985245"/>
            <a:ext cx="502920"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Apply On-line</a:t>
            </a:r>
          </a:p>
        </p:txBody>
      </p:sp>
      <p:sp>
        <p:nvSpPr>
          <p:cNvPr id="148" name="Rectangle 22"/>
          <p:cNvSpPr>
            <a:spLocks noChangeArrowheads="1"/>
          </p:cNvSpPr>
          <p:nvPr/>
        </p:nvSpPr>
        <p:spPr bwMode="auto">
          <a:xfrm>
            <a:off x="0" y="3231774"/>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Evaluations</a:t>
            </a:r>
          </a:p>
        </p:txBody>
      </p:sp>
      <p:sp>
        <p:nvSpPr>
          <p:cNvPr id="149" name="Rectangle 22"/>
          <p:cNvSpPr>
            <a:spLocks noChangeArrowheads="1"/>
          </p:cNvSpPr>
          <p:nvPr/>
        </p:nvSpPr>
        <p:spPr bwMode="auto">
          <a:xfrm>
            <a:off x="0" y="3478303"/>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FERPA</a:t>
            </a:r>
          </a:p>
        </p:txBody>
      </p:sp>
      <p:sp>
        <p:nvSpPr>
          <p:cNvPr id="150" name="Rectangle 22"/>
          <p:cNvSpPr>
            <a:spLocks noChangeArrowheads="1"/>
          </p:cNvSpPr>
          <p:nvPr/>
        </p:nvSpPr>
        <p:spPr bwMode="auto">
          <a:xfrm>
            <a:off x="0" y="3724832"/>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Graduation</a:t>
            </a:r>
          </a:p>
        </p:txBody>
      </p:sp>
      <p:sp>
        <p:nvSpPr>
          <p:cNvPr id="151" name="Rectangle 22"/>
          <p:cNvSpPr>
            <a:spLocks noChangeArrowheads="1"/>
          </p:cNvSpPr>
          <p:nvPr/>
        </p:nvSpPr>
        <p:spPr bwMode="auto">
          <a:xfrm>
            <a:off x="0" y="3971361"/>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High School Students</a:t>
            </a:r>
          </a:p>
        </p:txBody>
      </p:sp>
      <p:sp>
        <p:nvSpPr>
          <p:cNvPr id="152" name="Rectangle 22"/>
          <p:cNvSpPr>
            <a:spLocks noChangeArrowheads="1"/>
          </p:cNvSpPr>
          <p:nvPr/>
        </p:nvSpPr>
        <p:spPr bwMode="auto">
          <a:xfrm>
            <a:off x="0" y="4217890"/>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International Students</a:t>
            </a:r>
          </a:p>
        </p:txBody>
      </p:sp>
      <p:sp>
        <p:nvSpPr>
          <p:cNvPr id="153" name="Rectangle 22"/>
          <p:cNvSpPr>
            <a:spLocks noChangeArrowheads="1"/>
          </p:cNvSpPr>
          <p:nvPr/>
        </p:nvSpPr>
        <p:spPr bwMode="auto">
          <a:xfrm>
            <a:off x="0" y="4464419"/>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Register On-line</a:t>
            </a:r>
          </a:p>
        </p:txBody>
      </p:sp>
      <p:sp>
        <p:nvSpPr>
          <p:cNvPr id="154" name="Rectangle 22"/>
          <p:cNvSpPr>
            <a:spLocks noChangeArrowheads="1"/>
          </p:cNvSpPr>
          <p:nvPr/>
        </p:nvSpPr>
        <p:spPr bwMode="auto">
          <a:xfrm>
            <a:off x="0" y="4710948"/>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Residency</a:t>
            </a:r>
          </a:p>
        </p:txBody>
      </p:sp>
      <p:sp>
        <p:nvSpPr>
          <p:cNvPr id="155" name="Rectangle 22"/>
          <p:cNvSpPr>
            <a:spLocks noChangeArrowheads="1"/>
          </p:cNvSpPr>
          <p:nvPr/>
        </p:nvSpPr>
        <p:spPr bwMode="auto">
          <a:xfrm>
            <a:off x="0" y="4957477"/>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Transcript Information</a:t>
            </a:r>
          </a:p>
        </p:txBody>
      </p:sp>
      <p:sp>
        <p:nvSpPr>
          <p:cNvPr id="156" name="Rectangle 22"/>
          <p:cNvSpPr>
            <a:spLocks noChangeArrowheads="1"/>
          </p:cNvSpPr>
          <p:nvPr/>
        </p:nvSpPr>
        <p:spPr bwMode="auto">
          <a:xfrm>
            <a:off x="0" y="5204006"/>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Verification of Enrollment</a:t>
            </a:r>
          </a:p>
        </p:txBody>
      </p:sp>
      <p:sp>
        <p:nvSpPr>
          <p:cNvPr id="157" name="Rectangle 22"/>
          <p:cNvSpPr>
            <a:spLocks noChangeArrowheads="1"/>
          </p:cNvSpPr>
          <p:nvPr/>
        </p:nvSpPr>
        <p:spPr bwMode="auto">
          <a:xfrm>
            <a:off x="0" y="5450535"/>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Veterans Information</a:t>
            </a:r>
          </a:p>
        </p:txBody>
      </p:sp>
      <p:sp>
        <p:nvSpPr>
          <p:cNvPr id="158" name="Rectangle 22"/>
          <p:cNvSpPr>
            <a:spLocks noChangeArrowheads="1"/>
          </p:cNvSpPr>
          <p:nvPr/>
        </p:nvSpPr>
        <p:spPr bwMode="auto">
          <a:xfrm>
            <a:off x="0" y="5697064"/>
            <a:ext cx="502920"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Update Contact Info</a:t>
            </a:r>
          </a:p>
        </p:txBody>
      </p:sp>
      <p:sp>
        <p:nvSpPr>
          <p:cNvPr id="159" name="Rectangle 22"/>
          <p:cNvSpPr>
            <a:spLocks noChangeArrowheads="1"/>
          </p:cNvSpPr>
          <p:nvPr/>
        </p:nvSpPr>
        <p:spPr bwMode="auto">
          <a:xfrm>
            <a:off x="0" y="5943600"/>
            <a:ext cx="502920" cy="2286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err="1" smtClean="0"/>
              <a:t>WebAdvisor</a:t>
            </a:r>
            <a:endParaRPr lang="en-US" sz="700" dirty="0" smtClean="0"/>
          </a:p>
        </p:txBody>
      </p:sp>
      <p:sp>
        <p:nvSpPr>
          <p:cNvPr id="160" name="Rectangle 22"/>
          <p:cNvSpPr>
            <a:spLocks noChangeArrowheads="1"/>
          </p:cNvSpPr>
          <p:nvPr/>
        </p:nvSpPr>
        <p:spPr bwMode="auto">
          <a:xfrm>
            <a:off x="0" y="6207825"/>
            <a:ext cx="502920" cy="1524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err="1" smtClean="0"/>
              <a:t>Votor</a:t>
            </a:r>
            <a:r>
              <a:rPr lang="en-US" sz="700" dirty="0" smtClean="0"/>
              <a:t> </a:t>
            </a:r>
            <a:r>
              <a:rPr lang="en-US" sz="700" dirty="0" err="1" smtClean="0"/>
              <a:t>Reg</a:t>
            </a:r>
            <a:r>
              <a:rPr lang="en-US" sz="700" dirty="0" smtClean="0"/>
              <a:t> Info</a:t>
            </a:r>
          </a:p>
        </p:txBody>
      </p:sp>
      <p:sp>
        <p:nvSpPr>
          <p:cNvPr id="161" name="Rectangle 22"/>
          <p:cNvSpPr>
            <a:spLocks noChangeArrowheads="1"/>
          </p:cNvSpPr>
          <p:nvPr/>
        </p:nvSpPr>
        <p:spPr bwMode="auto">
          <a:xfrm>
            <a:off x="0" y="6400800"/>
            <a:ext cx="502920" cy="1524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solidFill>
                  <a:srgbClr val="FF0000"/>
                </a:solidFill>
              </a:rPr>
              <a:t>Faculty Services</a:t>
            </a:r>
          </a:p>
        </p:txBody>
      </p:sp>
      <p:sp>
        <p:nvSpPr>
          <p:cNvPr id="162" name="Rectangle 22"/>
          <p:cNvSpPr>
            <a:spLocks noChangeArrowheads="1"/>
          </p:cNvSpPr>
          <p:nvPr/>
        </p:nvSpPr>
        <p:spPr bwMode="auto">
          <a:xfrm>
            <a:off x="1143000" y="1752599"/>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About</a:t>
            </a:r>
          </a:p>
        </p:txBody>
      </p:sp>
      <p:sp>
        <p:nvSpPr>
          <p:cNvPr id="163" name="Rectangle 22"/>
          <p:cNvSpPr>
            <a:spLocks noChangeArrowheads="1"/>
          </p:cNvSpPr>
          <p:nvPr/>
        </p:nvSpPr>
        <p:spPr bwMode="auto">
          <a:xfrm>
            <a:off x="1143000" y="2205957"/>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Are you eligible?</a:t>
            </a:r>
          </a:p>
        </p:txBody>
      </p:sp>
      <p:sp>
        <p:nvSpPr>
          <p:cNvPr id="164" name="Rectangle 22"/>
          <p:cNvSpPr>
            <a:spLocks noChangeArrowheads="1"/>
          </p:cNvSpPr>
          <p:nvPr/>
        </p:nvSpPr>
        <p:spPr bwMode="auto">
          <a:xfrm>
            <a:off x="1143000" y="2659315"/>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 we provide</a:t>
            </a:r>
          </a:p>
        </p:txBody>
      </p:sp>
      <p:sp>
        <p:nvSpPr>
          <p:cNvPr id="165" name="Rectangle 22"/>
          <p:cNvSpPr>
            <a:spLocks noChangeArrowheads="1"/>
          </p:cNvSpPr>
          <p:nvPr/>
        </p:nvSpPr>
        <p:spPr bwMode="auto">
          <a:xfrm>
            <a:off x="1143000" y="3112673"/>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Work-Study</a:t>
            </a:r>
          </a:p>
        </p:txBody>
      </p:sp>
      <p:sp>
        <p:nvSpPr>
          <p:cNvPr id="166" name="Rectangle 22"/>
          <p:cNvSpPr>
            <a:spLocks noChangeArrowheads="1"/>
          </p:cNvSpPr>
          <p:nvPr/>
        </p:nvSpPr>
        <p:spPr bwMode="auto">
          <a:xfrm>
            <a:off x="1143000" y="3566031"/>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Program Forms</a:t>
            </a:r>
          </a:p>
        </p:txBody>
      </p:sp>
      <p:sp>
        <p:nvSpPr>
          <p:cNvPr id="167" name="Rectangle 22"/>
          <p:cNvSpPr>
            <a:spLocks noChangeArrowheads="1"/>
          </p:cNvSpPr>
          <p:nvPr/>
        </p:nvSpPr>
        <p:spPr bwMode="auto">
          <a:xfrm>
            <a:off x="1143000" y="4019389"/>
            <a:ext cx="502920" cy="407897"/>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Newsletter</a:t>
            </a:r>
          </a:p>
        </p:txBody>
      </p:sp>
      <p:sp>
        <p:nvSpPr>
          <p:cNvPr id="168" name="Rectangle 22"/>
          <p:cNvSpPr>
            <a:spLocks noChangeArrowheads="1"/>
          </p:cNvSpPr>
          <p:nvPr/>
        </p:nvSpPr>
        <p:spPr bwMode="auto">
          <a:xfrm>
            <a:off x="1143000" y="4472747"/>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Useful Links</a:t>
            </a:r>
          </a:p>
        </p:txBody>
      </p:sp>
      <p:sp>
        <p:nvSpPr>
          <p:cNvPr id="170" name="Rectangle 22"/>
          <p:cNvSpPr>
            <a:spLocks noChangeArrowheads="1"/>
          </p:cNvSpPr>
          <p:nvPr/>
        </p:nvSpPr>
        <p:spPr bwMode="auto">
          <a:xfrm>
            <a:off x="1143000" y="4926103"/>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Counselors Corner</a:t>
            </a:r>
          </a:p>
        </p:txBody>
      </p:sp>
      <p:sp>
        <p:nvSpPr>
          <p:cNvPr id="184" name="Rectangle 22"/>
          <p:cNvSpPr>
            <a:spLocks noChangeArrowheads="1"/>
          </p:cNvSpPr>
          <p:nvPr/>
        </p:nvSpPr>
        <p:spPr bwMode="auto">
          <a:xfrm>
            <a:off x="1747455" y="175260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Help for Students</a:t>
            </a:r>
          </a:p>
        </p:txBody>
      </p:sp>
      <p:sp>
        <p:nvSpPr>
          <p:cNvPr id="185" name="Rectangle 22"/>
          <p:cNvSpPr>
            <a:spLocks noChangeArrowheads="1"/>
          </p:cNvSpPr>
          <p:nvPr/>
        </p:nvSpPr>
        <p:spPr bwMode="auto">
          <a:xfrm>
            <a:off x="1747455" y="2205958"/>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Financial Aid</a:t>
            </a:r>
          </a:p>
        </p:txBody>
      </p:sp>
      <p:sp>
        <p:nvSpPr>
          <p:cNvPr id="186" name="Rectangle 22"/>
          <p:cNvSpPr>
            <a:spLocks noChangeArrowheads="1"/>
          </p:cNvSpPr>
          <p:nvPr/>
        </p:nvSpPr>
        <p:spPr bwMode="auto">
          <a:xfrm>
            <a:off x="1747455" y="2659316"/>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 Services</a:t>
            </a:r>
          </a:p>
        </p:txBody>
      </p:sp>
      <p:sp>
        <p:nvSpPr>
          <p:cNvPr id="187" name="Rectangle 22"/>
          <p:cNvSpPr>
            <a:spLocks noChangeArrowheads="1"/>
          </p:cNvSpPr>
          <p:nvPr/>
        </p:nvSpPr>
        <p:spPr bwMode="auto">
          <a:xfrm>
            <a:off x="2286000" y="175260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Enrollment &amp; Eligibility</a:t>
            </a:r>
          </a:p>
        </p:txBody>
      </p:sp>
      <p:sp>
        <p:nvSpPr>
          <p:cNvPr id="188" name="Rectangle 22"/>
          <p:cNvSpPr>
            <a:spLocks noChangeArrowheads="1"/>
          </p:cNvSpPr>
          <p:nvPr/>
        </p:nvSpPr>
        <p:spPr bwMode="auto">
          <a:xfrm>
            <a:off x="2286000" y="2205958"/>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Philosophy</a:t>
            </a:r>
          </a:p>
        </p:txBody>
      </p:sp>
      <p:sp>
        <p:nvSpPr>
          <p:cNvPr id="189" name="Rectangle 22"/>
          <p:cNvSpPr>
            <a:spLocks noChangeArrowheads="1"/>
          </p:cNvSpPr>
          <p:nvPr/>
        </p:nvSpPr>
        <p:spPr bwMode="auto">
          <a:xfrm>
            <a:off x="2286000" y="2659316"/>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Staff Contact Info</a:t>
            </a:r>
          </a:p>
        </p:txBody>
      </p:sp>
      <p:sp>
        <p:nvSpPr>
          <p:cNvPr id="190" name="Rectangle 22"/>
          <p:cNvSpPr>
            <a:spLocks noChangeArrowheads="1"/>
          </p:cNvSpPr>
          <p:nvPr/>
        </p:nvSpPr>
        <p:spPr bwMode="auto">
          <a:xfrm>
            <a:off x="2286000" y="3112674"/>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Toddler Room</a:t>
            </a:r>
          </a:p>
        </p:txBody>
      </p:sp>
      <p:sp>
        <p:nvSpPr>
          <p:cNvPr id="191" name="Rectangle 22"/>
          <p:cNvSpPr>
            <a:spLocks noChangeArrowheads="1"/>
          </p:cNvSpPr>
          <p:nvPr/>
        </p:nvSpPr>
        <p:spPr bwMode="auto">
          <a:xfrm>
            <a:off x="2286000" y="3566032"/>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Preschool Rooms</a:t>
            </a:r>
          </a:p>
        </p:txBody>
      </p:sp>
      <p:sp>
        <p:nvSpPr>
          <p:cNvPr id="192" name="Rectangle 22"/>
          <p:cNvSpPr>
            <a:spLocks noChangeArrowheads="1"/>
          </p:cNvSpPr>
          <p:nvPr/>
        </p:nvSpPr>
        <p:spPr bwMode="auto">
          <a:xfrm>
            <a:off x="2286000" y="401939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Child Development </a:t>
            </a:r>
            <a:r>
              <a:rPr lang="en-US" sz="700" dirty="0" err="1" smtClean="0"/>
              <a:t>Prog</a:t>
            </a:r>
            <a:endParaRPr lang="en-US" sz="700" dirty="0" smtClean="0"/>
          </a:p>
        </p:txBody>
      </p:sp>
      <p:sp>
        <p:nvSpPr>
          <p:cNvPr id="193" name="Rectangle 22"/>
          <p:cNvSpPr>
            <a:spLocks noChangeArrowheads="1"/>
          </p:cNvSpPr>
          <p:nvPr/>
        </p:nvSpPr>
        <p:spPr bwMode="auto">
          <a:xfrm>
            <a:off x="2286000" y="4472748"/>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CACFP (PDF)</a:t>
            </a:r>
          </a:p>
        </p:txBody>
      </p:sp>
      <p:sp>
        <p:nvSpPr>
          <p:cNvPr id="195" name="Rectangle 22"/>
          <p:cNvSpPr>
            <a:spLocks noChangeArrowheads="1"/>
          </p:cNvSpPr>
          <p:nvPr/>
        </p:nvSpPr>
        <p:spPr bwMode="auto">
          <a:xfrm>
            <a:off x="2895600" y="1775652"/>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Blackboard</a:t>
            </a:r>
          </a:p>
        </p:txBody>
      </p:sp>
      <p:sp>
        <p:nvSpPr>
          <p:cNvPr id="197" name="Rectangle 22"/>
          <p:cNvSpPr>
            <a:spLocks noChangeArrowheads="1"/>
          </p:cNvSpPr>
          <p:nvPr/>
        </p:nvSpPr>
        <p:spPr bwMode="auto">
          <a:xfrm>
            <a:off x="2895600" y="222901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GCCD Password/Accts</a:t>
            </a:r>
          </a:p>
        </p:txBody>
      </p:sp>
      <p:sp>
        <p:nvSpPr>
          <p:cNvPr id="198" name="Rectangle 22"/>
          <p:cNvSpPr>
            <a:spLocks noChangeArrowheads="1"/>
          </p:cNvSpPr>
          <p:nvPr/>
        </p:nvSpPr>
        <p:spPr bwMode="auto">
          <a:xfrm>
            <a:off x="2895600" y="2682368"/>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Other Tech</a:t>
            </a:r>
          </a:p>
        </p:txBody>
      </p:sp>
      <p:sp>
        <p:nvSpPr>
          <p:cNvPr id="199" name="Rectangle 22"/>
          <p:cNvSpPr>
            <a:spLocks noChangeArrowheads="1"/>
          </p:cNvSpPr>
          <p:nvPr/>
        </p:nvSpPr>
        <p:spPr bwMode="auto">
          <a:xfrm>
            <a:off x="2895600" y="3135726"/>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Tutorials/How to</a:t>
            </a:r>
          </a:p>
        </p:txBody>
      </p:sp>
      <p:sp>
        <p:nvSpPr>
          <p:cNvPr id="200" name="Rectangle 22"/>
          <p:cNvSpPr>
            <a:spLocks noChangeArrowheads="1"/>
          </p:cNvSpPr>
          <p:nvPr/>
        </p:nvSpPr>
        <p:spPr bwMode="auto">
          <a:xfrm>
            <a:off x="2895600" y="3589084"/>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Learning </a:t>
            </a:r>
            <a:r>
              <a:rPr lang="en-US" sz="700" dirty="0" err="1" smtClean="0"/>
              <a:t>Tps</a:t>
            </a:r>
            <a:endParaRPr lang="en-US" sz="700" dirty="0" smtClean="0"/>
          </a:p>
        </p:txBody>
      </p:sp>
      <p:sp>
        <p:nvSpPr>
          <p:cNvPr id="201" name="Rectangle 22"/>
          <p:cNvSpPr>
            <a:spLocks noChangeArrowheads="1"/>
          </p:cNvSpPr>
          <p:nvPr/>
        </p:nvSpPr>
        <p:spPr bwMode="auto">
          <a:xfrm>
            <a:off x="2895600" y="4042442"/>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Campus Resources</a:t>
            </a:r>
          </a:p>
        </p:txBody>
      </p:sp>
      <p:sp>
        <p:nvSpPr>
          <p:cNvPr id="202" name="Rectangle 22"/>
          <p:cNvSpPr>
            <a:spLocks noChangeArrowheads="1"/>
          </p:cNvSpPr>
          <p:nvPr/>
        </p:nvSpPr>
        <p:spPr bwMode="auto">
          <a:xfrm>
            <a:off x="2895600" y="4495800"/>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Course Offerings</a:t>
            </a:r>
          </a:p>
        </p:txBody>
      </p:sp>
      <p:sp>
        <p:nvSpPr>
          <p:cNvPr id="223" name="Rectangle 22"/>
          <p:cNvSpPr>
            <a:spLocks noChangeArrowheads="1"/>
          </p:cNvSpPr>
          <p:nvPr/>
        </p:nvSpPr>
        <p:spPr bwMode="auto">
          <a:xfrm>
            <a:off x="2895600" y="4926103"/>
            <a:ext cx="50292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224" name="Rectangle 22"/>
          <p:cNvSpPr>
            <a:spLocks noChangeArrowheads="1"/>
          </p:cNvSpPr>
          <p:nvPr/>
        </p:nvSpPr>
        <p:spPr bwMode="auto">
          <a:xfrm>
            <a:off x="3452750" y="181197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Ask a Counselor</a:t>
            </a:r>
          </a:p>
        </p:txBody>
      </p:sp>
      <p:sp>
        <p:nvSpPr>
          <p:cNvPr id="225" name="Rectangle 22"/>
          <p:cNvSpPr>
            <a:spLocks noChangeArrowheads="1"/>
          </p:cNvSpPr>
          <p:nvPr/>
        </p:nvSpPr>
        <p:spPr bwMode="auto">
          <a:xfrm>
            <a:off x="3452750" y="221583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 Students</a:t>
            </a:r>
          </a:p>
        </p:txBody>
      </p:sp>
      <p:sp>
        <p:nvSpPr>
          <p:cNvPr id="226" name="Rectangle 22"/>
          <p:cNvSpPr>
            <a:spLocks noChangeArrowheads="1"/>
          </p:cNvSpPr>
          <p:nvPr/>
        </p:nvSpPr>
        <p:spPr bwMode="auto">
          <a:xfrm>
            <a:off x="3452750" y="261969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Counselor Corner</a:t>
            </a:r>
          </a:p>
        </p:txBody>
      </p:sp>
      <p:sp>
        <p:nvSpPr>
          <p:cNvPr id="227" name="Rectangle 22"/>
          <p:cNvSpPr>
            <a:spLocks noChangeArrowheads="1"/>
          </p:cNvSpPr>
          <p:nvPr/>
        </p:nvSpPr>
        <p:spPr bwMode="auto">
          <a:xfrm>
            <a:off x="3452750" y="302355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Counseling Staff</a:t>
            </a:r>
          </a:p>
        </p:txBody>
      </p:sp>
      <p:sp>
        <p:nvSpPr>
          <p:cNvPr id="228" name="Rectangle 22"/>
          <p:cNvSpPr>
            <a:spLocks noChangeArrowheads="1"/>
          </p:cNvSpPr>
          <p:nvPr/>
        </p:nvSpPr>
        <p:spPr bwMode="auto">
          <a:xfrm>
            <a:off x="3452750" y="342741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Getting Started</a:t>
            </a:r>
          </a:p>
        </p:txBody>
      </p:sp>
      <p:sp>
        <p:nvSpPr>
          <p:cNvPr id="229" name="Rectangle 22"/>
          <p:cNvSpPr>
            <a:spLocks noChangeArrowheads="1"/>
          </p:cNvSpPr>
          <p:nvPr/>
        </p:nvSpPr>
        <p:spPr bwMode="auto">
          <a:xfrm>
            <a:off x="3452750" y="383127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Academic Planning Tools</a:t>
            </a:r>
          </a:p>
        </p:txBody>
      </p:sp>
      <p:sp>
        <p:nvSpPr>
          <p:cNvPr id="230" name="Rectangle 22"/>
          <p:cNvSpPr>
            <a:spLocks noChangeArrowheads="1"/>
          </p:cNvSpPr>
          <p:nvPr/>
        </p:nvSpPr>
        <p:spPr bwMode="auto">
          <a:xfrm>
            <a:off x="3452750" y="423513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High School Credit Program</a:t>
            </a:r>
          </a:p>
        </p:txBody>
      </p:sp>
      <p:sp>
        <p:nvSpPr>
          <p:cNvPr id="231" name="Rectangle 22"/>
          <p:cNvSpPr>
            <a:spLocks noChangeArrowheads="1"/>
          </p:cNvSpPr>
          <p:nvPr/>
        </p:nvSpPr>
        <p:spPr bwMode="auto">
          <a:xfrm>
            <a:off x="3452750" y="463899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Counseling Courses</a:t>
            </a:r>
          </a:p>
        </p:txBody>
      </p:sp>
      <p:sp>
        <p:nvSpPr>
          <p:cNvPr id="232" name="Rectangle 22"/>
          <p:cNvSpPr>
            <a:spLocks noChangeArrowheads="1"/>
          </p:cNvSpPr>
          <p:nvPr/>
        </p:nvSpPr>
        <p:spPr bwMode="auto">
          <a:xfrm>
            <a:off x="3452750" y="504285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Prerequisites</a:t>
            </a:r>
          </a:p>
        </p:txBody>
      </p:sp>
      <p:sp>
        <p:nvSpPr>
          <p:cNvPr id="233" name="Rectangle 22"/>
          <p:cNvSpPr>
            <a:spLocks noChangeArrowheads="1"/>
          </p:cNvSpPr>
          <p:nvPr/>
        </p:nvSpPr>
        <p:spPr bwMode="auto">
          <a:xfrm>
            <a:off x="3452750" y="544671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Probation/Disqualification</a:t>
            </a:r>
          </a:p>
        </p:txBody>
      </p:sp>
      <p:sp>
        <p:nvSpPr>
          <p:cNvPr id="234" name="Rectangle 22"/>
          <p:cNvSpPr>
            <a:spLocks noChangeArrowheads="1"/>
          </p:cNvSpPr>
          <p:nvPr/>
        </p:nvSpPr>
        <p:spPr bwMode="auto">
          <a:xfrm>
            <a:off x="3452750" y="585057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err="1" smtClean="0"/>
              <a:t>WebAdvisor</a:t>
            </a:r>
            <a:endParaRPr lang="en-US" sz="700" dirty="0" smtClean="0"/>
          </a:p>
        </p:txBody>
      </p:sp>
      <p:sp>
        <p:nvSpPr>
          <p:cNvPr id="264" name="Rectangle 40"/>
          <p:cNvSpPr>
            <a:spLocks noChangeArrowheads="1"/>
          </p:cNvSpPr>
          <p:nvPr/>
        </p:nvSpPr>
        <p:spPr bwMode="auto">
          <a:xfrm>
            <a:off x="4050792" y="1259775"/>
            <a:ext cx="50292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Disabled Students</a:t>
            </a:r>
            <a:endParaRPr lang="en-US" sz="700" dirty="0"/>
          </a:p>
        </p:txBody>
      </p:sp>
      <p:sp>
        <p:nvSpPr>
          <p:cNvPr id="281" name="Rectangle 22"/>
          <p:cNvSpPr>
            <a:spLocks noChangeArrowheads="1"/>
          </p:cNvSpPr>
          <p:nvPr/>
        </p:nvSpPr>
        <p:spPr bwMode="auto">
          <a:xfrm>
            <a:off x="4050792" y="1752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DSPS Staff</a:t>
            </a:r>
          </a:p>
        </p:txBody>
      </p:sp>
      <p:sp>
        <p:nvSpPr>
          <p:cNvPr id="282" name="Rectangle 22"/>
          <p:cNvSpPr>
            <a:spLocks noChangeArrowheads="1"/>
          </p:cNvSpPr>
          <p:nvPr/>
        </p:nvSpPr>
        <p:spPr bwMode="auto">
          <a:xfrm>
            <a:off x="4050792" y="2133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Catching the Wave</a:t>
            </a:r>
          </a:p>
        </p:txBody>
      </p:sp>
      <p:sp>
        <p:nvSpPr>
          <p:cNvPr id="283" name="Rectangle 22"/>
          <p:cNvSpPr>
            <a:spLocks noChangeArrowheads="1"/>
          </p:cNvSpPr>
          <p:nvPr/>
        </p:nvSpPr>
        <p:spPr bwMode="auto">
          <a:xfrm>
            <a:off x="4050792" y="25374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Forms &amp; Policies</a:t>
            </a:r>
          </a:p>
        </p:txBody>
      </p:sp>
      <p:sp>
        <p:nvSpPr>
          <p:cNvPr id="284" name="Rectangle 22"/>
          <p:cNvSpPr>
            <a:spLocks noChangeArrowheads="1"/>
          </p:cNvSpPr>
          <p:nvPr/>
        </p:nvSpPr>
        <p:spPr bwMode="auto">
          <a:xfrm>
            <a:off x="4050792" y="29413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Getting Started</a:t>
            </a:r>
          </a:p>
        </p:txBody>
      </p:sp>
      <p:sp>
        <p:nvSpPr>
          <p:cNvPr id="285" name="Rectangle 22"/>
          <p:cNvSpPr>
            <a:spLocks noChangeArrowheads="1"/>
          </p:cNvSpPr>
          <p:nvPr/>
        </p:nvSpPr>
        <p:spPr bwMode="auto">
          <a:xfrm>
            <a:off x="4050792" y="33451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High Tech Center</a:t>
            </a:r>
          </a:p>
        </p:txBody>
      </p:sp>
      <p:sp>
        <p:nvSpPr>
          <p:cNvPr id="286" name="Rectangle 22"/>
          <p:cNvSpPr>
            <a:spLocks noChangeArrowheads="1"/>
          </p:cNvSpPr>
          <p:nvPr/>
        </p:nvSpPr>
        <p:spPr bwMode="auto">
          <a:xfrm>
            <a:off x="4050792" y="37490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LD </a:t>
            </a:r>
            <a:r>
              <a:rPr lang="en-US" sz="700" dirty="0" err="1" smtClean="0"/>
              <a:t>Assessmt</a:t>
            </a:r>
            <a:endParaRPr lang="en-US" sz="700" dirty="0" smtClean="0"/>
          </a:p>
        </p:txBody>
      </p:sp>
      <p:sp>
        <p:nvSpPr>
          <p:cNvPr id="287" name="Rectangle 22"/>
          <p:cNvSpPr>
            <a:spLocks noChangeArrowheads="1"/>
          </p:cNvSpPr>
          <p:nvPr/>
        </p:nvSpPr>
        <p:spPr bwMode="auto">
          <a:xfrm>
            <a:off x="4050792" y="4152900"/>
            <a:ext cx="502920" cy="304800"/>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Newsletters</a:t>
            </a:r>
          </a:p>
        </p:txBody>
      </p:sp>
      <p:sp>
        <p:nvSpPr>
          <p:cNvPr id="288" name="Rectangle 22"/>
          <p:cNvSpPr>
            <a:spLocks noChangeArrowheads="1"/>
          </p:cNvSpPr>
          <p:nvPr/>
        </p:nvSpPr>
        <p:spPr bwMode="auto">
          <a:xfrm>
            <a:off x="4050792" y="45567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PDSS Classes</a:t>
            </a:r>
          </a:p>
        </p:txBody>
      </p:sp>
      <p:sp>
        <p:nvSpPr>
          <p:cNvPr id="289" name="Rectangle 22"/>
          <p:cNvSpPr>
            <a:spLocks noChangeArrowheads="1"/>
          </p:cNvSpPr>
          <p:nvPr/>
        </p:nvSpPr>
        <p:spPr bwMode="auto">
          <a:xfrm>
            <a:off x="4050792" y="49606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90" name="Rectangle 22"/>
          <p:cNvSpPr>
            <a:spLocks noChangeArrowheads="1"/>
          </p:cNvSpPr>
          <p:nvPr/>
        </p:nvSpPr>
        <p:spPr bwMode="auto">
          <a:xfrm>
            <a:off x="4050792" y="53644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 &amp; </a:t>
            </a:r>
            <a:r>
              <a:rPr lang="en-US" sz="700" dirty="0" err="1" smtClean="0"/>
              <a:t>Equipmt</a:t>
            </a:r>
            <a:endParaRPr lang="en-US" sz="700" dirty="0" smtClean="0"/>
          </a:p>
        </p:txBody>
      </p:sp>
      <p:sp>
        <p:nvSpPr>
          <p:cNvPr id="291" name="Rectangle 22"/>
          <p:cNvSpPr>
            <a:spLocks noChangeArrowheads="1"/>
          </p:cNvSpPr>
          <p:nvPr/>
        </p:nvSpPr>
        <p:spPr bwMode="auto">
          <a:xfrm>
            <a:off x="4050792" y="57683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 Orientation</a:t>
            </a:r>
          </a:p>
        </p:txBody>
      </p:sp>
      <p:sp>
        <p:nvSpPr>
          <p:cNvPr id="292" name="Rectangle 22"/>
          <p:cNvSpPr>
            <a:spLocks noChangeArrowheads="1"/>
          </p:cNvSpPr>
          <p:nvPr/>
        </p:nvSpPr>
        <p:spPr bwMode="auto">
          <a:xfrm>
            <a:off x="4050792" y="61264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Test Proctor</a:t>
            </a:r>
          </a:p>
        </p:txBody>
      </p:sp>
      <p:sp>
        <p:nvSpPr>
          <p:cNvPr id="293" name="Rectangle 22"/>
          <p:cNvSpPr>
            <a:spLocks noChangeArrowheads="1"/>
          </p:cNvSpPr>
          <p:nvPr/>
        </p:nvSpPr>
        <p:spPr bwMode="auto">
          <a:xfrm>
            <a:off x="4050792" y="65303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Accessibility</a:t>
            </a:r>
          </a:p>
        </p:txBody>
      </p:sp>
      <p:sp>
        <p:nvSpPr>
          <p:cNvPr id="294" name="Rectangle 22"/>
          <p:cNvSpPr>
            <a:spLocks noChangeArrowheads="1"/>
          </p:cNvSpPr>
          <p:nvPr/>
        </p:nvSpPr>
        <p:spPr bwMode="auto">
          <a:xfrm>
            <a:off x="4602480" y="1752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EOPS Services</a:t>
            </a:r>
          </a:p>
        </p:txBody>
      </p:sp>
      <p:sp>
        <p:nvSpPr>
          <p:cNvPr id="295" name="Rectangle 22"/>
          <p:cNvSpPr>
            <a:spLocks noChangeArrowheads="1"/>
          </p:cNvSpPr>
          <p:nvPr/>
        </p:nvSpPr>
        <p:spPr bwMode="auto">
          <a:xfrm>
            <a:off x="4602480" y="21336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 Services</a:t>
            </a:r>
          </a:p>
        </p:txBody>
      </p:sp>
      <p:sp>
        <p:nvSpPr>
          <p:cNvPr id="296" name="Rectangle 22"/>
          <p:cNvSpPr>
            <a:spLocks noChangeArrowheads="1"/>
          </p:cNvSpPr>
          <p:nvPr/>
        </p:nvSpPr>
        <p:spPr bwMode="auto">
          <a:xfrm>
            <a:off x="4602480" y="25374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UP! Services</a:t>
            </a:r>
          </a:p>
        </p:txBody>
      </p:sp>
      <p:sp>
        <p:nvSpPr>
          <p:cNvPr id="297" name="Rectangle 22"/>
          <p:cNvSpPr>
            <a:spLocks noChangeArrowheads="1"/>
          </p:cNvSpPr>
          <p:nvPr/>
        </p:nvSpPr>
        <p:spPr bwMode="auto">
          <a:xfrm>
            <a:off x="4602480" y="29413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Eligibility</a:t>
            </a:r>
          </a:p>
        </p:txBody>
      </p:sp>
      <p:sp>
        <p:nvSpPr>
          <p:cNvPr id="298" name="Rectangle 22"/>
          <p:cNvSpPr>
            <a:spLocks noChangeArrowheads="1"/>
          </p:cNvSpPr>
          <p:nvPr/>
        </p:nvSpPr>
        <p:spPr bwMode="auto">
          <a:xfrm>
            <a:off x="4602480" y="33451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Calendar</a:t>
            </a:r>
          </a:p>
        </p:txBody>
      </p:sp>
      <p:sp>
        <p:nvSpPr>
          <p:cNvPr id="299" name="Rectangle 22"/>
          <p:cNvSpPr>
            <a:spLocks noChangeArrowheads="1"/>
          </p:cNvSpPr>
          <p:nvPr/>
        </p:nvSpPr>
        <p:spPr bwMode="auto">
          <a:xfrm>
            <a:off x="4602480" y="37490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Newsletter (PDF)</a:t>
            </a:r>
          </a:p>
        </p:txBody>
      </p:sp>
      <p:sp>
        <p:nvSpPr>
          <p:cNvPr id="300" name="Rectangle 22"/>
          <p:cNvSpPr>
            <a:spLocks noChangeArrowheads="1"/>
          </p:cNvSpPr>
          <p:nvPr/>
        </p:nvSpPr>
        <p:spPr bwMode="auto">
          <a:xfrm>
            <a:off x="4602480" y="41529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EOPS Club</a:t>
            </a:r>
          </a:p>
        </p:txBody>
      </p:sp>
      <p:sp>
        <p:nvSpPr>
          <p:cNvPr id="301" name="Rectangle 22"/>
          <p:cNvSpPr>
            <a:spLocks noChangeArrowheads="1"/>
          </p:cNvSpPr>
          <p:nvPr/>
        </p:nvSpPr>
        <p:spPr bwMode="auto">
          <a:xfrm>
            <a:off x="4602480" y="45567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 Experience</a:t>
            </a:r>
          </a:p>
        </p:txBody>
      </p:sp>
      <p:sp>
        <p:nvSpPr>
          <p:cNvPr id="302" name="Rectangle 22"/>
          <p:cNvSpPr>
            <a:spLocks noChangeArrowheads="1"/>
          </p:cNvSpPr>
          <p:nvPr/>
        </p:nvSpPr>
        <p:spPr bwMode="auto">
          <a:xfrm>
            <a:off x="4602480" y="49606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EOPS Forms</a:t>
            </a:r>
          </a:p>
        </p:txBody>
      </p:sp>
      <p:sp>
        <p:nvSpPr>
          <p:cNvPr id="303" name="Rectangle 22"/>
          <p:cNvSpPr>
            <a:spLocks noChangeArrowheads="1"/>
          </p:cNvSpPr>
          <p:nvPr/>
        </p:nvSpPr>
        <p:spPr bwMode="auto">
          <a:xfrm>
            <a:off x="4602480" y="53644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a:t>
            </a:r>
          </a:p>
        </p:txBody>
      </p:sp>
      <p:sp>
        <p:nvSpPr>
          <p:cNvPr id="304" name="Rectangle 22"/>
          <p:cNvSpPr>
            <a:spLocks noChangeArrowheads="1"/>
          </p:cNvSpPr>
          <p:nvPr/>
        </p:nvSpPr>
        <p:spPr bwMode="auto">
          <a:xfrm>
            <a:off x="4602480" y="57683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Resources</a:t>
            </a:r>
          </a:p>
        </p:txBody>
      </p:sp>
      <p:sp>
        <p:nvSpPr>
          <p:cNvPr id="307" name="Rectangle 22"/>
          <p:cNvSpPr>
            <a:spLocks noChangeArrowheads="1"/>
          </p:cNvSpPr>
          <p:nvPr/>
        </p:nvSpPr>
        <p:spPr bwMode="auto">
          <a:xfrm>
            <a:off x="5212080" y="1828800"/>
            <a:ext cx="502920" cy="5334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Healthy Campus 2009 (PDF)</a:t>
            </a:r>
          </a:p>
        </p:txBody>
      </p:sp>
      <p:sp>
        <p:nvSpPr>
          <p:cNvPr id="308" name="Rectangle 22"/>
          <p:cNvSpPr>
            <a:spLocks noChangeArrowheads="1"/>
          </p:cNvSpPr>
          <p:nvPr/>
        </p:nvSpPr>
        <p:spPr bwMode="auto">
          <a:xfrm>
            <a:off x="5212080" y="24384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Insurance</a:t>
            </a:r>
          </a:p>
        </p:txBody>
      </p:sp>
      <p:sp>
        <p:nvSpPr>
          <p:cNvPr id="309" name="Rectangle 22"/>
          <p:cNvSpPr>
            <a:spLocks noChangeArrowheads="1"/>
          </p:cNvSpPr>
          <p:nvPr/>
        </p:nvSpPr>
        <p:spPr bwMode="auto">
          <a:xfrm>
            <a:off x="5212080" y="2819400"/>
            <a:ext cx="50292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Services &amp; Programs</a:t>
            </a:r>
          </a:p>
        </p:txBody>
      </p:sp>
      <p:sp>
        <p:nvSpPr>
          <p:cNvPr id="310" name="Rectangle 22"/>
          <p:cNvSpPr>
            <a:spLocks noChangeArrowheads="1"/>
          </p:cNvSpPr>
          <p:nvPr/>
        </p:nvSpPr>
        <p:spPr bwMode="auto">
          <a:xfrm>
            <a:off x="5791200" y="18364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 Students</a:t>
            </a:r>
          </a:p>
        </p:txBody>
      </p:sp>
      <p:sp>
        <p:nvSpPr>
          <p:cNvPr id="311" name="Rectangle 22"/>
          <p:cNvSpPr>
            <a:spLocks noChangeArrowheads="1"/>
          </p:cNvSpPr>
          <p:nvPr/>
        </p:nvSpPr>
        <p:spPr bwMode="auto">
          <a:xfrm>
            <a:off x="5791200" y="22402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 Community</a:t>
            </a:r>
          </a:p>
        </p:txBody>
      </p:sp>
      <p:sp>
        <p:nvSpPr>
          <p:cNvPr id="312" name="Rectangle 22"/>
          <p:cNvSpPr>
            <a:spLocks noChangeArrowheads="1"/>
          </p:cNvSpPr>
          <p:nvPr/>
        </p:nvSpPr>
        <p:spPr bwMode="auto">
          <a:xfrm>
            <a:off x="5791200" y="26441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For Employers</a:t>
            </a:r>
          </a:p>
        </p:txBody>
      </p:sp>
      <p:sp>
        <p:nvSpPr>
          <p:cNvPr id="313" name="Rectangle 22"/>
          <p:cNvSpPr>
            <a:spLocks noChangeArrowheads="1"/>
          </p:cNvSpPr>
          <p:nvPr/>
        </p:nvSpPr>
        <p:spPr bwMode="auto">
          <a:xfrm>
            <a:off x="5791200" y="30480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Annual Career Fair</a:t>
            </a:r>
          </a:p>
        </p:txBody>
      </p:sp>
      <p:sp>
        <p:nvSpPr>
          <p:cNvPr id="314" name="Rectangle 22"/>
          <p:cNvSpPr>
            <a:spLocks noChangeArrowheads="1"/>
          </p:cNvSpPr>
          <p:nvPr/>
        </p:nvSpPr>
        <p:spPr bwMode="auto">
          <a:xfrm>
            <a:off x="6348350" y="18288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Books</a:t>
            </a:r>
          </a:p>
        </p:txBody>
      </p:sp>
      <p:sp>
        <p:nvSpPr>
          <p:cNvPr id="315" name="Rectangle 22"/>
          <p:cNvSpPr>
            <a:spLocks noChangeArrowheads="1"/>
          </p:cNvSpPr>
          <p:nvPr/>
        </p:nvSpPr>
        <p:spPr bwMode="auto">
          <a:xfrm>
            <a:off x="6348350" y="223266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Articles</a:t>
            </a:r>
          </a:p>
        </p:txBody>
      </p:sp>
      <p:sp>
        <p:nvSpPr>
          <p:cNvPr id="316" name="Rectangle 22"/>
          <p:cNvSpPr>
            <a:spLocks noChangeArrowheads="1"/>
          </p:cNvSpPr>
          <p:nvPr/>
        </p:nvSpPr>
        <p:spPr bwMode="auto">
          <a:xfrm>
            <a:off x="6348350" y="263652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Websites</a:t>
            </a:r>
          </a:p>
        </p:txBody>
      </p:sp>
      <p:sp>
        <p:nvSpPr>
          <p:cNvPr id="317" name="Rectangle 22"/>
          <p:cNvSpPr>
            <a:spLocks noChangeArrowheads="1"/>
          </p:cNvSpPr>
          <p:nvPr/>
        </p:nvSpPr>
        <p:spPr bwMode="auto">
          <a:xfrm>
            <a:off x="6348350" y="304038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More Sources</a:t>
            </a:r>
          </a:p>
        </p:txBody>
      </p:sp>
      <p:sp>
        <p:nvSpPr>
          <p:cNvPr id="318" name="Rectangle 22"/>
          <p:cNvSpPr>
            <a:spLocks noChangeArrowheads="1"/>
          </p:cNvSpPr>
          <p:nvPr/>
        </p:nvSpPr>
        <p:spPr bwMode="auto">
          <a:xfrm>
            <a:off x="6348350" y="344424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Research Help</a:t>
            </a:r>
          </a:p>
        </p:txBody>
      </p:sp>
      <p:sp>
        <p:nvSpPr>
          <p:cNvPr id="319" name="Rectangle 22"/>
          <p:cNvSpPr>
            <a:spLocks noChangeArrowheads="1"/>
          </p:cNvSpPr>
          <p:nvPr/>
        </p:nvSpPr>
        <p:spPr bwMode="auto">
          <a:xfrm>
            <a:off x="6348350" y="38481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General Info</a:t>
            </a:r>
          </a:p>
        </p:txBody>
      </p:sp>
      <p:sp>
        <p:nvSpPr>
          <p:cNvPr id="320" name="Rectangle 22"/>
          <p:cNvSpPr>
            <a:spLocks noChangeArrowheads="1"/>
          </p:cNvSpPr>
          <p:nvPr/>
        </p:nvSpPr>
        <p:spPr bwMode="auto">
          <a:xfrm>
            <a:off x="6940930" y="182385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ABCs</a:t>
            </a:r>
          </a:p>
        </p:txBody>
      </p:sp>
      <p:sp>
        <p:nvSpPr>
          <p:cNvPr id="321" name="Rectangle 22"/>
          <p:cNvSpPr>
            <a:spLocks noChangeArrowheads="1"/>
          </p:cNvSpPr>
          <p:nvPr/>
        </p:nvSpPr>
        <p:spPr bwMode="auto">
          <a:xfrm>
            <a:off x="6940930" y="218764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Workshops</a:t>
            </a:r>
          </a:p>
        </p:txBody>
      </p:sp>
      <p:sp>
        <p:nvSpPr>
          <p:cNvPr id="322" name="Rectangle 22"/>
          <p:cNvSpPr>
            <a:spLocks noChangeArrowheads="1"/>
          </p:cNvSpPr>
          <p:nvPr/>
        </p:nvSpPr>
        <p:spPr bwMode="auto">
          <a:xfrm>
            <a:off x="6940930" y="255144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Ask a Counselor</a:t>
            </a:r>
          </a:p>
        </p:txBody>
      </p:sp>
      <p:sp>
        <p:nvSpPr>
          <p:cNvPr id="323" name="Rectangle 22"/>
          <p:cNvSpPr>
            <a:spLocks noChangeArrowheads="1"/>
          </p:cNvSpPr>
          <p:nvPr/>
        </p:nvSpPr>
        <p:spPr bwMode="auto">
          <a:xfrm>
            <a:off x="6940930" y="2915238"/>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Transfer Counselor Website</a:t>
            </a:r>
          </a:p>
        </p:txBody>
      </p:sp>
      <p:sp>
        <p:nvSpPr>
          <p:cNvPr id="324" name="Rectangle 22"/>
          <p:cNvSpPr>
            <a:spLocks noChangeArrowheads="1"/>
          </p:cNvSpPr>
          <p:nvPr/>
        </p:nvSpPr>
        <p:spPr bwMode="auto">
          <a:xfrm>
            <a:off x="6940930" y="3279034"/>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Assist</a:t>
            </a:r>
          </a:p>
        </p:txBody>
      </p:sp>
      <p:sp>
        <p:nvSpPr>
          <p:cNvPr id="325" name="Rectangle 22"/>
          <p:cNvSpPr>
            <a:spLocks noChangeArrowheads="1"/>
          </p:cNvSpPr>
          <p:nvPr/>
        </p:nvSpPr>
        <p:spPr bwMode="auto">
          <a:xfrm>
            <a:off x="6940930" y="364283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Counselor Corner</a:t>
            </a:r>
          </a:p>
        </p:txBody>
      </p:sp>
      <p:sp>
        <p:nvSpPr>
          <p:cNvPr id="326" name="Rectangle 22"/>
          <p:cNvSpPr>
            <a:spLocks noChangeArrowheads="1"/>
          </p:cNvSpPr>
          <p:nvPr/>
        </p:nvSpPr>
        <p:spPr bwMode="auto">
          <a:xfrm>
            <a:off x="6940930" y="400662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a:t>
            </a:r>
          </a:p>
        </p:txBody>
      </p:sp>
      <p:sp>
        <p:nvSpPr>
          <p:cNvPr id="327" name="Rectangle 22"/>
          <p:cNvSpPr>
            <a:spLocks noChangeArrowheads="1"/>
          </p:cNvSpPr>
          <p:nvPr/>
        </p:nvSpPr>
        <p:spPr bwMode="auto">
          <a:xfrm>
            <a:off x="6940930" y="4370422"/>
            <a:ext cx="502920" cy="304800"/>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E-Newsletter</a:t>
            </a:r>
          </a:p>
        </p:txBody>
      </p:sp>
      <p:sp>
        <p:nvSpPr>
          <p:cNvPr id="328" name="Rectangle 22"/>
          <p:cNvSpPr>
            <a:spLocks noChangeArrowheads="1"/>
          </p:cNvSpPr>
          <p:nvPr/>
        </p:nvSpPr>
        <p:spPr bwMode="auto">
          <a:xfrm>
            <a:off x="6940930" y="4734218"/>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CSU Transfer Institutions</a:t>
            </a:r>
          </a:p>
        </p:txBody>
      </p:sp>
      <p:sp>
        <p:nvSpPr>
          <p:cNvPr id="329" name="Rectangle 22"/>
          <p:cNvSpPr>
            <a:spLocks noChangeArrowheads="1"/>
          </p:cNvSpPr>
          <p:nvPr/>
        </p:nvSpPr>
        <p:spPr bwMode="auto">
          <a:xfrm>
            <a:off x="6940930" y="5098014"/>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University California - TAG</a:t>
            </a:r>
          </a:p>
        </p:txBody>
      </p:sp>
      <p:sp>
        <p:nvSpPr>
          <p:cNvPr id="330" name="Rectangle 22"/>
          <p:cNvSpPr>
            <a:spLocks noChangeArrowheads="1"/>
          </p:cNvSpPr>
          <p:nvPr/>
        </p:nvSpPr>
        <p:spPr bwMode="auto">
          <a:xfrm>
            <a:off x="6940930" y="546181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Independent Institutions</a:t>
            </a:r>
          </a:p>
        </p:txBody>
      </p:sp>
      <p:sp>
        <p:nvSpPr>
          <p:cNvPr id="331" name="Rectangle 22"/>
          <p:cNvSpPr>
            <a:spLocks noChangeArrowheads="1"/>
          </p:cNvSpPr>
          <p:nvPr/>
        </p:nvSpPr>
        <p:spPr bwMode="auto">
          <a:xfrm>
            <a:off x="6940930" y="582560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Events</a:t>
            </a:r>
          </a:p>
        </p:txBody>
      </p:sp>
      <p:sp>
        <p:nvSpPr>
          <p:cNvPr id="332" name="Rectangle 22"/>
          <p:cNvSpPr>
            <a:spLocks noChangeArrowheads="1"/>
          </p:cNvSpPr>
          <p:nvPr/>
        </p:nvSpPr>
        <p:spPr bwMode="auto">
          <a:xfrm>
            <a:off x="6940930" y="618940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Links &amp; Resources</a:t>
            </a:r>
          </a:p>
        </p:txBody>
      </p:sp>
      <p:sp>
        <p:nvSpPr>
          <p:cNvPr id="333" name="Rectangle 22"/>
          <p:cNvSpPr>
            <a:spLocks noChangeArrowheads="1"/>
          </p:cNvSpPr>
          <p:nvPr/>
        </p:nvSpPr>
        <p:spPr bwMode="auto">
          <a:xfrm>
            <a:off x="6940930" y="65532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Counseling Home page</a:t>
            </a:r>
          </a:p>
        </p:txBody>
      </p:sp>
      <p:sp>
        <p:nvSpPr>
          <p:cNvPr id="334" name="Rectangle 22"/>
          <p:cNvSpPr>
            <a:spLocks noChangeArrowheads="1"/>
          </p:cNvSpPr>
          <p:nvPr/>
        </p:nvSpPr>
        <p:spPr bwMode="auto">
          <a:xfrm>
            <a:off x="7503225" y="18288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Requirements</a:t>
            </a:r>
          </a:p>
        </p:txBody>
      </p:sp>
      <p:sp>
        <p:nvSpPr>
          <p:cNvPr id="335" name="Rectangle 22"/>
          <p:cNvSpPr>
            <a:spLocks noChangeArrowheads="1"/>
          </p:cNvSpPr>
          <p:nvPr/>
        </p:nvSpPr>
        <p:spPr bwMode="auto">
          <a:xfrm>
            <a:off x="7503225" y="219259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Subjects</a:t>
            </a:r>
          </a:p>
        </p:txBody>
      </p:sp>
      <p:sp>
        <p:nvSpPr>
          <p:cNvPr id="336" name="Rectangle 22"/>
          <p:cNvSpPr>
            <a:spLocks noChangeArrowheads="1"/>
          </p:cNvSpPr>
          <p:nvPr/>
        </p:nvSpPr>
        <p:spPr bwMode="auto">
          <a:xfrm>
            <a:off x="7503225" y="255639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Locations/Hours</a:t>
            </a:r>
          </a:p>
        </p:txBody>
      </p:sp>
      <p:sp>
        <p:nvSpPr>
          <p:cNvPr id="337" name="Rectangle 22"/>
          <p:cNvSpPr>
            <a:spLocks noChangeArrowheads="1"/>
          </p:cNvSpPr>
          <p:nvPr/>
        </p:nvSpPr>
        <p:spPr bwMode="auto">
          <a:xfrm>
            <a:off x="7503225" y="292019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338" name="Rectangle 22"/>
          <p:cNvSpPr>
            <a:spLocks noChangeArrowheads="1"/>
          </p:cNvSpPr>
          <p:nvPr/>
        </p:nvSpPr>
        <p:spPr bwMode="auto">
          <a:xfrm>
            <a:off x="8077200" y="1828800"/>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Apply for Benefits</a:t>
            </a:r>
          </a:p>
        </p:txBody>
      </p:sp>
      <p:sp>
        <p:nvSpPr>
          <p:cNvPr id="339" name="Rectangle 22"/>
          <p:cNvSpPr>
            <a:spLocks noChangeArrowheads="1"/>
          </p:cNvSpPr>
          <p:nvPr/>
        </p:nvSpPr>
        <p:spPr bwMode="auto">
          <a:xfrm>
            <a:off x="8077200" y="2192596"/>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 Students</a:t>
            </a:r>
          </a:p>
        </p:txBody>
      </p:sp>
      <p:sp>
        <p:nvSpPr>
          <p:cNvPr id="340" name="Rectangle 22"/>
          <p:cNvSpPr>
            <a:spLocks noChangeArrowheads="1"/>
          </p:cNvSpPr>
          <p:nvPr/>
        </p:nvSpPr>
        <p:spPr bwMode="auto">
          <a:xfrm>
            <a:off x="8077200" y="2556392"/>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Students</a:t>
            </a:r>
          </a:p>
        </p:txBody>
      </p:sp>
      <p:sp>
        <p:nvSpPr>
          <p:cNvPr id="341" name="Rectangle 22"/>
          <p:cNvSpPr>
            <a:spLocks noChangeArrowheads="1"/>
          </p:cNvSpPr>
          <p:nvPr/>
        </p:nvSpPr>
        <p:spPr bwMode="auto">
          <a:xfrm>
            <a:off x="8077200" y="2920188"/>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Previously Enrolled Students</a:t>
            </a:r>
          </a:p>
        </p:txBody>
      </p:sp>
      <p:sp>
        <p:nvSpPr>
          <p:cNvPr id="342" name="Rectangle 22"/>
          <p:cNvSpPr>
            <a:spLocks noChangeArrowheads="1"/>
          </p:cNvSpPr>
          <p:nvPr/>
        </p:nvSpPr>
        <p:spPr bwMode="auto">
          <a:xfrm>
            <a:off x="8077200" y="3283984"/>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VA Info</a:t>
            </a:r>
          </a:p>
        </p:txBody>
      </p:sp>
      <p:sp>
        <p:nvSpPr>
          <p:cNvPr id="343" name="Rectangle 22"/>
          <p:cNvSpPr>
            <a:spLocks noChangeArrowheads="1"/>
          </p:cNvSpPr>
          <p:nvPr/>
        </p:nvSpPr>
        <p:spPr bwMode="auto">
          <a:xfrm>
            <a:off x="8077200" y="3647780"/>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Veterans Affairs GI Bill</a:t>
            </a:r>
          </a:p>
        </p:txBody>
      </p:sp>
      <p:sp>
        <p:nvSpPr>
          <p:cNvPr id="344" name="Rectangle 22"/>
          <p:cNvSpPr>
            <a:spLocks noChangeArrowheads="1"/>
          </p:cNvSpPr>
          <p:nvPr/>
        </p:nvSpPr>
        <p:spPr bwMode="auto">
          <a:xfrm>
            <a:off x="8077200" y="4011576"/>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California Veterans Website</a:t>
            </a:r>
          </a:p>
        </p:txBody>
      </p:sp>
      <p:sp>
        <p:nvSpPr>
          <p:cNvPr id="345" name="Rectangle 22"/>
          <p:cNvSpPr>
            <a:spLocks noChangeArrowheads="1"/>
          </p:cNvSpPr>
          <p:nvPr/>
        </p:nvSpPr>
        <p:spPr bwMode="auto">
          <a:xfrm>
            <a:off x="8077200" y="4375372"/>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GI Bill Benefit Info</a:t>
            </a:r>
          </a:p>
        </p:txBody>
      </p:sp>
      <p:sp>
        <p:nvSpPr>
          <p:cNvPr id="346" name="Rectangle 22"/>
          <p:cNvSpPr>
            <a:spLocks noChangeArrowheads="1"/>
          </p:cNvSpPr>
          <p:nvPr/>
        </p:nvSpPr>
        <p:spPr bwMode="auto">
          <a:xfrm>
            <a:off x="8077200" y="4739170"/>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650" dirty="0" smtClean="0"/>
              <a:t>Veterans Crisis Intervention</a:t>
            </a:r>
          </a:p>
        </p:txBody>
      </p:sp>
      <p:sp>
        <p:nvSpPr>
          <p:cNvPr id="347" name="Rectangle 22"/>
          <p:cNvSpPr>
            <a:spLocks noChangeArrowheads="1"/>
          </p:cNvSpPr>
          <p:nvPr/>
        </p:nvSpPr>
        <p:spPr bwMode="auto">
          <a:xfrm>
            <a:off x="8641080" y="183572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Apply for Admission</a:t>
            </a:r>
          </a:p>
        </p:txBody>
      </p:sp>
      <p:sp>
        <p:nvSpPr>
          <p:cNvPr id="348" name="Rectangle 22"/>
          <p:cNvSpPr>
            <a:spLocks noChangeArrowheads="1"/>
          </p:cNvSpPr>
          <p:nvPr/>
        </p:nvSpPr>
        <p:spPr bwMode="auto">
          <a:xfrm>
            <a:off x="8641080" y="221672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Ask a Counselor</a:t>
            </a:r>
          </a:p>
        </p:txBody>
      </p:sp>
      <p:sp>
        <p:nvSpPr>
          <p:cNvPr id="349" name="Rectangle 22"/>
          <p:cNvSpPr>
            <a:spLocks noChangeArrowheads="1"/>
          </p:cNvSpPr>
          <p:nvPr/>
        </p:nvSpPr>
        <p:spPr bwMode="auto">
          <a:xfrm>
            <a:off x="8641080" y="262058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Ask a Librarian</a:t>
            </a:r>
          </a:p>
        </p:txBody>
      </p:sp>
      <p:sp>
        <p:nvSpPr>
          <p:cNvPr id="350" name="Rectangle 22"/>
          <p:cNvSpPr>
            <a:spLocks noChangeArrowheads="1"/>
          </p:cNvSpPr>
          <p:nvPr/>
        </p:nvSpPr>
        <p:spPr bwMode="auto">
          <a:xfrm>
            <a:off x="8641080" y="302444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Campus E-mail</a:t>
            </a:r>
          </a:p>
        </p:txBody>
      </p:sp>
      <p:sp>
        <p:nvSpPr>
          <p:cNvPr id="351" name="Rectangle 22"/>
          <p:cNvSpPr>
            <a:spLocks noChangeArrowheads="1"/>
          </p:cNvSpPr>
          <p:nvPr/>
        </p:nvSpPr>
        <p:spPr bwMode="auto">
          <a:xfrm>
            <a:off x="8641080" y="342830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Class Schedule</a:t>
            </a:r>
          </a:p>
        </p:txBody>
      </p:sp>
      <p:sp>
        <p:nvSpPr>
          <p:cNvPr id="352" name="Rectangle 22"/>
          <p:cNvSpPr>
            <a:spLocks noChangeArrowheads="1"/>
          </p:cNvSpPr>
          <p:nvPr/>
        </p:nvSpPr>
        <p:spPr bwMode="auto">
          <a:xfrm>
            <a:off x="8641080" y="383216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Catalog</a:t>
            </a:r>
          </a:p>
        </p:txBody>
      </p:sp>
      <p:sp>
        <p:nvSpPr>
          <p:cNvPr id="353" name="Rectangle 22"/>
          <p:cNvSpPr>
            <a:spLocks noChangeArrowheads="1"/>
          </p:cNvSpPr>
          <p:nvPr/>
        </p:nvSpPr>
        <p:spPr bwMode="auto">
          <a:xfrm>
            <a:off x="8641080" y="423602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Financial Aid &amp; </a:t>
            </a:r>
            <a:r>
              <a:rPr lang="en-US" sz="700" dirty="0" err="1" smtClean="0"/>
              <a:t>Schol</a:t>
            </a:r>
            <a:endParaRPr lang="en-US" sz="700" dirty="0" smtClean="0"/>
          </a:p>
        </p:txBody>
      </p:sp>
      <p:sp>
        <p:nvSpPr>
          <p:cNvPr id="354" name="Rectangle 22"/>
          <p:cNvSpPr>
            <a:spLocks noChangeArrowheads="1"/>
          </p:cNvSpPr>
          <p:nvPr/>
        </p:nvSpPr>
        <p:spPr bwMode="auto">
          <a:xfrm>
            <a:off x="8641080" y="463988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Library</a:t>
            </a:r>
          </a:p>
        </p:txBody>
      </p:sp>
      <p:sp>
        <p:nvSpPr>
          <p:cNvPr id="355" name="Rectangle 22"/>
          <p:cNvSpPr>
            <a:spLocks noChangeArrowheads="1"/>
          </p:cNvSpPr>
          <p:nvPr/>
        </p:nvSpPr>
        <p:spPr bwMode="auto">
          <a:xfrm>
            <a:off x="8641080" y="504374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Online Success</a:t>
            </a:r>
          </a:p>
        </p:txBody>
      </p:sp>
      <p:sp>
        <p:nvSpPr>
          <p:cNvPr id="356" name="Rectangle 22"/>
          <p:cNvSpPr>
            <a:spLocks noChangeArrowheads="1"/>
          </p:cNvSpPr>
          <p:nvPr/>
        </p:nvSpPr>
        <p:spPr bwMode="auto">
          <a:xfrm>
            <a:off x="8641080" y="5447605"/>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Social Media</a:t>
            </a:r>
          </a:p>
        </p:txBody>
      </p:sp>
      <p:sp>
        <p:nvSpPr>
          <p:cNvPr id="357" name="Rectangle 22"/>
          <p:cNvSpPr>
            <a:spLocks noChangeArrowheads="1"/>
          </p:cNvSpPr>
          <p:nvPr/>
        </p:nvSpPr>
        <p:spPr bwMode="auto">
          <a:xfrm>
            <a:off x="8641080" y="5851465"/>
            <a:ext cx="502920" cy="3048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err="1" smtClean="0"/>
              <a:t>WebAdvisor</a:t>
            </a:r>
            <a:endParaRPr lang="en-US" sz="700" dirty="0" smtClean="0"/>
          </a:p>
        </p:txBody>
      </p:sp>
      <p:sp>
        <p:nvSpPr>
          <p:cNvPr id="358" name="Rectangle 22"/>
          <p:cNvSpPr>
            <a:spLocks noChangeArrowheads="1"/>
          </p:cNvSpPr>
          <p:nvPr/>
        </p:nvSpPr>
        <p:spPr bwMode="auto">
          <a:xfrm>
            <a:off x="8634350" y="6219700"/>
            <a:ext cx="502920" cy="304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Wireless Hotspots</a:t>
            </a:r>
          </a:p>
        </p:txBody>
      </p:sp>
      <p:sp>
        <p:nvSpPr>
          <p:cNvPr id="171" name="Rectangular Callout 170"/>
          <p:cNvSpPr/>
          <p:nvPr/>
        </p:nvSpPr>
        <p:spPr>
          <a:xfrm>
            <a:off x="381000" y="533400"/>
            <a:ext cx="2819400" cy="457200"/>
          </a:xfrm>
          <a:prstGeom prst="wedgeRectCallout">
            <a:avLst>
              <a:gd name="adj1" fmla="val 82307"/>
              <a:gd name="adj2" fmla="val -1042"/>
            </a:avLst>
          </a:prstGeom>
          <a:solidFill>
            <a:srgbClr val="FFFF00"/>
          </a:solidFill>
          <a:ln w="3175">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It is recommended that many of these items be relocated to the new “Current Students” page to simplify this navigation</a:t>
            </a:r>
            <a:endParaRPr lang="en-US" sz="9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2"/>
          <p:cNvSpPr>
            <a:spLocks noGrp="1"/>
          </p:cNvSpPr>
          <p:nvPr>
            <p:ph type="dt" sz="half" idx="10"/>
          </p:nvPr>
        </p:nvSpPr>
        <p:spPr/>
        <p:txBody>
          <a:bodyPr/>
          <a:lstStyle/>
          <a:p>
            <a:fld id="{4A667F98-FD2C-406E-B25F-DADD008CDABC}" type="datetime1">
              <a:rPr lang="en-US"/>
              <a:pPr/>
              <a:t>12/4/2013</a:t>
            </a:fld>
            <a:endParaRPr lang="en-US" dirty="0"/>
          </a:p>
        </p:txBody>
      </p:sp>
      <p:sp>
        <p:nvSpPr>
          <p:cNvPr id="58" name="Slide Number Placeholder 4"/>
          <p:cNvSpPr>
            <a:spLocks noGrp="1"/>
          </p:cNvSpPr>
          <p:nvPr>
            <p:ph type="sldNum" sz="quarter" idx="12"/>
          </p:nvPr>
        </p:nvSpPr>
        <p:spPr/>
        <p:txBody>
          <a:bodyPr/>
          <a:lstStyle/>
          <a:p>
            <a:fld id="{03A9AE10-60CA-432F-A5A0-6198CB863B27}" type="slidenum">
              <a:rPr lang="en-US"/>
              <a:pPr/>
              <a:t>9</a:t>
            </a:fld>
            <a:endParaRPr lang="en-US" dirty="0"/>
          </a:p>
        </p:txBody>
      </p:sp>
      <p:sp>
        <p:nvSpPr>
          <p:cNvPr id="4171" name="Rectangle 75"/>
          <p:cNvSpPr>
            <a:spLocks noGrp="1" noChangeArrowheads="1"/>
          </p:cNvSpPr>
          <p:nvPr>
            <p:ph type="title"/>
          </p:nvPr>
        </p:nvSpPr>
        <p:spPr/>
        <p:txBody>
          <a:bodyPr/>
          <a:lstStyle/>
          <a:p>
            <a:r>
              <a:rPr lang="en-US" dirty="0" smtClean="0"/>
              <a:t>Cuyamaca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About</a:t>
            </a:r>
            <a:endParaRPr lang="en-US" sz="1000" b="1" dirty="0"/>
          </a:p>
        </p:txBody>
      </p:sp>
      <p:cxnSp>
        <p:nvCxnSpPr>
          <p:cNvPr id="127" name="AutoShape 7"/>
          <p:cNvCxnSpPr>
            <a:cxnSpLocks noChangeShapeType="1"/>
            <a:stCxn id="4101" idx="2"/>
            <a:endCxn id="4150" idx="0"/>
          </p:cNvCxnSpPr>
          <p:nvPr/>
        </p:nvCxnSpPr>
        <p:spPr bwMode="auto">
          <a:xfrm rot="5400000">
            <a:off x="2353344" y="-958883"/>
            <a:ext cx="269175" cy="416814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2736422" y="-575805"/>
            <a:ext cx="269175" cy="3401985"/>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5400000">
            <a:off x="3119500" y="-192727"/>
            <a:ext cx="269175" cy="263582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5400000">
            <a:off x="4022124" y="709897"/>
            <a:ext cx="269175" cy="830581"/>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72" idx="0"/>
          </p:cNvCxnSpPr>
          <p:nvPr/>
        </p:nvCxnSpPr>
        <p:spPr bwMode="auto">
          <a:xfrm rot="16200000" flipH="1">
            <a:off x="4441223" y="1121377"/>
            <a:ext cx="269175" cy="7619"/>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4822223" y="740377"/>
            <a:ext cx="269175" cy="769619"/>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16200000" flipH="1">
            <a:off x="5508023" y="54577"/>
            <a:ext cx="269175" cy="2141219"/>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85" idx="0"/>
          </p:cNvCxnSpPr>
          <p:nvPr/>
        </p:nvCxnSpPr>
        <p:spPr bwMode="auto">
          <a:xfrm rot="16200000" flipH="1">
            <a:off x="5850923" y="-288323"/>
            <a:ext cx="269175" cy="2827019"/>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6193823" y="-631223"/>
            <a:ext cx="269175" cy="3512819"/>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937122"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Academic Calendar</a:t>
            </a:r>
            <a:endParaRPr lang="en-US" sz="800" dirty="0"/>
          </a:p>
        </p:txBody>
      </p:sp>
      <p:sp>
        <p:nvSpPr>
          <p:cNvPr id="4148" name="Rectangle 52"/>
          <p:cNvSpPr>
            <a:spLocks noChangeArrowheads="1"/>
          </p:cNvSpPr>
          <p:nvPr/>
        </p:nvSpPr>
        <p:spPr bwMode="auto">
          <a:xfrm>
            <a:off x="123700" y="2286000"/>
            <a:ext cx="594360" cy="48418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Planning</a:t>
            </a:r>
            <a:endParaRPr lang="en-US" sz="700" dirty="0"/>
          </a:p>
        </p:txBody>
      </p:sp>
      <p:sp>
        <p:nvSpPr>
          <p:cNvPr id="4150" name="Rectangle 54"/>
          <p:cNvSpPr>
            <a:spLocks noChangeArrowheads="1"/>
          </p:cNvSpPr>
          <p:nvPr/>
        </p:nvSpPr>
        <p:spPr bwMode="auto">
          <a:xfrm>
            <a:off x="106680"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About Cuyamaca</a:t>
            </a:r>
            <a:endParaRPr lang="en-US" sz="800" dirty="0"/>
          </a:p>
        </p:txBody>
      </p:sp>
      <p:sp>
        <p:nvSpPr>
          <p:cNvPr id="4184" name="Rectangle 88"/>
          <p:cNvSpPr>
            <a:spLocks noChangeArrowheads="1"/>
          </p:cNvSpPr>
          <p:nvPr/>
        </p:nvSpPr>
        <p:spPr bwMode="auto">
          <a:xfrm>
            <a:off x="1767564"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Accreditation</a:t>
            </a:r>
            <a:endParaRPr lang="en-US" sz="800" dirty="0"/>
          </a:p>
        </p:txBody>
      </p:sp>
      <p:sp>
        <p:nvSpPr>
          <p:cNvPr id="64" name="Rectangle 40"/>
          <p:cNvSpPr>
            <a:spLocks noChangeArrowheads="1"/>
          </p:cNvSpPr>
          <p:nvPr/>
        </p:nvSpPr>
        <p:spPr bwMode="auto">
          <a:xfrm>
            <a:off x="3444240"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Community Interest</a:t>
            </a:r>
            <a:endParaRPr lang="en-US" sz="800" dirty="0"/>
          </a:p>
        </p:txBody>
      </p:sp>
      <p:sp>
        <p:nvSpPr>
          <p:cNvPr id="72" name="Rectangle 32"/>
          <p:cNvSpPr>
            <a:spLocks noChangeArrowheads="1"/>
          </p:cNvSpPr>
          <p:nvPr/>
        </p:nvSpPr>
        <p:spPr bwMode="auto">
          <a:xfrm>
            <a:off x="4282440"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District Employment</a:t>
            </a:r>
            <a:endParaRPr lang="en-US" sz="800" dirty="0"/>
          </a:p>
        </p:txBody>
      </p:sp>
      <p:sp>
        <p:nvSpPr>
          <p:cNvPr id="74" name="Rectangle 88"/>
          <p:cNvSpPr>
            <a:spLocks noChangeArrowheads="1"/>
          </p:cNvSpPr>
          <p:nvPr/>
        </p:nvSpPr>
        <p:spPr bwMode="auto">
          <a:xfrm>
            <a:off x="5044440"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Foundation</a:t>
            </a:r>
            <a:endParaRPr lang="en-US" sz="800" dirty="0"/>
          </a:p>
        </p:txBody>
      </p:sp>
      <p:sp>
        <p:nvSpPr>
          <p:cNvPr id="75" name="Rectangle 40"/>
          <p:cNvSpPr>
            <a:spLocks noChangeArrowheads="1"/>
          </p:cNvSpPr>
          <p:nvPr/>
        </p:nvSpPr>
        <p:spPr bwMode="auto">
          <a:xfrm>
            <a:off x="6416040" y="1259775"/>
            <a:ext cx="594360" cy="484188"/>
          </a:xfrm>
          <a:prstGeom prst="rect">
            <a:avLst/>
          </a:prstGeom>
          <a:solidFill>
            <a:srgbClr val="DEE8FF"/>
          </a:solidFill>
          <a:ln w="9525" algn="ctr">
            <a:solidFill>
              <a:srgbClr val="8390AD"/>
            </a:solidFill>
            <a:miter lim="800000"/>
            <a:headEnd/>
            <a:tailEnd/>
          </a:ln>
          <a:effectLst/>
        </p:spPr>
        <p:txBody>
          <a:bodyPr lIns="0" tIns="0" rIns="0" bIns="0" anchor="ctr"/>
          <a:lstStyle/>
          <a:p>
            <a:pPr algn="ctr"/>
            <a:r>
              <a:rPr lang="en-US" sz="800" dirty="0" smtClean="0"/>
              <a:t>Newsletters</a:t>
            </a:r>
            <a:endParaRPr lang="en-US" sz="800" dirty="0"/>
          </a:p>
        </p:txBody>
      </p:sp>
      <p:sp>
        <p:nvSpPr>
          <p:cNvPr id="85" name="Rectangle 52"/>
          <p:cNvSpPr>
            <a:spLocks noChangeArrowheads="1"/>
          </p:cNvSpPr>
          <p:nvPr/>
        </p:nvSpPr>
        <p:spPr bwMode="auto">
          <a:xfrm>
            <a:off x="7101840"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Parking &amp; Public Safety</a:t>
            </a:r>
          </a:p>
        </p:txBody>
      </p:sp>
      <p:sp>
        <p:nvSpPr>
          <p:cNvPr id="86" name="Rectangle 40"/>
          <p:cNvSpPr>
            <a:spLocks noChangeArrowheads="1"/>
          </p:cNvSpPr>
          <p:nvPr/>
        </p:nvSpPr>
        <p:spPr bwMode="auto">
          <a:xfrm>
            <a:off x="7787640" y="1259775"/>
            <a:ext cx="594360" cy="484188"/>
          </a:xfrm>
          <a:prstGeom prst="rect">
            <a:avLst/>
          </a:prstGeom>
          <a:solidFill>
            <a:srgbClr val="E5FF9B"/>
          </a:solidFill>
          <a:ln w="9525" algn="ctr">
            <a:solidFill>
              <a:srgbClr val="8390AD"/>
            </a:solidFill>
            <a:miter lim="800000"/>
            <a:headEnd/>
            <a:tailEnd/>
          </a:ln>
          <a:effectLst/>
        </p:spPr>
        <p:txBody>
          <a:bodyPr lIns="0" tIns="0" rIns="0" bIns="0" anchor="ctr"/>
          <a:lstStyle/>
          <a:p>
            <a:pPr algn="ctr"/>
            <a:r>
              <a:rPr lang="en-US" sz="800" dirty="0" smtClean="0"/>
              <a:t>Professional Development Academy</a:t>
            </a:r>
            <a:endParaRPr lang="en-US" sz="800" dirty="0"/>
          </a:p>
        </p:txBody>
      </p:sp>
      <p:sp>
        <p:nvSpPr>
          <p:cNvPr id="98" name="Rectangle 32"/>
          <p:cNvSpPr>
            <a:spLocks noChangeArrowheads="1"/>
          </p:cNvSpPr>
          <p:nvPr/>
        </p:nvSpPr>
        <p:spPr bwMode="auto">
          <a:xfrm>
            <a:off x="8473440" y="1259775"/>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800" dirty="0" smtClean="0"/>
              <a:t>Transportation</a:t>
            </a:r>
            <a:endParaRPr lang="en-US" sz="800" dirty="0"/>
          </a:p>
        </p:txBody>
      </p:sp>
      <p:sp>
        <p:nvSpPr>
          <p:cNvPr id="187" name="Rectangle 22"/>
          <p:cNvSpPr>
            <a:spLocks noChangeArrowheads="1"/>
          </p:cNvSpPr>
          <p:nvPr/>
        </p:nvSpPr>
        <p:spPr bwMode="auto">
          <a:xfrm>
            <a:off x="116775" y="1828800"/>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History</a:t>
            </a:r>
          </a:p>
        </p:txBody>
      </p:sp>
      <p:sp>
        <p:nvSpPr>
          <p:cNvPr id="188" name="Rectangle 22"/>
          <p:cNvSpPr>
            <a:spLocks noChangeArrowheads="1"/>
          </p:cNvSpPr>
          <p:nvPr/>
        </p:nvSpPr>
        <p:spPr bwMode="auto">
          <a:xfrm>
            <a:off x="116775" y="2819400"/>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Educational Objectives</a:t>
            </a:r>
          </a:p>
        </p:txBody>
      </p:sp>
      <p:sp>
        <p:nvSpPr>
          <p:cNvPr id="189" name="Rectangle 22"/>
          <p:cNvSpPr>
            <a:spLocks noChangeArrowheads="1"/>
          </p:cNvSpPr>
          <p:nvPr/>
        </p:nvSpPr>
        <p:spPr bwMode="auto">
          <a:xfrm>
            <a:off x="116775" y="3272758"/>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Educational Philosophy</a:t>
            </a:r>
          </a:p>
        </p:txBody>
      </p:sp>
      <p:sp>
        <p:nvSpPr>
          <p:cNvPr id="190" name="Rectangle 22"/>
          <p:cNvSpPr>
            <a:spLocks noChangeArrowheads="1"/>
          </p:cNvSpPr>
          <p:nvPr/>
        </p:nvSpPr>
        <p:spPr bwMode="auto">
          <a:xfrm>
            <a:off x="116775" y="3726116"/>
            <a:ext cx="594360" cy="407897"/>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Institutional Research</a:t>
            </a:r>
          </a:p>
        </p:txBody>
      </p:sp>
      <p:sp>
        <p:nvSpPr>
          <p:cNvPr id="191" name="Rectangle 22"/>
          <p:cNvSpPr>
            <a:spLocks noChangeArrowheads="1"/>
          </p:cNvSpPr>
          <p:nvPr/>
        </p:nvSpPr>
        <p:spPr bwMode="auto">
          <a:xfrm>
            <a:off x="116775" y="4179474"/>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Mission &amp; Vision</a:t>
            </a:r>
          </a:p>
        </p:txBody>
      </p:sp>
      <p:sp>
        <p:nvSpPr>
          <p:cNvPr id="192" name="Rectangle 22"/>
          <p:cNvSpPr>
            <a:spLocks noChangeArrowheads="1"/>
          </p:cNvSpPr>
          <p:nvPr/>
        </p:nvSpPr>
        <p:spPr bwMode="auto">
          <a:xfrm>
            <a:off x="116775" y="4632832"/>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President’s Message</a:t>
            </a:r>
          </a:p>
        </p:txBody>
      </p:sp>
      <p:sp>
        <p:nvSpPr>
          <p:cNvPr id="193" name="Rectangle 22"/>
          <p:cNvSpPr>
            <a:spLocks noChangeArrowheads="1"/>
          </p:cNvSpPr>
          <p:nvPr/>
        </p:nvSpPr>
        <p:spPr bwMode="auto">
          <a:xfrm>
            <a:off x="116775" y="5086190"/>
            <a:ext cx="594360"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Video Promo Ads</a:t>
            </a:r>
          </a:p>
        </p:txBody>
      </p:sp>
      <p:sp>
        <p:nvSpPr>
          <p:cNvPr id="264" name="Rectangle 40"/>
          <p:cNvSpPr>
            <a:spLocks noChangeArrowheads="1"/>
          </p:cNvSpPr>
          <p:nvPr/>
        </p:nvSpPr>
        <p:spPr bwMode="auto">
          <a:xfrm>
            <a:off x="5730240" y="1259775"/>
            <a:ext cx="594360" cy="484188"/>
          </a:xfrm>
          <a:prstGeom prst="rect">
            <a:avLst/>
          </a:prstGeom>
          <a:solidFill>
            <a:srgbClr val="DEE8FF"/>
          </a:solidFill>
          <a:ln w="9525" algn="ctr">
            <a:solidFill>
              <a:srgbClr val="8390AD"/>
            </a:solidFill>
            <a:miter lim="800000"/>
            <a:headEnd/>
            <a:tailEnd/>
          </a:ln>
          <a:effectLst/>
        </p:spPr>
        <p:txBody>
          <a:bodyPr lIns="0" tIns="0" rIns="0" bIns="0" anchor="ctr"/>
          <a:lstStyle/>
          <a:p>
            <a:pPr algn="ctr"/>
            <a:r>
              <a:rPr lang="en-US" sz="800" dirty="0" smtClean="0"/>
              <a:t>Maps &amp; Directions</a:t>
            </a:r>
            <a:endParaRPr lang="en-US" sz="800" dirty="0"/>
          </a:p>
        </p:txBody>
      </p:sp>
      <p:cxnSp>
        <p:nvCxnSpPr>
          <p:cNvPr id="196" name="AutoShape 7"/>
          <p:cNvCxnSpPr>
            <a:cxnSpLocks noChangeShapeType="1"/>
            <a:stCxn id="4101" idx="2"/>
            <a:endCxn id="264" idx="0"/>
          </p:cNvCxnSpPr>
          <p:nvPr/>
        </p:nvCxnSpPr>
        <p:spPr bwMode="auto">
          <a:xfrm rot="16200000" flipH="1">
            <a:off x="5165123" y="397477"/>
            <a:ext cx="269175" cy="1455419"/>
          </a:xfrm>
          <a:prstGeom prst="bentConnector3">
            <a:avLst>
              <a:gd name="adj1" fmla="val 50000"/>
            </a:avLst>
          </a:prstGeom>
          <a:noFill/>
          <a:ln w="9525">
            <a:solidFill>
              <a:schemeClr val="tx1"/>
            </a:solidFill>
            <a:miter lim="800000"/>
            <a:headEnd/>
            <a:tailEnd type="triangle" w="med" len="med"/>
          </a:ln>
          <a:effectLst/>
        </p:spPr>
      </p:cxnSp>
      <p:cxnSp>
        <p:nvCxnSpPr>
          <p:cNvPr id="205" name="AutoShape 7"/>
          <p:cNvCxnSpPr>
            <a:cxnSpLocks noChangeShapeType="1"/>
            <a:stCxn id="4101" idx="2"/>
            <a:endCxn id="98" idx="0"/>
          </p:cNvCxnSpPr>
          <p:nvPr/>
        </p:nvCxnSpPr>
        <p:spPr bwMode="auto">
          <a:xfrm rot="16200000" flipH="1">
            <a:off x="6536723" y="-974123"/>
            <a:ext cx="269175" cy="4198619"/>
          </a:xfrm>
          <a:prstGeom prst="bentConnector3">
            <a:avLst>
              <a:gd name="adj1" fmla="val 50000"/>
            </a:avLst>
          </a:prstGeom>
          <a:noFill/>
          <a:ln w="9525">
            <a:solidFill>
              <a:schemeClr val="tx1"/>
            </a:solidFill>
            <a:miter lim="800000"/>
            <a:headEnd/>
            <a:tailEnd type="triangle" w="med" len="med"/>
          </a:ln>
          <a:effectLst/>
        </p:spPr>
      </p:cxnSp>
      <p:sp>
        <p:nvSpPr>
          <p:cNvPr id="209" name="Rectangle 22"/>
          <p:cNvSpPr>
            <a:spLocks noChangeArrowheads="1"/>
          </p:cNvSpPr>
          <p:nvPr/>
        </p:nvSpPr>
        <p:spPr bwMode="auto">
          <a:xfrm>
            <a:off x="1767840" y="1835725"/>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Team members</a:t>
            </a:r>
          </a:p>
        </p:txBody>
      </p:sp>
      <p:sp>
        <p:nvSpPr>
          <p:cNvPr id="210" name="Rectangle 22"/>
          <p:cNvSpPr>
            <a:spLocks noChangeArrowheads="1"/>
          </p:cNvSpPr>
          <p:nvPr/>
        </p:nvSpPr>
        <p:spPr bwMode="auto">
          <a:xfrm>
            <a:off x="1767840" y="2105543"/>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Focused Midterm Rpt</a:t>
            </a:r>
          </a:p>
        </p:txBody>
      </p:sp>
      <p:sp>
        <p:nvSpPr>
          <p:cNvPr id="211" name="Rectangle 22"/>
          <p:cNvSpPr>
            <a:spLocks noChangeArrowheads="1"/>
          </p:cNvSpPr>
          <p:nvPr/>
        </p:nvSpPr>
        <p:spPr bwMode="auto">
          <a:xfrm>
            <a:off x="1767840" y="2375361"/>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2010 Mid-term rpt</a:t>
            </a:r>
          </a:p>
        </p:txBody>
      </p:sp>
      <p:sp>
        <p:nvSpPr>
          <p:cNvPr id="212" name="Rectangle 22"/>
          <p:cNvSpPr>
            <a:spLocks noChangeArrowheads="1"/>
          </p:cNvSpPr>
          <p:nvPr/>
        </p:nvSpPr>
        <p:spPr bwMode="auto">
          <a:xfrm>
            <a:off x="1767840" y="2645179"/>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2009 Follow-up Rpt</a:t>
            </a:r>
          </a:p>
        </p:txBody>
      </p:sp>
      <p:sp>
        <p:nvSpPr>
          <p:cNvPr id="213" name="Rectangle 22"/>
          <p:cNvSpPr>
            <a:spLocks noChangeArrowheads="1"/>
          </p:cNvSpPr>
          <p:nvPr/>
        </p:nvSpPr>
        <p:spPr bwMode="auto">
          <a:xfrm>
            <a:off x="1767840" y="2914997"/>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2007 Self Study</a:t>
            </a:r>
          </a:p>
        </p:txBody>
      </p:sp>
      <p:sp>
        <p:nvSpPr>
          <p:cNvPr id="214" name="Rectangle 22"/>
          <p:cNvSpPr>
            <a:spLocks noChangeArrowheads="1"/>
          </p:cNvSpPr>
          <p:nvPr/>
        </p:nvSpPr>
        <p:spPr bwMode="auto">
          <a:xfrm>
            <a:off x="1767840" y="3184815"/>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2007 Evaluation Rpt</a:t>
            </a:r>
          </a:p>
        </p:txBody>
      </p:sp>
      <p:sp>
        <p:nvSpPr>
          <p:cNvPr id="215" name="Rectangle 22"/>
          <p:cNvSpPr>
            <a:spLocks noChangeArrowheads="1"/>
          </p:cNvSpPr>
          <p:nvPr/>
        </p:nvSpPr>
        <p:spPr bwMode="auto">
          <a:xfrm>
            <a:off x="1767840" y="3454633"/>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Self-Study &amp; Midterm Rpt Archives</a:t>
            </a:r>
          </a:p>
        </p:txBody>
      </p:sp>
      <p:sp>
        <p:nvSpPr>
          <p:cNvPr id="216" name="Rectangle 22"/>
          <p:cNvSpPr>
            <a:spLocks noChangeArrowheads="1"/>
          </p:cNvSpPr>
          <p:nvPr/>
        </p:nvSpPr>
        <p:spPr bwMode="auto">
          <a:xfrm>
            <a:off x="1767840" y="3724451"/>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17" name="Rectangle 22"/>
          <p:cNvSpPr>
            <a:spLocks noChangeArrowheads="1"/>
          </p:cNvSpPr>
          <p:nvPr/>
        </p:nvSpPr>
        <p:spPr bwMode="auto">
          <a:xfrm>
            <a:off x="1767840" y="3994269"/>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SLO</a:t>
            </a:r>
          </a:p>
        </p:txBody>
      </p:sp>
      <p:sp>
        <p:nvSpPr>
          <p:cNvPr id="218" name="Rectangle 22"/>
          <p:cNvSpPr>
            <a:spLocks noChangeArrowheads="1"/>
          </p:cNvSpPr>
          <p:nvPr/>
        </p:nvSpPr>
        <p:spPr bwMode="auto">
          <a:xfrm>
            <a:off x="1767840" y="4264087"/>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Old/New Accreditation Standards</a:t>
            </a:r>
          </a:p>
        </p:txBody>
      </p:sp>
      <p:sp>
        <p:nvSpPr>
          <p:cNvPr id="219" name="Rectangle 22"/>
          <p:cNvSpPr>
            <a:spLocks noChangeArrowheads="1"/>
          </p:cNvSpPr>
          <p:nvPr/>
        </p:nvSpPr>
        <p:spPr bwMode="auto">
          <a:xfrm>
            <a:off x="1767840" y="4533905"/>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Self Study Guides</a:t>
            </a:r>
          </a:p>
        </p:txBody>
      </p:sp>
      <p:sp>
        <p:nvSpPr>
          <p:cNvPr id="220" name="Rectangle 22"/>
          <p:cNvSpPr>
            <a:spLocks noChangeArrowheads="1"/>
          </p:cNvSpPr>
          <p:nvPr/>
        </p:nvSpPr>
        <p:spPr bwMode="auto">
          <a:xfrm>
            <a:off x="1767840" y="4803723"/>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Standards Draft Materials</a:t>
            </a:r>
          </a:p>
        </p:txBody>
      </p:sp>
      <p:sp>
        <p:nvSpPr>
          <p:cNvPr id="221" name="Rectangle 22"/>
          <p:cNvSpPr>
            <a:spLocks noChangeArrowheads="1"/>
          </p:cNvSpPr>
          <p:nvPr/>
        </p:nvSpPr>
        <p:spPr bwMode="auto">
          <a:xfrm>
            <a:off x="1767840" y="5073541"/>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Minutes &amp; Assignments</a:t>
            </a:r>
          </a:p>
        </p:txBody>
      </p:sp>
      <p:sp>
        <p:nvSpPr>
          <p:cNvPr id="222" name="Rectangle 22"/>
          <p:cNvSpPr>
            <a:spLocks noChangeArrowheads="1"/>
          </p:cNvSpPr>
          <p:nvPr/>
        </p:nvSpPr>
        <p:spPr bwMode="auto">
          <a:xfrm>
            <a:off x="1767840" y="5343359"/>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Surveys</a:t>
            </a:r>
          </a:p>
        </p:txBody>
      </p:sp>
      <p:sp>
        <p:nvSpPr>
          <p:cNvPr id="235" name="Rectangle 22"/>
          <p:cNvSpPr>
            <a:spLocks noChangeArrowheads="1"/>
          </p:cNvSpPr>
          <p:nvPr/>
        </p:nvSpPr>
        <p:spPr bwMode="auto">
          <a:xfrm>
            <a:off x="1767840" y="5613177"/>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Workflow Plan</a:t>
            </a:r>
          </a:p>
        </p:txBody>
      </p:sp>
      <p:sp>
        <p:nvSpPr>
          <p:cNvPr id="236" name="Rectangle 22"/>
          <p:cNvSpPr>
            <a:spLocks noChangeArrowheads="1"/>
          </p:cNvSpPr>
          <p:nvPr/>
        </p:nvSpPr>
        <p:spPr bwMode="auto">
          <a:xfrm>
            <a:off x="1767840" y="5882992"/>
            <a:ext cx="594360" cy="2328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266" name="Rectangle 22"/>
          <p:cNvSpPr>
            <a:spLocks noChangeArrowheads="1"/>
          </p:cNvSpPr>
          <p:nvPr/>
        </p:nvSpPr>
        <p:spPr bwMode="auto">
          <a:xfrm>
            <a:off x="3452274" y="1828800"/>
            <a:ext cx="548640" cy="4572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Continuing Ed</a:t>
            </a:r>
          </a:p>
        </p:txBody>
      </p:sp>
      <p:sp>
        <p:nvSpPr>
          <p:cNvPr id="267" name="Rectangle 22"/>
          <p:cNvSpPr>
            <a:spLocks noChangeArrowheads="1"/>
          </p:cNvSpPr>
          <p:nvPr/>
        </p:nvSpPr>
        <p:spPr bwMode="auto">
          <a:xfrm>
            <a:off x="3452274" y="23234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Heritage of the Americas Museum</a:t>
            </a:r>
          </a:p>
        </p:txBody>
      </p:sp>
      <p:sp>
        <p:nvSpPr>
          <p:cNvPr id="268" name="Rectangle 22"/>
          <p:cNvSpPr>
            <a:spLocks noChangeArrowheads="1"/>
          </p:cNvSpPr>
          <p:nvPr/>
        </p:nvSpPr>
        <p:spPr bwMode="auto">
          <a:xfrm>
            <a:off x="3452274" y="28180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Library</a:t>
            </a:r>
          </a:p>
        </p:txBody>
      </p:sp>
      <p:sp>
        <p:nvSpPr>
          <p:cNvPr id="269" name="Rectangle 22"/>
          <p:cNvSpPr>
            <a:spLocks noChangeArrowheads="1"/>
          </p:cNvSpPr>
          <p:nvPr/>
        </p:nvSpPr>
        <p:spPr bwMode="auto">
          <a:xfrm>
            <a:off x="3452274" y="33126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OH Nursery</a:t>
            </a:r>
          </a:p>
        </p:txBody>
      </p:sp>
      <p:sp>
        <p:nvSpPr>
          <p:cNvPr id="270" name="Rectangle 22"/>
          <p:cNvSpPr>
            <a:spLocks noChangeArrowheads="1"/>
          </p:cNvSpPr>
          <p:nvPr/>
        </p:nvSpPr>
        <p:spPr bwMode="auto">
          <a:xfrm>
            <a:off x="3452274" y="3807200"/>
            <a:ext cx="548640" cy="4572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Professional Development Academy</a:t>
            </a:r>
          </a:p>
        </p:txBody>
      </p:sp>
      <p:sp>
        <p:nvSpPr>
          <p:cNvPr id="271" name="Rectangle 22"/>
          <p:cNvSpPr>
            <a:spLocks noChangeArrowheads="1"/>
          </p:cNvSpPr>
          <p:nvPr/>
        </p:nvSpPr>
        <p:spPr bwMode="auto">
          <a:xfrm>
            <a:off x="3452274" y="4301800"/>
            <a:ext cx="548640" cy="4572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San Diego Center for Economic Education</a:t>
            </a:r>
          </a:p>
        </p:txBody>
      </p:sp>
      <p:sp>
        <p:nvSpPr>
          <p:cNvPr id="272" name="Rectangle 22"/>
          <p:cNvSpPr>
            <a:spLocks noChangeArrowheads="1"/>
          </p:cNvSpPr>
          <p:nvPr/>
        </p:nvSpPr>
        <p:spPr bwMode="auto">
          <a:xfrm>
            <a:off x="3452274" y="4796400"/>
            <a:ext cx="548640" cy="457200"/>
          </a:xfrm>
          <a:prstGeom prst="rect">
            <a:avLst/>
          </a:prstGeom>
          <a:solidFill>
            <a:srgbClr val="E5FF9B"/>
          </a:solidFill>
          <a:ln w="12700">
            <a:solidFill>
              <a:schemeClr val="tx1"/>
            </a:solidFill>
            <a:miter lim="800000"/>
            <a:headEnd/>
            <a:tailEnd/>
          </a:ln>
          <a:effectLst/>
        </p:spPr>
        <p:txBody>
          <a:bodyPr wrap="square" lIns="0" tIns="0" rIns="0" bIns="0" anchor="ctr"/>
          <a:lstStyle/>
          <a:p>
            <a:pPr algn="ctr"/>
            <a:r>
              <a:rPr lang="en-US" sz="700" dirty="0" smtClean="0"/>
              <a:t>Water Conservation Gardens</a:t>
            </a:r>
          </a:p>
        </p:txBody>
      </p:sp>
      <p:sp>
        <p:nvSpPr>
          <p:cNvPr id="306" name="Rectangle 22"/>
          <p:cNvSpPr>
            <a:spLocks noChangeArrowheads="1"/>
          </p:cNvSpPr>
          <p:nvPr/>
        </p:nvSpPr>
        <p:spPr bwMode="auto">
          <a:xfrm>
            <a:off x="5746308" y="18288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Campus Map (PDF)</a:t>
            </a:r>
          </a:p>
        </p:txBody>
      </p:sp>
      <p:sp>
        <p:nvSpPr>
          <p:cNvPr id="359" name="Rectangle 22"/>
          <p:cNvSpPr>
            <a:spLocks noChangeArrowheads="1"/>
          </p:cNvSpPr>
          <p:nvPr/>
        </p:nvSpPr>
        <p:spPr bwMode="auto">
          <a:xfrm>
            <a:off x="5746308" y="2362200"/>
            <a:ext cx="548640"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Public Transportation</a:t>
            </a:r>
          </a:p>
        </p:txBody>
      </p:sp>
      <p:sp>
        <p:nvSpPr>
          <p:cNvPr id="61" name="Rectangle 40"/>
          <p:cNvSpPr>
            <a:spLocks noChangeArrowheads="1"/>
          </p:cNvSpPr>
          <p:nvPr/>
        </p:nvSpPr>
        <p:spPr bwMode="auto">
          <a:xfrm>
            <a:off x="2590800" y="1268412"/>
            <a:ext cx="594360" cy="484188"/>
          </a:xfrm>
          <a:prstGeom prst="rect">
            <a:avLst/>
          </a:prstGeom>
          <a:solidFill>
            <a:srgbClr val="DEE8FF"/>
          </a:solidFill>
          <a:ln w="9525" algn="ctr">
            <a:solidFill>
              <a:srgbClr val="8390AD"/>
            </a:solidFill>
            <a:miter lim="800000"/>
            <a:headEnd/>
            <a:tailEnd/>
          </a:ln>
          <a:effectLst/>
        </p:spPr>
        <p:txBody>
          <a:bodyPr lIns="0" tIns="0" rIns="0" bIns="0" anchor="ctr"/>
          <a:lstStyle/>
          <a:p>
            <a:pPr algn="ctr"/>
            <a:r>
              <a:rPr lang="en-US" sz="800" dirty="0" smtClean="0"/>
              <a:t>Faculty</a:t>
            </a:r>
            <a:endParaRPr lang="en-US" sz="800" dirty="0"/>
          </a:p>
        </p:txBody>
      </p:sp>
      <p:cxnSp>
        <p:nvCxnSpPr>
          <p:cNvPr id="62" name="AutoShape 7"/>
          <p:cNvCxnSpPr>
            <a:cxnSpLocks noChangeShapeType="1"/>
            <a:stCxn id="4101" idx="2"/>
            <a:endCxn id="61" idx="0"/>
          </p:cNvCxnSpPr>
          <p:nvPr/>
        </p:nvCxnSpPr>
        <p:spPr bwMode="auto">
          <a:xfrm rot="5400000">
            <a:off x="3591085" y="287496"/>
            <a:ext cx="277812" cy="1684021"/>
          </a:xfrm>
          <a:prstGeom prst="bentConnector3">
            <a:avLst>
              <a:gd name="adj1" fmla="val 50000"/>
            </a:avLst>
          </a:prstGeom>
          <a:noFill/>
          <a:ln w="9525">
            <a:solidFill>
              <a:schemeClr val="tx1"/>
            </a:solidFill>
            <a:miter lim="800000"/>
            <a:headEnd/>
            <a:tailEnd type="triangle" w="med" len="med"/>
          </a:ln>
          <a:effectLst/>
        </p:spPr>
      </p:cxnSp>
      <p:sp>
        <p:nvSpPr>
          <p:cNvPr id="66" name="Rectangle 52"/>
          <p:cNvSpPr>
            <a:spLocks noChangeArrowheads="1"/>
          </p:cNvSpPr>
          <p:nvPr/>
        </p:nvSpPr>
        <p:spPr bwMode="auto">
          <a:xfrm>
            <a:off x="2586990" y="2335212"/>
            <a:ext cx="594360" cy="484188"/>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Faculty Detail page</a:t>
            </a:r>
            <a:endParaRPr lang="en-US" sz="700" dirty="0"/>
          </a:p>
        </p:txBody>
      </p:sp>
      <p:sp>
        <p:nvSpPr>
          <p:cNvPr id="67" name="Rectangle 22"/>
          <p:cNvSpPr>
            <a:spLocks noChangeArrowheads="1"/>
          </p:cNvSpPr>
          <p:nvPr/>
        </p:nvSpPr>
        <p:spPr bwMode="auto">
          <a:xfrm>
            <a:off x="2580065" y="1828800"/>
            <a:ext cx="594360" cy="407897"/>
          </a:xfrm>
          <a:prstGeom prst="rect">
            <a:avLst/>
          </a:prstGeom>
          <a:solidFill>
            <a:srgbClr val="DEE8FF"/>
          </a:solidFill>
          <a:ln w="12700">
            <a:solidFill>
              <a:schemeClr val="tx1"/>
            </a:solidFill>
            <a:miter lim="800000"/>
            <a:headEnd/>
            <a:tailEnd/>
          </a:ln>
          <a:effectLst/>
        </p:spPr>
        <p:txBody>
          <a:bodyPr wrap="square" lIns="0" tIns="0" rIns="0" bIns="0" anchor="ctr"/>
          <a:lstStyle/>
          <a:p>
            <a:pPr algn="ctr"/>
            <a:r>
              <a:rPr lang="en-US" sz="700" dirty="0" smtClean="0"/>
              <a:t>Faculty Listing page</a:t>
            </a:r>
          </a:p>
        </p:txBody>
      </p:sp>
    </p:spTree>
  </p:cSld>
  <p:clrMapOvr>
    <a:masterClrMapping/>
  </p:clrMapOvr>
</p:sld>
</file>

<file path=ppt/theme/theme1.xml><?xml version="1.0" encoding="utf-8"?>
<a:theme xmlns:a="http://schemas.openxmlformats.org/drawingml/2006/main" name="Site hierarch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te hierarch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Site hierarchy</Template>
  <TotalTime>1137</TotalTime>
  <Words>2646</Words>
  <Application>Microsoft Office PowerPoint</Application>
  <PresentationFormat>On-screen Show (4:3)</PresentationFormat>
  <Paragraphs>944</Paragraphs>
  <Slides>16</Slides>
  <Notes>0</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Site hierarchy</vt:lpstr>
      <vt:lpstr>1_Site hierarchy</vt:lpstr>
      <vt:lpstr>1_Default Design</vt:lpstr>
      <vt:lpstr>Custom Design</vt:lpstr>
      <vt:lpstr>1_Custom Design</vt:lpstr>
      <vt:lpstr>2_Custom Design</vt:lpstr>
      <vt:lpstr>Grossmont-Cuyamaca  Site Hierarchy </vt:lpstr>
      <vt:lpstr>Recommendations</vt:lpstr>
      <vt:lpstr>PowerPoint Presentation</vt:lpstr>
      <vt:lpstr>Cuyamaca Main Site Hierarchy</vt:lpstr>
      <vt:lpstr>Cuyamaca Tier 2 Navigation</vt:lpstr>
      <vt:lpstr>Cuyamaca Tier 2 Navigation</vt:lpstr>
      <vt:lpstr>Cuyamaca Tier 2 Navigation</vt:lpstr>
      <vt:lpstr>Cuyamaca Tier 2 Navigation</vt:lpstr>
      <vt:lpstr>Cuyamaca Tier 2 Navigation</vt:lpstr>
      <vt:lpstr>PowerPoint Presentation</vt:lpstr>
      <vt:lpstr>Grossmont Main Site Hierarchy</vt:lpstr>
      <vt:lpstr>Grossmont Tier 2 Navigation</vt:lpstr>
      <vt:lpstr>Grossmont Tier 2 Navigation</vt:lpstr>
      <vt:lpstr>Grossmont Tier 2 Navigation</vt:lpstr>
      <vt:lpstr>Grossmont Tier 2 Navigation</vt:lpstr>
      <vt:lpstr>Grossmont Tier 2 Navigation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Needs Assessment  Site Hierarchy and Wireframes</dc:title>
  <dc:creator>Annette Fowler</dc:creator>
  <cp:lastModifiedBy>Fowler, Annette</cp:lastModifiedBy>
  <cp:revision>128</cp:revision>
  <dcterms:created xsi:type="dcterms:W3CDTF">2012-08-23T20:14:19Z</dcterms:created>
  <dcterms:modified xsi:type="dcterms:W3CDTF">2013-12-04T18:52:04Z</dcterms:modified>
</cp:coreProperties>
</file>