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732" r:id="rId2"/>
    <p:sldMasterId id="2147483744" r:id="rId3"/>
    <p:sldMasterId id="2147483756" r:id="rId4"/>
    <p:sldMasterId id="2147483804" r:id="rId5"/>
  </p:sldMasterIdLst>
  <p:notesMasterIdLst>
    <p:notesMasterId r:id="rId42"/>
  </p:notesMasterIdLst>
  <p:sldIdLst>
    <p:sldId id="314" r:id="rId6"/>
    <p:sldId id="334" r:id="rId7"/>
    <p:sldId id="339" r:id="rId8"/>
    <p:sldId id="317" r:id="rId9"/>
    <p:sldId id="327" r:id="rId10"/>
    <p:sldId id="328" r:id="rId11"/>
    <p:sldId id="329" r:id="rId12"/>
    <p:sldId id="318" r:id="rId13"/>
    <p:sldId id="346" r:id="rId14"/>
    <p:sldId id="343" r:id="rId15"/>
    <p:sldId id="319" r:id="rId16"/>
    <p:sldId id="335" r:id="rId17"/>
    <p:sldId id="349" r:id="rId18"/>
    <p:sldId id="347" r:id="rId19"/>
    <p:sldId id="352" r:id="rId20"/>
    <p:sldId id="354" r:id="rId21"/>
    <p:sldId id="311" r:id="rId22"/>
    <p:sldId id="351" r:id="rId23"/>
    <p:sldId id="315" r:id="rId24"/>
    <p:sldId id="321" r:id="rId25"/>
    <p:sldId id="322" r:id="rId26"/>
    <p:sldId id="323" r:id="rId27"/>
    <p:sldId id="316" r:id="rId28"/>
    <p:sldId id="293" r:id="rId29"/>
    <p:sldId id="305" r:id="rId30"/>
    <p:sldId id="306" r:id="rId31"/>
    <p:sldId id="289" r:id="rId32"/>
    <p:sldId id="307" r:id="rId33"/>
    <p:sldId id="296" r:id="rId34"/>
    <p:sldId id="298" r:id="rId35"/>
    <p:sldId id="299" r:id="rId36"/>
    <p:sldId id="313" r:id="rId37"/>
    <p:sldId id="308" r:id="rId38"/>
    <p:sldId id="301" r:id="rId39"/>
    <p:sldId id="302" r:id="rId40"/>
    <p:sldId id="303" r:id="rId41"/>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E3873"/>
    <a:srgbClr val="000000"/>
    <a:srgbClr val="FCBB00"/>
    <a:srgbClr val="DEDEDE"/>
    <a:srgbClr val="DEE8FF"/>
    <a:srgbClr val="006D67"/>
    <a:srgbClr val="E5FF9B"/>
    <a:srgbClr val="B6C6E6"/>
    <a:srgbClr val="3965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39" autoAdjust="0"/>
    <p:restoredTop sz="94660"/>
  </p:normalViewPr>
  <p:slideViewPr>
    <p:cSldViewPr>
      <p:cViewPr>
        <p:scale>
          <a:sx n="80" d="100"/>
          <a:sy n="80" d="100"/>
        </p:scale>
        <p:origin x="-690" y="-534"/>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4F10FC7-1BD9-4FD0-8E47-EF757C2C60E4}" type="slidenum">
              <a:rPr lang="en-US"/>
              <a:pPr/>
              <a:t>‹#›</a:t>
            </a:fld>
            <a:endParaRPr lang="en-US"/>
          </a:p>
        </p:txBody>
      </p:sp>
    </p:spTree>
    <p:extLst>
      <p:ext uri="{BB962C8B-B14F-4D97-AF65-F5344CB8AC3E}">
        <p14:creationId xmlns:p14="http://schemas.microsoft.com/office/powerpoint/2010/main" val="3922301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F10FC7-1BD9-4FD0-8E47-EF757C2C60E4}"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F10FC7-1BD9-4FD0-8E47-EF757C2C60E4}" type="slidenum">
              <a:rPr lang="en-US" smtClean="0">
                <a:solidFill>
                  <a:prstClr val="black"/>
                </a:solidFill>
              </a:rPr>
              <a:pPr/>
              <a:t>21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5298" name="Rectangle 2"/>
          <p:cNvSpPr>
            <a:spLocks noGrp="1" noChangeArrowheads="1"/>
          </p:cNvSpPr>
          <p:nvPr>
            <p:ph type="subTitle" idx="1"/>
          </p:nvPr>
        </p:nvSpPr>
        <p:spPr>
          <a:xfrm>
            <a:off x="1371600" y="3886200"/>
            <a:ext cx="6400800" cy="1752600"/>
          </a:xfrm>
        </p:spPr>
        <p:txBody>
          <a:bodyPr/>
          <a:lstStyle>
            <a:lvl1pPr marL="0" indent="0" algn="ctr">
              <a:buFontTx/>
              <a:buNone/>
              <a:defRPr sz="1800"/>
            </a:lvl1pPr>
          </a:lstStyle>
          <a:p>
            <a:r>
              <a:rPr lang="en-US"/>
              <a:t>Click to edit Master subtitle style</a:t>
            </a:r>
          </a:p>
        </p:txBody>
      </p:sp>
      <p:sp>
        <p:nvSpPr>
          <p:cNvPr id="55299" name="Rectangle 3"/>
          <p:cNvSpPr>
            <a:spLocks noGrp="1" noChangeArrowheads="1"/>
          </p:cNvSpPr>
          <p:nvPr>
            <p:ph type="dt" sz="half" idx="2"/>
          </p:nvPr>
        </p:nvSpPr>
        <p:spPr>
          <a:xfrm>
            <a:off x="457200" y="6245225"/>
            <a:ext cx="2133600" cy="476250"/>
          </a:xfrm>
        </p:spPr>
        <p:txBody>
          <a:bodyPr/>
          <a:lstStyle>
            <a:lvl1pPr>
              <a:defRPr/>
            </a:lvl1pPr>
          </a:lstStyle>
          <a:p>
            <a:fld id="{744A63D0-B68D-4F96-9B86-FF99B982FBFE}" type="datetime1">
              <a:rPr lang="en-US" smtClean="0">
                <a:solidFill>
                  <a:srgbClr val="000000"/>
                </a:solidFill>
              </a:rPr>
              <a:t>12/6/2013</a:t>
            </a:fld>
            <a:endParaRPr lang="en-US">
              <a:solidFill>
                <a:srgbClr val="000000"/>
              </a:solidFill>
            </a:endParaRPr>
          </a:p>
        </p:txBody>
      </p:sp>
      <p:sp>
        <p:nvSpPr>
          <p:cNvPr id="55300" name="Rectangle 4"/>
          <p:cNvSpPr>
            <a:spLocks noGrp="1" noChangeArrowheads="1"/>
          </p:cNvSpPr>
          <p:nvPr>
            <p:ph type="ftr" sz="quarter" idx="3"/>
          </p:nvPr>
        </p:nvSpPr>
        <p:spPr/>
        <p:txBody>
          <a:bodyPr/>
          <a:lstStyle>
            <a:lvl1pPr>
              <a:defRPr/>
            </a:lvl1pPr>
          </a:lstStyle>
          <a:p>
            <a:r>
              <a:rPr lang="en-US">
                <a:solidFill>
                  <a:srgbClr val="000000"/>
                </a:solidFill>
              </a:rPr>
              <a:t>Proprietary &amp; Confidential</a:t>
            </a:r>
          </a:p>
        </p:txBody>
      </p:sp>
      <p:sp>
        <p:nvSpPr>
          <p:cNvPr id="55301" name="Rectangle 5"/>
          <p:cNvSpPr>
            <a:spLocks noGrp="1" noChangeArrowheads="1"/>
          </p:cNvSpPr>
          <p:nvPr>
            <p:ph type="sldNum" sz="quarter" idx="4"/>
          </p:nvPr>
        </p:nvSpPr>
        <p:spPr>
          <a:xfrm>
            <a:off x="6553200" y="6245225"/>
            <a:ext cx="2133600" cy="476250"/>
          </a:xfrm>
        </p:spPr>
        <p:txBody>
          <a:bodyPr/>
          <a:lstStyle>
            <a:lvl1pPr>
              <a:defRPr/>
            </a:lvl1pPr>
          </a:lstStyle>
          <a:p>
            <a:fld id="{74283F86-CDC9-43A6-A99E-25D9F0CF55FD}" type="slidenum">
              <a:rPr lang="en-US">
                <a:solidFill>
                  <a:srgbClr val="000000"/>
                </a:solidFill>
              </a:rPr>
              <a:pPr/>
              <a:t>‹#›</a:t>
            </a:fld>
            <a:endParaRPr lang="en-US">
              <a:solidFill>
                <a:srgbClr val="000000"/>
              </a:solidFill>
            </a:endParaRPr>
          </a:p>
        </p:txBody>
      </p:sp>
      <p:pic>
        <p:nvPicPr>
          <p:cNvPr id="55302" name="Picture 6"/>
          <p:cNvPicPr>
            <a:picLocks noChangeAspect="1" noChangeArrowheads="1"/>
          </p:cNvPicPr>
          <p:nvPr/>
        </p:nvPicPr>
        <p:blipFill>
          <a:blip r:embed="rId2" cstate="print"/>
          <a:srcRect/>
          <a:stretch>
            <a:fillRect/>
          </a:stretch>
        </p:blipFill>
        <p:spPr bwMode="auto">
          <a:xfrm>
            <a:off x="3962400" y="6486525"/>
            <a:ext cx="1371600" cy="371475"/>
          </a:xfrm>
          <a:prstGeom prst="rect">
            <a:avLst/>
          </a:prstGeom>
          <a:noFill/>
          <a:ln w="9525">
            <a:noFill/>
            <a:miter lim="800000"/>
            <a:headEnd/>
            <a:tailEnd/>
          </a:ln>
          <a:effectLst/>
        </p:spPr>
      </p:pic>
      <p:sp>
        <p:nvSpPr>
          <p:cNvPr id="55304" name="Rectangle 8"/>
          <p:cNvSpPr>
            <a:spLocks noGrp="1" noChangeArrowheads="1"/>
          </p:cNvSpPr>
          <p:nvPr>
            <p:ph type="ctrTitle"/>
          </p:nvPr>
        </p:nvSpPr>
        <p:spPr>
          <a:xfrm>
            <a:off x="685800" y="2130425"/>
            <a:ext cx="7772400" cy="1470025"/>
          </a:xfrm>
        </p:spPr>
        <p:txBody>
          <a:bodyPr/>
          <a:lstStyle>
            <a:lvl1pPr algn="ctr">
              <a:defRPr sz="3200">
                <a:solidFill>
                  <a:schemeClr val="tx1"/>
                </a:solidFill>
              </a:defRPr>
            </a:lvl1pPr>
          </a:lstStyle>
          <a:p>
            <a:r>
              <a:rPr lang="en-US"/>
              <a:t>Click to edit Master title style</a:t>
            </a:r>
          </a:p>
        </p:txBody>
      </p:sp>
    </p:spTree>
    <p:extLst>
      <p:ext uri="{BB962C8B-B14F-4D97-AF65-F5344CB8AC3E}">
        <p14:creationId xmlns:p14="http://schemas.microsoft.com/office/powerpoint/2010/main" val="3738531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8800C01-83EE-472F-AACE-8B91492B19A5}" type="datetime1">
              <a:rPr lang="en-US" smtClean="0">
                <a:solidFill>
                  <a:srgbClr val="000000"/>
                </a:solidFill>
              </a:rPr>
              <a:t>12/6/2013</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Proprietary &amp; Confidential</a:t>
            </a:r>
          </a:p>
        </p:txBody>
      </p:sp>
      <p:sp>
        <p:nvSpPr>
          <p:cNvPr id="6" name="Slide Number Placeholder 5"/>
          <p:cNvSpPr>
            <a:spLocks noGrp="1"/>
          </p:cNvSpPr>
          <p:nvPr>
            <p:ph type="sldNum" sz="quarter" idx="12"/>
          </p:nvPr>
        </p:nvSpPr>
        <p:spPr/>
        <p:txBody>
          <a:bodyPr/>
          <a:lstStyle>
            <a:lvl1pPr>
              <a:defRPr/>
            </a:lvl1pPr>
          </a:lstStyle>
          <a:p>
            <a:fld id="{3932E2BE-B396-4913-87CA-11DB9E0D7B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59946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A5AAD37-A719-40D4-856E-F03DBC526719}" type="datetime1">
              <a:rPr lang="en-US" smtClean="0">
                <a:solidFill>
                  <a:srgbClr val="000000"/>
                </a:solidFill>
              </a:rPr>
              <a:t>12/6/2013</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Proprietary &amp; Confidential</a:t>
            </a:r>
          </a:p>
        </p:txBody>
      </p:sp>
      <p:sp>
        <p:nvSpPr>
          <p:cNvPr id="6" name="Slide Number Placeholder 5"/>
          <p:cNvSpPr>
            <a:spLocks noGrp="1"/>
          </p:cNvSpPr>
          <p:nvPr>
            <p:ph type="sldNum" sz="quarter" idx="12"/>
          </p:nvPr>
        </p:nvSpPr>
        <p:spPr/>
        <p:txBody>
          <a:bodyPr/>
          <a:lstStyle>
            <a:lvl1pPr>
              <a:defRPr/>
            </a:lvl1pPr>
          </a:lstStyle>
          <a:p>
            <a:fld id="{4F9447E0-189F-45E7-9A37-B72331FF14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27559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B4DC3551-10A4-4520-95F2-38911F8FA3F7}" type="datetime1">
              <a:rPr lang="en-US" smtClean="0">
                <a:solidFill>
                  <a:srgbClr val="000000"/>
                </a:solidFill>
              </a:rPr>
              <a:t>12/6/2013</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Proprietary &amp; Confidential</a:t>
            </a:r>
          </a:p>
        </p:txBody>
      </p:sp>
      <p:sp>
        <p:nvSpPr>
          <p:cNvPr id="7" name="Slide Number Placeholder 6"/>
          <p:cNvSpPr>
            <a:spLocks noGrp="1"/>
          </p:cNvSpPr>
          <p:nvPr>
            <p:ph type="sldNum" sz="quarter" idx="12"/>
          </p:nvPr>
        </p:nvSpPr>
        <p:spPr/>
        <p:txBody>
          <a:bodyPr/>
          <a:lstStyle>
            <a:lvl1pPr>
              <a:defRPr/>
            </a:lvl1pPr>
          </a:lstStyle>
          <a:p>
            <a:fld id="{D270199E-2A0B-4110-BB7C-69B81D66EF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92479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3A02437-0140-4A5F-B715-FA54A6EE298B}" type="datetime1">
              <a:rPr lang="en-US" smtClean="0">
                <a:solidFill>
                  <a:srgbClr val="000000"/>
                </a:solidFill>
              </a:rPr>
              <a:t>12/6/2013</a:t>
            </a:fld>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000000"/>
                </a:solidFill>
              </a:rPr>
              <a:t>Proprietary &amp; Confidential</a:t>
            </a:r>
          </a:p>
        </p:txBody>
      </p:sp>
      <p:sp>
        <p:nvSpPr>
          <p:cNvPr id="9" name="Slide Number Placeholder 8"/>
          <p:cNvSpPr>
            <a:spLocks noGrp="1"/>
          </p:cNvSpPr>
          <p:nvPr>
            <p:ph type="sldNum" sz="quarter" idx="12"/>
          </p:nvPr>
        </p:nvSpPr>
        <p:spPr/>
        <p:txBody>
          <a:bodyPr/>
          <a:lstStyle>
            <a:lvl1pPr>
              <a:defRPr/>
            </a:lvl1pPr>
          </a:lstStyle>
          <a:p>
            <a:fld id="{442F01CA-160D-48D0-B9A5-3C8527DAC65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32195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9244560-B864-4BA6-BFC1-8854D2CCFD5D}" type="datetime1">
              <a:rPr lang="en-US" smtClean="0">
                <a:solidFill>
                  <a:srgbClr val="000000"/>
                </a:solidFill>
              </a:rPr>
              <a:t>12/6/2013</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Proprietary &amp; Confidential</a:t>
            </a:r>
          </a:p>
        </p:txBody>
      </p:sp>
      <p:sp>
        <p:nvSpPr>
          <p:cNvPr id="5" name="Slide Number Placeholder 4"/>
          <p:cNvSpPr>
            <a:spLocks noGrp="1"/>
          </p:cNvSpPr>
          <p:nvPr>
            <p:ph type="sldNum" sz="quarter" idx="12"/>
          </p:nvPr>
        </p:nvSpPr>
        <p:spPr/>
        <p:txBody>
          <a:bodyPr/>
          <a:lstStyle>
            <a:lvl1pPr>
              <a:defRPr/>
            </a:lvl1pPr>
          </a:lstStyle>
          <a:p>
            <a:fld id="{EACA6DD2-DCD1-434B-BFD1-8D615506259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7911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54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5B51691-12E4-409D-914C-63E1F043989D}" type="datetime1">
              <a:rPr lang="en-US" smtClean="0">
                <a:solidFill>
                  <a:srgbClr val="000000"/>
                </a:solidFill>
              </a:rPr>
              <a:t>12/6/2013</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Proprietary &amp; Confidential</a:t>
            </a:r>
          </a:p>
        </p:txBody>
      </p:sp>
      <p:sp>
        <p:nvSpPr>
          <p:cNvPr id="7" name="Slide Number Placeholder 6"/>
          <p:cNvSpPr>
            <a:spLocks noGrp="1"/>
          </p:cNvSpPr>
          <p:nvPr>
            <p:ph type="sldNum" sz="quarter" idx="12"/>
          </p:nvPr>
        </p:nvSpPr>
        <p:spPr/>
        <p:txBody>
          <a:bodyPr/>
          <a:lstStyle>
            <a:lvl1pPr>
              <a:defRPr/>
            </a:lvl1pPr>
          </a:lstStyle>
          <a:p>
            <a:fld id="{375E8425-42FB-4315-9AF0-DDEE9FA8C23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05651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A6633E7-4551-4D4F-B708-487486ABAA01}" type="datetime1">
              <a:rPr lang="en-US" smtClean="0">
                <a:solidFill>
                  <a:srgbClr val="000000"/>
                </a:solidFill>
              </a:rPr>
              <a:t>12/6/2013</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Proprietary &amp; Confidential</a:t>
            </a:r>
          </a:p>
        </p:txBody>
      </p:sp>
      <p:sp>
        <p:nvSpPr>
          <p:cNvPr id="7" name="Slide Number Placeholder 6"/>
          <p:cNvSpPr>
            <a:spLocks noGrp="1"/>
          </p:cNvSpPr>
          <p:nvPr>
            <p:ph type="sldNum" sz="quarter" idx="12"/>
          </p:nvPr>
        </p:nvSpPr>
        <p:spPr/>
        <p:txBody>
          <a:bodyPr/>
          <a:lstStyle>
            <a:lvl1pPr>
              <a:defRPr/>
            </a:lvl1pPr>
          </a:lstStyle>
          <a:p>
            <a:fld id="{3E4C6A8A-1C88-4324-B7F2-29DFCBE3380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70975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20C28F5-A639-4B77-BA1D-7CD7155E7709}" type="datetime1">
              <a:rPr lang="en-US" smtClean="0">
                <a:solidFill>
                  <a:srgbClr val="000000"/>
                </a:solidFill>
              </a:rPr>
              <a:t>12/6/2013</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Proprietary &amp; Confidential</a:t>
            </a:r>
          </a:p>
        </p:txBody>
      </p:sp>
      <p:sp>
        <p:nvSpPr>
          <p:cNvPr id="6" name="Slide Number Placeholder 5"/>
          <p:cNvSpPr>
            <a:spLocks noGrp="1"/>
          </p:cNvSpPr>
          <p:nvPr>
            <p:ph type="sldNum" sz="quarter" idx="12"/>
          </p:nvPr>
        </p:nvSpPr>
        <p:spPr/>
        <p:txBody>
          <a:bodyPr/>
          <a:lstStyle>
            <a:lvl1pPr>
              <a:defRPr/>
            </a:lvl1pPr>
          </a:lstStyle>
          <a:p>
            <a:fld id="{5400CFFF-C405-46BB-A8EE-132380A5060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5386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28600"/>
            <a:ext cx="21336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2484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D16FF3-22DE-4E46-B56F-DB80726B2488}" type="datetime1">
              <a:rPr lang="en-US" smtClean="0">
                <a:solidFill>
                  <a:srgbClr val="000000"/>
                </a:solidFill>
              </a:rPr>
              <a:t>12/6/2013</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Proprietary &amp; Confidential</a:t>
            </a:r>
          </a:p>
        </p:txBody>
      </p:sp>
      <p:sp>
        <p:nvSpPr>
          <p:cNvPr id="6" name="Slide Number Placeholder 5"/>
          <p:cNvSpPr>
            <a:spLocks noGrp="1"/>
          </p:cNvSpPr>
          <p:nvPr>
            <p:ph type="sldNum" sz="quarter" idx="12"/>
          </p:nvPr>
        </p:nvSpPr>
        <p:spPr/>
        <p:txBody>
          <a:bodyPr/>
          <a:lstStyle>
            <a:lvl1pPr>
              <a:defRPr/>
            </a:lvl1pPr>
          </a:lstStyle>
          <a:p>
            <a:fld id="{2401717B-6676-4F94-9618-08C437C6E9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88885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6C5A5E-5D45-4F0B-AD12-5D2F2BDEFFD9}" type="datetime1">
              <a:rPr lang="en-US" smtClean="0">
                <a:solidFill>
                  <a:prstClr val="black">
                    <a:tint val="75000"/>
                  </a:prstClr>
                </a:solidFill>
              </a:rPr>
              <a:t>12/6/2013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Proprietary &amp; Confidential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AA06F0-FB0D-4D51-BB7C-89DED70F27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7853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8DC790-54EA-4624-898D-61B2721A59CD}" type="datetime1">
              <a:rPr lang="en-US" smtClean="0">
                <a:solidFill>
                  <a:prstClr val="black">
                    <a:tint val="75000"/>
                  </a:prstClr>
                </a:solidFill>
              </a:rPr>
              <a:t>12/6/2013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Proprietary &amp; Confidential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AA06F0-FB0D-4D51-BB7C-89DED70F27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733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4E127E-D473-4055-A595-BED736EF3273}" type="datetime1">
              <a:rPr lang="en-US" smtClean="0">
                <a:solidFill>
                  <a:prstClr val="black">
                    <a:tint val="75000"/>
                  </a:prstClr>
                </a:solidFill>
              </a:rPr>
              <a:t>12/6/2013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Proprietary &amp; Confidential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AA06F0-FB0D-4D51-BB7C-89DED70F27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0844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55FF5A-3B7E-4381-95E5-935BB44445C5}" type="datetime1">
              <a:rPr lang="en-US" smtClean="0">
                <a:solidFill>
                  <a:prstClr val="black">
                    <a:tint val="75000"/>
                  </a:prstClr>
                </a:solidFill>
              </a:rPr>
              <a:t>12/6/2013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Proprietary &amp; Confidential</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AA06F0-FB0D-4D51-BB7C-89DED70F27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3055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D58870-0842-4FF6-85C3-CEC60C257D26}" type="datetime1">
              <a:rPr lang="en-US" smtClean="0">
                <a:solidFill>
                  <a:prstClr val="black">
                    <a:tint val="75000"/>
                  </a:prstClr>
                </a:solidFill>
              </a:rPr>
              <a:t>12/6/2013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Proprietary &amp; Confidential</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CAA06F0-FB0D-4D51-BB7C-89DED70F27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5952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DF5DC4-8A0F-4462-B530-BDF876856FEC}" type="datetime1">
              <a:rPr lang="en-US" smtClean="0">
                <a:solidFill>
                  <a:prstClr val="black">
                    <a:tint val="75000"/>
                  </a:prstClr>
                </a:solidFill>
              </a:rPr>
              <a:t>12/6/2013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Proprietary &amp; Confidential</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CAA06F0-FB0D-4D51-BB7C-89DED70F27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3201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C513F-C770-4E8E-8016-0C77E8D50631}" type="datetime1">
              <a:rPr lang="en-US" smtClean="0">
                <a:solidFill>
                  <a:prstClr val="black">
                    <a:tint val="75000"/>
                  </a:prstClr>
                </a:solidFill>
              </a:rPr>
              <a:t>12/6/2013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Proprietary &amp; Confidential</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CAA06F0-FB0D-4D51-BB7C-89DED70F27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9670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DC58E8-21E6-42BA-9F8B-C4DE71E69DC6}" type="datetime1">
              <a:rPr lang="en-US" smtClean="0">
                <a:solidFill>
                  <a:prstClr val="black">
                    <a:tint val="75000"/>
                  </a:prstClr>
                </a:solidFill>
              </a:rPr>
              <a:t>12/6/2013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Proprietary &amp; Confidential</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AA06F0-FB0D-4D51-BB7C-89DED70F27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459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598025-2E80-4581-A068-981C0B0D66A8}" type="datetime1">
              <a:rPr lang="en-US" smtClean="0">
                <a:solidFill>
                  <a:prstClr val="black">
                    <a:tint val="75000"/>
                  </a:prstClr>
                </a:solidFill>
              </a:rPr>
              <a:t>12/6/2013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Proprietary &amp; Confidential</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AA06F0-FB0D-4D51-BB7C-89DED70F27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05660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3D4231-1D83-402D-A726-9C0B53FD5F6B}" type="datetime1">
              <a:rPr lang="en-US" smtClean="0">
                <a:solidFill>
                  <a:prstClr val="black">
                    <a:tint val="75000"/>
                  </a:prstClr>
                </a:solidFill>
              </a:rPr>
              <a:t>12/6/2013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Proprietary &amp; Confidential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AA06F0-FB0D-4D51-BB7C-89DED70F27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02020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F26988-B689-40BF-90CD-59A0308EDF46}" type="datetime1">
              <a:rPr lang="en-US" smtClean="0">
                <a:solidFill>
                  <a:prstClr val="black">
                    <a:tint val="75000"/>
                  </a:prstClr>
                </a:solidFill>
              </a:rPr>
              <a:t>12/6/2013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Proprietary &amp; Confidential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AA06F0-FB0D-4D51-BB7C-89DED70F27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3569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606774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19840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713019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7083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24202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92747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88007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352387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576036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04008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04729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1F01242-3B0D-4CF5-A4F8-0F68EAC73902}" type="datetime1">
              <a:rPr lang="en-US" smtClean="0"/>
              <a:t>12/6/2013</a:t>
            </a:fld>
            <a:endParaRPr lang="en-US"/>
          </a:p>
        </p:txBody>
      </p:sp>
      <p:sp>
        <p:nvSpPr>
          <p:cNvPr id="5" name="Footer Placeholder 4"/>
          <p:cNvSpPr>
            <a:spLocks noGrp="1"/>
          </p:cNvSpPr>
          <p:nvPr>
            <p:ph type="ftr" sz="quarter" idx="11"/>
          </p:nvPr>
        </p:nvSpPr>
        <p:spPr/>
        <p:txBody>
          <a:bodyPr/>
          <a:lstStyle/>
          <a:p>
            <a:r>
              <a:rPr lang="en-US" smtClean="0"/>
              <a:t>Proprietary &amp; Confidential</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86A442-0385-454E-BD52-287FDA8A7650}" type="datetime1">
              <a:rPr lang="en-US" smtClean="0"/>
              <a:t>12/6/2013</a:t>
            </a:fld>
            <a:endParaRPr lang="en-US"/>
          </a:p>
        </p:txBody>
      </p:sp>
      <p:sp>
        <p:nvSpPr>
          <p:cNvPr id="5" name="Footer Placeholder 4"/>
          <p:cNvSpPr>
            <a:spLocks noGrp="1"/>
          </p:cNvSpPr>
          <p:nvPr>
            <p:ph type="ftr" sz="quarter" idx="11"/>
          </p:nvPr>
        </p:nvSpPr>
        <p:spPr/>
        <p:txBody>
          <a:bodyPr/>
          <a:lstStyle/>
          <a:p>
            <a:r>
              <a:rPr lang="en-US" smtClean="0"/>
              <a:t>Proprietary &amp; Confidential</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31ED32-832F-4E29-A2EB-63BD9DD0DF22}" type="datetime1">
              <a:rPr lang="en-US" smtClean="0"/>
              <a:t>12/6/2013</a:t>
            </a:fld>
            <a:endParaRPr lang="en-US"/>
          </a:p>
        </p:txBody>
      </p:sp>
      <p:sp>
        <p:nvSpPr>
          <p:cNvPr id="5" name="Footer Placeholder 4"/>
          <p:cNvSpPr>
            <a:spLocks noGrp="1"/>
          </p:cNvSpPr>
          <p:nvPr>
            <p:ph type="ftr" sz="quarter" idx="11"/>
          </p:nvPr>
        </p:nvSpPr>
        <p:spPr/>
        <p:txBody>
          <a:bodyPr/>
          <a:lstStyle/>
          <a:p>
            <a:r>
              <a:rPr lang="en-US" smtClean="0"/>
              <a:t>Proprietary &amp; Confidential</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DA40099-D17D-4232-9D4F-39013F5098F5}" type="datetime1">
              <a:rPr lang="en-US" smtClean="0"/>
              <a:t>12/6/2013</a:t>
            </a:fld>
            <a:endParaRPr lang="en-US"/>
          </a:p>
        </p:txBody>
      </p:sp>
      <p:sp>
        <p:nvSpPr>
          <p:cNvPr id="6" name="Footer Placeholder 5"/>
          <p:cNvSpPr>
            <a:spLocks noGrp="1"/>
          </p:cNvSpPr>
          <p:nvPr>
            <p:ph type="ftr" sz="quarter" idx="11"/>
          </p:nvPr>
        </p:nvSpPr>
        <p:spPr/>
        <p:txBody>
          <a:bodyPr/>
          <a:lstStyle/>
          <a:p>
            <a:r>
              <a:rPr lang="en-US" smtClean="0"/>
              <a:t>Proprietary &amp; Confidential</a:t>
            </a:r>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A08618-785B-4DDC-B116-F70DA6FBA38F}" type="datetime1">
              <a:rPr lang="en-US" smtClean="0"/>
              <a:t>12/6/2013</a:t>
            </a:fld>
            <a:endParaRPr lang="en-US"/>
          </a:p>
        </p:txBody>
      </p:sp>
      <p:sp>
        <p:nvSpPr>
          <p:cNvPr id="8" name="Footer Placeholder 7"/>
          <p:cNvSpPr>
            <a:spLocks noGrp="1"/>
          </p:cNvSpPr>
          <p:nvPr>
            <p:ph type="ftr" sz="quarter" idx="11"/>
          </p:nvPr>
        </p:nvSpPr>
        <p:spPr/>
        <p:txBody>
          <a:bodyPr/>
          <a:lstStyle/>
          <a:p>
            <a:r>
              <a:rPr lang="en-US" smtClean="0"/>
              <a:t>Proprietary &amp; Confidential</a:t>
            </a:r>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2871F3-D848-4D9F-93B2-E5C6D2512B13}" type="datetime1">
              <a:rPr lang="en-US" smtClean="0"/>
              <a:t>12/6/2013</a:t>
            </a:fld>
            <a:endParaRPr lang="en-US"/>
          </a:p>
        </p:txBody>
      </p:sp>
      <p:sp>
        <p:nvSpPr>
          <p:cNvPr id="4" name="Footer Placeholder 3"/>
          <p:cNvSpPr>
            <a:spLocks noGrp="1"/>
          </p:cNvSpPr>
          <p:nvPr>
            <p:ph type="ftr" sz="quarter" idx="11"/>
          </p:nvPr>
        </p:nvSpPr>
        <p:spPr/>
        <p:txBody>
          <a:bodyPr/>
          <a:lstStyle/>
          <a:p>
            <a:r>
              <a:rPr lang="en-US" smtClean="0"/>
              <a:t>Proprietary &amp; Confidential</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5D35760-060E-4EBB-9934-A0EE127CDDD7}" type="datetime1">
              <a:rPr lang="en-US" smtClean="0"/>
              <a:t>12/6/2013</a:t>
            </a:fld>
            <a:endParaRPr lang="en-US"/>
          </a:p>
        </p:txBody>
      </p:sp>
      <p:sp>
        <p:nvSpPr>
          <p:cNvPr id="3" name="Footer Placeholder 2"/>
          <p:cNvSpPr>
            <a:spLocks noGrp="1"/>
          </p:cNvSpPr>
          <p:nvPr>
            <p:ph type="ftr" sz="quarter" idx="11"/>
          </p:nvPr>
        </p:nvSpPr>
        <p:spPr/>
        <p:txBody>
          <a:bodyPr/>
          <a:lstStyle/>
          <a:p>
            <a:r>
              <a:rPr lang="en-US" smtClean="0"/>
              <a:t>Proprietary &amp; Confidential</a:t>
            </a:r>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9F05750-AD03-4979-8525-283B5DBD3454}" type="datetime1">
              <a:rPr lang="en-US" smtClean="0"/>
              <a:t>12/6/2013</a:t>
            </a:fld>
            <a:endParaRPr lang="en-US"/>
          </a:p>
        </p:txBody>
      </p:sp>
      <p:sp>
        <p:nvSpPr>
          <p:cNvPr id="6" name="Footer Placeholder 5"/>
          <p:cNvSpPr>
            <a:spLocks noGrp="1"/>
          </p:cNvSpPr>
          <p:nvPr>
            <p:ph type="ftr" sz="quarter" idx="11"/>
          </p:nvPr>
        </p:nvSpPr>
        <p:spPr/>
        <p:txBody>
          <a:bodyPr/>
          <a:lstStyle/>
          <a:p>
            <a:r>
              <a:rPr lang="en-US" smtClean="0"/>
              <a:t>Proprietary &amp; Confidential</a:t>
            </a:r>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6BF7EB-7309-47CE-B121-392F7FA745E9}" type="datetime1">
              <a:rPr lang="en-US" smtClean="0"/>
              <a:t>12/6/2013</a:t>
            </a:fld>
            <a:endParaRPr lang="en-US" dirty="0"/>
          </a:p>
        </p:txBody>
      </p:sp>
      <p:sp>
        <p:nvSpPr>
          <p:cNvPr id="6" name="Footer Placeholder 5"/>
          <p:cNvSpPr>
            <a:spLocks noGrp="1"/>
          </p:cNvSpPr>
          <p:nvPr>
            <p:ph type="ftr" sz="quarter" idx="11"/>
          </p:nvPr>
        </p:nvSpPr>
        <p:spPr/>
        <p:txBody>
          <a:bodyPr/>
          <a:lstStyle/>
          <a:p>
            <a:r>
              <a:rPr lang="en-US" smtClean="0"/>
              <a:t>Proprietary &amp; Confidential</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E26DBB-A07A-4803-A019-C5B0B15218F7}" type="datetime1">
              <a:rPr lang="en-US" smtClean="0"/>
              <a:t>12/6/2013</a:t>
            </a:fld>
            <a:endParaRPr lang="en-US"/>
          </a:p>
        </p:txBody>
      </p:sp>
      <p:sp>
        <p:nvSpPr>
          <p:cNvPr id="5" name="Footer Placeholder 4"/>
          <p:cNvSpPr>
            <a:spLocks noGrp="1"/>
          </p:cNvSpPr>
          <p:nvPr>
            <p:ph type="ftr" sz="quarter" idx="11"/>
          </p:nvPr>
        </p:nvSpPr>
        <p:spPr/>
        <p:txBody>
          <a:bodyPr/>
          <a:lstStyle/>
          <a:p>
            <a:r>
              <a:rPr lang="en-US" smtClean="0"/>
              <a:t>Proprietary &amp; Confidential</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DA0F811-15A8-49B7-AFFF-4501E6F92DBC}" type="datetime1">
              <a:rPr lang="en-US" smtClean="0"/>
              <a:t>12/6/2013</a:t>
            </a:fld>
            <a:endParaRPr lang="en-US"/>
          </a:p>
        </p:txBody>
      </p:sp>
      <p:sp>
        <p:nvSpPr>
          <p:cNvPr id="5" name="Footer Placeholder 4"/>
          <p:cNvSpPr>
            <a:spLocks noGrp="1"/>
          </p:cNvSpPr>
          <p:nvPr>
            <p:ph type="ftr" sz="quarter" idx="11"/>
          </p:nvPr>
        </p:nvSpPr>
        <p:spPr/>
        <p:txBody>
          <a:bodyPr/>
          <a:lstStyle/>
          <a:p>
            <a:r>
              <a:rPr lang="en-US" smtClean="0"/>
              <a:t>Proprietary &amp; Confidential</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6.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275" name="Rectangle 3"/>
          <p:cNvSpPr>
            <a:spLocks noGrp="1" noChangeArrowheads="1"/>
          </p:cNvSpPr>
          <p:nvPr>
            <p:ph type="dt" sz="half" idx="2"/>
          </p:nvPr>
        </p:nvSpPr>
        <p:spPr bwMode="auto">
          <a:xfrm>
            <a:off x="457200" y="6550025"/>
            <a:ext cx="21336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vl1pPr>
          </a:lstStyle>
          <a:p>
            <a:fld id="{821D995A-A71D-4B3F-848E-2EBA389A3CDD}" type="datetime1">
              <a:rPr lang="en-US" smtClean="0">
                <a:solidFill>
                  <a:srgbClr val="000000"/>
                </a:solidFill>
              </a:rPr>
              <a:t>12/6/2013</a:t>
            </a:fld>
            <a:endParaRPr lang="en-US">
              <a:solidFill>
                <a:srgbClr val="000000"/>
              </a:solidFill>
            </a:endParaRPr>
          </a:p>
        </p:txBody>
      </p:sp>
      <p:sp>
        <p:nvSpPr>
          <p:cNvPr id="54276"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lvl1pPr>
          </a:lstStyle>
          <a:p>
            <a:r>
              <a:rPr lang="en-US">
                <a:solidFill>
                  <a:srgbClr val="000000"/>
                </a:solidFill>
              </a:rPr>
              <a:t>Proprietary &amp; Confidential</a:t>
            </a:r>
          </a:p>
        </p:txBody>
      </p:sp>
      <p:sp>
        <p:nvSpPr>
          <p:cNvPr id="54277" name="Rectangle 5"/>
          <p:cNvSpPr>
            <a:spLocks noGrp="1" noChangeArrowheads="1"/>
          </p:cNvSpPr>
          <p:nvPr>
            <p:ph type="sldNum" sz="quarter" idx="4"/>
          </p:nvPr>
        </p:nvSpPr>
        <p:spPr bwMode="auto">
          <a:xfrm>
            <a:off x="6553200" y="6550025"/>
            <a:ext cx="21336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fld id="{FDCFB316-10CB-40AD-890E-A4769A91A9FA}" type="slidenum">
              <a:rPr lang="en-US">
                <a:solidFill>
                  <a:srgbClr val="000000"/>
                </a:solidFill>
              </a:rPr>
              <a:pPr/>
              <a:t>‹#›</a:t>
            </a:fld>
            <a:endParaRPr lang="en-US">
              <a:solidFill>
                <a:srgbClr val="000000"/>
              </a:solidFill>
            </a:endParaRPr>
          </a:p>
        </p:txBody>
      </p:sp>
      <p:sp>
        <p:nvSpPr>
          <p:cNvPr id="54280" name="Rectangle 8"/>
          <p:cNvSpPr>
            <a:spLocks noGrp="1" noChangeArrowheads="1"/>
          </p:cNvSpPr>
          <p:nvPr>
            <p:ph type="title"/>
          </p:nvPr>
        </p:nvSpPr>
        <p:spPr bwMode="auto">
          <a:xfrm>
            <a:off x="3733800" y="228600"/>
            <a:ext cx="52578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6"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6675" y="0"/>
            <a:ext cx="9009063"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userDrawn="1"/>
        </p:nvSpPr>
        <p:spPr>
          <a:xfrm>
            <a:off x="152400" y="1447800"/>
            <a:ext cx="4418806" cy="381000"/>
          </a:xfrm>
          <a:prstGeom prst="rect">
            <a:avLst/>
          </a:prstGeom>
          <a:solidFill>
            <a:srgbClr val="006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3314"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820025" y="1981200"/>
            <a:ext cx="1247775"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userDrawn="1"/>
        </p:nvSpPr>
        <p:spPr>
          <a:xfrm>
            <a:off x="381000" y="2209800"/>
            <a:ext cx="2286000" cy="3733800"/>
          </a:xfrm>
          <a:prstGeom prst="rect">
            <a:avLst/>
          </a:prstGeom>
          <a:gradFill flip="none" rotWithShape="1">
            <a:gsLst>
              <a:gs pos="0">
                <a:srgbClr val="FFFFFF"/>
              </a:gs>
              <a:gs pos="50000">
                <a:srgbClr val="FFFFFF">
                  <a:lumMod val="95000"/>
                  <a:shade val="67500"/>
                  <a:satMod val="115000"/>
                </a:srgbClr>
              </a:gs>
              <a:gs pos="100000">
                <a:srgbClr val="FFFFFF">
                  <a:lumMod val="95000"/>
                  <a:shade val="100000"/>
                  <a:satMod val="115000"/>
                </a:srgbClr>
              </a:gs>
            </a:gsLst>
            <a:lin ang="5400000" scaled="1"/>
            <a:tileRect/>
          </a:gradFill>
          <a:ln w="25400" cap="flat" cmpd="sng" algn="ctr">
            <a:noFill/>
            <a:prstDash val="solid"/>
          </a:ln>
          <a:effectLst/>
        </p:spPr>
        <p:txBody>
          <a:bodyPr rtlCol="0" anchor="t" anchorCtr="0"/>
          <a:lstStyle/>
          <a:p>
            <a:pPr fontAlgn="auto">
              <a:spcBef>
                <a:spcPts val="0"/>
              </a:spcBef>
              <a:spcAft>
                <a:spcPts val="0"/>
              </a:spcAft>
            </a:pPr>
            <a:r>
              <a:rPr lang="en-US" sz="1400" kern="0" dirty="0">
                <a:solidFill>
                  <a:srgbClr val="0E3873"/>
                </a:solidFill>
                <a:latin typeface="Times New Roman" pitchFamily="18" charset="0"/>
                <a:cs typeface="Times New Roman" pitchFamily="18" charset="0"/>
              </a:rPr>
              <a:t>About Library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About</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Fast Facts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Our Campus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Policies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Message from the President</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Mission &amp; History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Accreditation</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Support Grossmont/Cuyamaca</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Directory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News</a:t>
            </a:r>
            <a:endParaRPr lang="en-US" sz="1400" kern="0" dirty="0">
              <a:solidFill>
                <a:srgbClr val="0E3873"/>
              </a:solidFill>
              <a:latin typeface="Times New Roman" pitchFamily="18" charset="0"/>
              <a:cs typeface="Times New Roman" pitchFamily="18" charset="0"/>
            </a:endParaRPr>
          </a:p>
        </p:txBody>
      </p:sp>
      <p:pic>
        <p:nvPicPr>
          <p:cNvPr id="12" name="Picture 2"/>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l="29302" t="35155" r="25500" b="25702"/>
          <a:stretch/>
        </p:blipFill>
        <p:spPr bwMode="auto">
          <a:xfrm>
            <a:off x="2667001" y="2303813"/>
            <a:ext cx="4113810" cy="2565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71475" y="1447800"/>
            <a:ext cx="458152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626253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p:txStyles>
    <p:titleStyle>
      <a:lvl1pPr algn="r" rtl="0" fontAlgn="base">
        <a:spcBef>
          <a:spcPct val="0"/>
        </a:spcBef>
        <a:spcAft>
          <a:spcPct val="0"/>
        </a:spcAft>
        <a:defRPr sz="2400">
          <a:solidFill>
            <a:schemeClr val="bg1"/>
          </a:solidFill>
          <a:latin typeface="+mj-lt"/>
          <a:ea typeface="+mj-ea"/>
          <a:cs typeface="+mj-cs"/>
        </a:defRPr>
      </a:lvl1pPr>
      <a:lvl2pPr algn="r" rtl="0" fontAlgn="base">
        <a:spcBef>
          <a:spcPct val="0"/>
        </a:spcBef>
        <a:spcAft>
          <a:spcPct val="0"/>
        </a:spcAft>
        <a:defRPr sz="2400">
          <a:solidFill>
            <a:schemeClr val="bg1"/>
          </a:solidFill>
          <a:latin typeface="Arial" charset="0"/>
        </a:defRPr>
      </a:lvl2pPr>
      <a:lvl3pPr algn="r" rtl="0" fontAlgn="base">
        <a:spcBef>
          <a:spcPct val="0"/>
        </a:spcBef>
        <a:spcAft>
          <a:spcPct val="0"/>
        </a:spcAft>
        <a:defRPr sz="2400">
          <a:solidFill>
            <a:schemeClr val="bg1"/>
          </a:solidFill>
          <a:latin typeface="Arial" charset="0"/>
        </a:defRPr>
      </a:lvl3pPr>
      <a:lvl4pPr algn="r" rtl="0" fontAlgn="base">
        <a:spcBef>
          <a:spcPct val="0"/>
        </a:spcBef>
        <a:spcAft>
          <a:spcPct val="0"/>
        </a:spcAft>
        <a:defRPr sz="2400">
          <a:solidFill>
            <a:schemeClr val="bg1"/>
          </a:solidFill>
          <a:latin typeface="Arial" charset="0"/>
        </a:defRPr>
      </a:lvl4pPr>
      <a:lvl5pPr algn="r" rtl="0" fontAlgn="base">
        <a:spcBef>
          <a:spcPct val="0"/>
        </a:spcBef>
        <a:spcAft>
          <a:spcPct val="0"/>
        </a:spcAft>
        <a:defRPr sz="2400">
          <a:solidFill>
            <a:schemeClr val="bg1"/>
          </a:solidFill>
          <a:latin typeface="Arial" charset="0"/>
        </a:defRPr>
      </a:lvl5pPr>
      <a:lvl6pPr marL="457200" algn="r" rtl="0" fontAlgn="base">
        <a:spcBef>
          <a:spcPct val="0"/>
        </a:spcBef>
        <a:spcAft>
          <a:spcPct val="0"/>
        </a:spcAft>
        <a:defRPr sz="2400">
          <a:solidFill>
            <a:schemeClr val="bg1"/>
          </a:solidFill>
          <a:latin typeface="Arial" charset="0"/>
        </a:defRPr>
      </a:lvl6pPr>
      <a:lvl7pPr marL="914400" algn="r" rtl="0" fontAlgn="base">
        <a:spcBef>
          <a:spcPct val="0"/>
        </a:spcBef>
        <a:spcAft>
          <a:spcPct val="0"/>
        </a:spcAft>
        <a:defRPr sz="2400">
          <a:solidFill>
            <a:schemeClr val="bg1"/>
          </a:solidFill>
          <a:latin typeface="Arial" charset="0"/>
        </a:defRPr>
      </a:lvl7pPr>
      <a:lvl8pPr marL="1371600" algn="r" rtl="0" fontAlgn="base">
        <a:spcBef>
          <a:spcPct val="0"/>
        </a:spcBef>
        <a:spcAft>
          <a:spcPct val="0"/>
        </a:spcAft>
        <a:defRPr sz="2400">
          <a:solidFill>
            <a:schemeClr val="bg1"/>
          </a:solidFill>
          <a:latin typeface="Arial" charset="0"/>
        </a:defRPr>
      </a:lvl8pPr>
      <a:lvl9pPr marL="1828800" algn="r" rtl="0" fontAlgn="base">
        <a:spcBef>
          <a:spcPct val="0"/>
        </a:spcBef>
        <a:spcAft>
          <a:spcPct val="0"/>
        </a:spcAft>
        <a:defRPr sz="2400">
          <a:solidFill>
            <a:schemeClr val="bg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03682-DEB4-480C-B79F-F10F807E31E4}" type="datetime1">
              <a:rPr lang="en-US" smtClean="0">
                <a:solidFill>
                  <a:prstClr val="black">
                    <a:tint val="75000"/>
                  </a:prstClr>
                </a:solidFill>
              </a:rPr>
              <a:t>12/6/2013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Proprietary &amp; Confidential</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AA06F0-FB0D-4D51-BB7C-89DED70F2770}" type="slidenum">
              <a:rPr lang="en-US" smtClean="0">
                <a:solidFill>
                  <a:prstClr val="black">
                    <a:tint val="75000"/>
                  </a:prstClr>
                </a:solidFill>
              </a:rPr>
              <a:pPr/>
              <a:t>‹#›</a:t>
            </a:fld>
            <a:endParaRPr lang="en-US">
              <a:solidFill>
                <a:prstClr val="black">
                  <a:tint val="75000"/>
                </a:prstClr>
              </a:solidFill>
            </a:endParaRPr>
          </a:p>
        </p:txBody>
      </p:sp>
      <p:pic>
        <p:nvPicPr>
          <p:cNvPr id="2050"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9088" y="0"/>
            <a:ext cx="8504237"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591425" y="1981200"/>
            <a:ext cx="1247775"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userDrawn="1"/>
        </p:nvSpPr>
        <p:spPr>
          <a:xfrm>
            <a:off x="381000" y="2209800"/>
            <a:ext cx="2286000" cy="3733800"/>
          </a:xfrm>
          <a:prstGeom prst="rect">
            <a:avLst/>
          </a:prstGeom>
          <a:gradFill flip="none" rotWithShape="1">
            <a:gsLst>
              <a:gs pos="0">
                <a:srgbClr val="FFFFFF"/>
              </a:gs>
              <a:gs pos="50000">
                <a:srgbClr val="FFFFFF">
                  <a:lumMod val="95000"/>
                  <a:shade val="67500"/>
                  <a:satMod val="115000"/>
                </a:srgbClr>
              </a:gs>
              <a:gs pos="100000">
                <a:srgbClr val="FFFFFF">
                  <a:lumMod val="95000"/>
                  <a:shade val="100000"/>
                  <a:satMod val="115000"/>
                </a:srgbClr>
              </a:gs>
            </a:gsLst>
            <a:lin ang="5400000" scaled="1"/>
            <a:tileRect/>
          </a:gradFill>
          <a:ln w="25400" cap="flat" cmpd="sng" algn="ctr">
            <a:noFill/>
            <a:prstDash val="solid"/>
          </a:ln>
          <a:effectLst/>
        </p:spPr>
        <p:txBody>
          <a:bodyPr rtlCol="0" anchor="t" anchorCtr="0"/>
          <a:lstStyle/>
          <a:p>
            <a:pPr fontAlgn="auto">
              <a:spcBef>
                <a:spcPts val="0"/>
              </a:spcBef>
              <a:spcAft>
                <a:spcPts val="0"/>
              </a:spcAft>
            </a:pPr>
            <a:r>
              <a:rPr lang="en-US" sz="1400" kern="0" dirty="0">
                <a:solidFill>
                  <a:srgbClr val="0E3873"/>
                </a:solidFill>
                <a:latin typeface="Times New Roman" pitchFamily="18" charset="0"/>
                <a:cs typeface="Times New Roman" pitchFamily="18" charset="0"/>
              </a:rPr>
              <a:t>About Library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About</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Fast Facts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Our Campus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Policies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Message from the President</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Mission &amp; History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Accreditation</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Support Grossmont/Cuyamaca</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Directory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News</a:t>
            </a:r>
            <a:endParaRPr lang="en-US" sz="1400" kern="0" dirty="0">
              <a:solidFill>
                <a:srgbClr val="0E3873"/>
              </a:solidFill>
              <a:latin typeface="Times New Roman" pitchFamily="18" charset="0"/>
              <a:cs typeface="Times New Roman" pitchFamily="18" charset="0"/>
            </a:endParaRPr>
          </a:p>
        </p:txBody>
      </p:sp>
      <p:pic>
        <p:nvPicPr>
          <p:cNvPr id="11" name="Picture 2"/>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l="29302" t="35155" r="25500" b="25702"/>
          <a:stretch/>
        </p:blipFill>
        <p:spPr bwMode="auto">
          <a:xfrm>
            <a:off x="2667001" y="2303813"/>
            <a:ext cx="4113810" cy="2565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074305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867734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BDD1BB2-E7A9-4674-84D8-32AF06F0A5A0}" type="datetime1">
              <a:rPr lang="en-US" smtClean="0"/>
              <a:t>12/6/2013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en-US" smtClean="0"/>
              <a:t>Proprietary &amp; Confidential</a:t>
            </a:r>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DCFB316-10CB-40AD-890E-A4769A91A9FA}"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3" Type="http://schemas.openxmlformats.org/officeDocument/2006/relationships/hyperlink" Target="http://www.grossmont.edu/campus_scene/" TargetMode="External"/><Relationship Id="rId2" Type="http://schemas.openxmlformats.org/officeDocument/2006/relationships/hyperlink" Target="http://www.grossmont.edu/egrossmont/" TargetMode="External"/><Relationship Id="rId1" Type="http://schemas.openxmlformats.org/officeDocument/2006/relationships/slideLayout" Target="../slideLayouts/slideLayout18.xml"/><Relationship Id="rId5" Type="http://schemas.openxmlformats.org/officeDocument/2006/relationships/image" Target="../media/image31.png"/><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4.png"/><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981199"/>
          </a:xfrm>
        </p:spPr>
        <p:txBody>
          <a:bodyPr/>
          <a:lstStyle/>
          <a:p>
            <a:pPr algn="ctr"/>
            <a:r>
              <a:rPr lang="en-US" sz="6000" dirty="0" smtClean="0"/>
              <a:t>Grossmont</a:t>
            </a:r>
            <a:br>
              <a:rPr lang="en-US" sz="6000" dirty="0" smtClean="0"/>
            </a:br>
            <a:r>
              <a:rPr lang="en-US" sz="6000" dirty="0" smtClean="0"/>
              <a:t>Website </a:t>
            </a:r>
            <a:r>
              <a:rPr lang="en-US" sz="6000" dirty="0" smtClean="0"/>
              <a:t>Redesign</a:t>
            </a:r>
            <a:endParaRPr lang="en-US" sz="6000" dirty="0"/>
          </a:p>
        </p:txBody>
      </p:sp>
      <p:sp>
        <p:nvSpPr>
          <p:cNvPr id="3" name="Subtitle 2"/>
          <p:cNvSpPr>
            <a:spLocks noGrp="1"/>
          </p:cNvSpPr>
          <p:nvPr>
            <p:ph type="subTitle" idx="1"/>
          </p:nvPr>
        </p:nvSpPr>
        <p:spPr>
          <a:xfrm>
            <a:off x="762000" y="2590800"/>
            <a:ext cx="8077200" cy="1752600"/>
          </a:xfrm>
        </p:spPr>
        <p:txBody>
          <a:bodyPr>
            <a:normAutofit/>
          </a:bodyPr>
          <a:lstStyle/>
          <a:p>
            <a:pPr algn="ctr"/>
            <a:r>
              <a:rPr lang="en-US" dirty="0" smtClean="0"/>
              <a:t>Preliminary Project </a:t>
            </a:r>
            <a:r>
              <a:rPr lang="en-US" dirty="0" smtClean="0"/>
              <a:t>Wireframes - Version 1</a:t>
            </a:r>
            <a:endParaRPr lang="en-US" dirty="0" smtClean="0"/>
          </a:p>
          <a:p>
            <a:pPr algn="ctr"/>
            <a:endParaRPr lang="en-US" dirty="0" smtClean="0"/>
          </a:p>
          <a:p>
            <a:pPr algn="ctr"/>
            <a:endParaRPr lang="en-US" dirty="0"/>
          </a:p>
          <a:p>
            <a:pPr algn="ctr"/>
            <a:r>
              <a:rPr lang="en-US" dirty="0" smtClean="0"/>
              <a:t>December </a:t>
            </a:r>
            <a:r>
              <a:rPr lang="en-US" dirty="0" smtClean="0"/>
              <a:t>6, 2013</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5943600"/>
            <a:ext cx="2540000" cy="685800"/>
          </a:xfrm>
          <a:prstGeom prst="rect">
            <a:avLst/>
          </a:prstGeom>
        </p:spPr>
      </p:pic>
    </p:spTree>
    <p:extLst>
      <p:ext uri="{BB962C8B-B14F-4D97-AF65-F5344CB8AC3E}">
        <p14:creationId xmlns:p14="http://schemas.microsoft.com/office/powerpoint/2010/main" val="1888579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0"/>
            <a:ext cx="8666163" cy="412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6E2D2B3B-882E-40F3-A32F-6DD516915044}" type="slidenum">
              <a:rPr lang="en-US" smtClean="0"/>
              <a:pPr/>
              <a:t>10</a:t>
            </a:fld>
            <a:endParaRPr lang="en-US"/>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34038"/>
          <a:stretch/>
        </p:blipFill>
        <p:spPr bwMode="auto">
          <a:xfrm>
            <a:off x="347663" y="3886201"/>
            <a:ext cx="8447087"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AutoShape 19"/>
          <p:cNvSpPr>
            <a:spLocks noChangeArrowheads="1"/>
          </p:cNvSpPr>
          <p:nvPr/>
        </p:nvSpPr>
        <p:spPr bwMode="auto">
          <a:xfrm>
            <a:off x="7499415" y="2478534"/>
            <a:ext cx="1447800" cy="1295400"/>
          </a:xfrm>
          <a:prstGeom prst="wedgeEllipseCallout">
            <a:avLst>
              <a:gd name="adj1" fmla="val -9024"/>
              <a:gd name="adj2" fmla="val 108310"/>
            </a:avLst>
          </a:prstGeom>
          <a:solidFill>
            <a:srgbClr val="FFFFCC"/>
          </a:solidFill>
          <a:ln w="9525">
            <a:solidFill>
              <a:schemeClr val="tx1"/>
            </a:solidFill>
            <a:miter lim="800000"/>
            <a:headEnd/>
            <a:tailEnd/>
          </a:ln>
          <a:effectLst/>
        </p:spPr>
        <p:txBody>
          <a:bodyPr/>
          <a:lstStyle/>
          <a:p>
            <a:pPr algn="ctr"/>
            <a:r>
              <a:rPr lang="en-US" sz="1000" dirty="0" smtClean="0">
                <a:solidFill>
                  <a:srgbClr val="000000"/>
                </a:solidFill>
              </a:rPr>
              <a:t>Landing page with optional right column</a:t>
            </a:r>
            <a:endParaRPr lang="en-US" sz="1000" dirty="0">
              <a:solidFill>
                <a:srgbClr val="000000"/>
              </a:solidFill>
            </a:endParaRPr>
          </a:p>
        </p:txBody>
      </p:sp>
    </p:spTree>
    <p:extLst>
      <p:ext uri="{BB962C8B-B14F-4D97-AF65-F5344CB8AC3E}">
        <p14:creationId xmlns:p14="http://schemas.microsoft.com/office/powerpoint/2010/main" val="531752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Page</a:t>
            </a:r>
            <a:endParaRPr lang="en-US" dirty="0"/>
          </a:p>
        </p:txBody>
      </p:sp>
      <p:sp>
        <p:nvSpPr>
          <p:cNvPr id="3" name="Date Placeholder 2"/>
          <p:cNvSpPr>
            <a:spLocks noGrp="1"/>
          </p:cNvSpPr>
          <p:nvPr>
            <p:ph type="dt" sz="half" idx="10"/>
          </p:nvPr>
        </p:nvSpPr>
        <p:spPr/>
        <p:txBody>
          <a:bodyPr/>
          <a:lstStyle/>
          <a:p>
            <a:fld id="{2972CAB8-F7A1-45B9-97A7-A8255209715F}" type="datetime1">
              <a:rPr lang="en-US" smtClean="0"/>
              <a:t>12/6/2013</a:t>
            </a:fld>
            <a:endParaRPr lang="en-US"/>
          </a:p>
        </p:txBody>
      </p:sp>
      <p:sp>
        <p:nvSpPr>
          <p:cNvPr id="4" name="Footer Placeholder 3"/>
          <p:cNvSpPr>
            <a:spLocks noGrp="1"/>
          </p:cNvSpPr>
          <p:nvPr>
            <p:ph type="ftr" sz="quarter" idx="11"/>
          </p:nvPr>
        </p:nvSpPr>
        <p:spPr/>
        <p:txBody>
          <a:bodyPr/>
          <a:lstStyle/>
          <a:p>
            <a:r>
              <a:rPr lang="en-US" smtClean="0"/>
              <a:t>Proprietary &amp; Confidential</a:t>
            </a:r>
            <a:endParaRPr lang="en-US"/>
          </a:p>
        </p:txBody>
      </p:sp>
      <p:sp>
        <p:nvSpPr>
          <p:cNvPr id="5" name="Slide Number Placeholder 4"/>
          <p:cNvSpPr>
            <a:spLocks noGrp="1"/>
          </p:cNvSpPr>
          <p:nvPr>
            <p:ph type="sldNum" sz="quarter" idx="12"/>
          </p:nvPr>
        </p:nvSpPr>
        <p:spPr/>
        <p:txBody>
          <a:bodyPr/>
          <a:lstStyle/>
          <a:p>
            <a:fld id="{EACA6DD2-DCD1-434B-BFD1-8D6155062594}" type="slidenum">
              <a:rPr lang="en-US" smtClean="0"/>
              <a:pPr/>
              <a:t>11</a:t>
            </a:fld>
            <a:endParaRPr lang="en-US"/>
          </a:p>
        </p:txBody>
      </p:sp>
    </p:spTree>
    <p:extLst>
      <p:ext uri="{BB962C8B-B14F-4D97-AF65-F5344CB8AC3E}">
        <p14:creationId xmlns:p14="http://schemas.microsoft.com/office/powerpoint/2010/main" val="2928347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3" y="2247900"/>
            <a:ext cx="8809037" cy="453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19"/>
          <p:cNvSpPr>
            <a:spLocks noChangeArrowheads="1"/>
          </p:cNvSpPr>
          <p:nvPr/>
        </p:nvSpPr>
        <p:spPr bwMode="auto">
          <a:xfrm>
            <a:off x="7391400" y="3200400"/>
            <a:ext cx="1447800" cy="1295400"/>
          </a:xfrm>
          <a:prstGeom prst="wedgeEllipseCallout">
            <a:avLst>
              <a:gd name="adj1" fmla="val -176351"/>
              <a:gd name="adj2" fmla="val 44139"/>
            </a:avLst>
          </a:prstGeom>
          <a:solidFill>
            <a:srgbClr val="FFFFCC"/>
          </a:solidFill>
          <a:ln w="9525">
            <a:solidFill>
              <a:schemeClr val="tx1"/>
            </a:solidFill>
            <a:miter lim="800000"/>
            <a:headEnd/>
            <a:tailEnd/>
          </a:ln>
          <a:effectLst/>
        </p:spPr>
        <p:txBody>
          <a:bodyPr/>
          <a:lstStyle/>
          <a:p>
            <a:pPr algn="ctr"/>
            <a:r>
              <a:rPr lang="en-US" sz="1000" dirty="0" smtClean="0">
                <a:solidFill>
                  <a:srgbClr val="000000"/>
                </a:solidFill>
              </a:rPr>
              <a:t>Standard 2-column page with no optional features enabled</a:t>
            </a:r>
            <a:endParaRPr lang="en-US" sz="1000" dirty="0">
              <a:solidFill>
                <a:srgbClr val="000000"/>
              </a:solidFill>
            </a:endParaRPr>
          </a:p>
        </p:txBody>
      </p:sp>
    </p:spTree>
    <p:extLst>
      <p:ext uri="{BB962C8B-B14F-4D97-AF65-F5344CB8AC3E}">
        <p14:creationId xmlns:p14="http://schemas.microsoft.com/office/powerpoint/2010/main" val="272038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600" b="56478"/>
          <a:stretch/>
        </p:blipFill>
        <p:spPr bwMode="auto">
          <a:xfrm>
            <a:off x="2686050" y="2293917"/>
            <a:ext cx="6289675" cy="1973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050" y="4114800"/>
            <a:ext cx="6305550"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19"/>
          <p:cNvSpPr>
            <a:spLocks noChangeArrowheads="1"/>
          </p:cNvSpPr>
          <p:nvPr/>
        </p:nvSpPr>
        <p:spPr bwMode="auto">
          <a:xfrm>
            <a:off x="6096000" y="1752600"/>
            <a:ext cx="1447800" cy="1295400"/>
          </a:xfrm>
          <a:prstGeom prst="wedgeEllipseCallout">
            <a:avLst>
              <a:gd name="adj1" fmla="val -158307"/>
              <a:gd name="adj2" fmla="val 136729"/>
            </a:avLst>
          </a:prstGeom>
          <a:solidFill>
            <a:srgbClr val="FFFFCC"/>
          </a:solidFill>
          <a:ln w="9525">
            <a:solidFill>
              <a:schemeClr val="tx1"/>
            </a:solidFill>
            <a:miter lim="800000"/>
            <a:headEnd/>
            <a:tailEnd/>
          </a:ln>
          <a:effectLst/>
        </p:spPr>
        <p:txBody>
          <a:bodyPr/>
          <a:lstStyle/>
          <a:p>
            <a:pPr algn="ctr"/>
            <a:r>
              <a:rPr lang="en-US" sz="1000" dirty="0" smtClean="0">
                <a:solidFill>
                  <a:srgbClr val="000000"/>
                </a:solidFill>
              </a:rPr>
              <a:t>Standard 2-column page with accordion enabled</a:t>
            </a:r>
            <a:endParaRPr lang="en-US" sz="1000" dirty="0">
              <a:solidFill>
                <a:srgbClr val="000000"/>
              </a:solidFill>
            </a:endParaRPr>
          </a:p>
        </p:txBody>
      </p:sp>
    </p:spTree>
    <p:extLst>
      <p:ext uri="{BB962C8B-B14F-4D97-AF65-F5344CB8AC3E}">
        <p14:creationId xmlns:p14="http://schemas.microsoft.com/office/powerpoint/2010/main" val="1629239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766" b="64336"/>
          <a:stretch/>
        </p:blipFill>
        <p:spPr bwMode="auto">
          <a:xfrm>
            <a:off x="2612571" y="2269177"/>
            <a:ext cx="6363154" cy="1617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19"/>
          <p:cNvSpPr>
            <a:spLocks noChangeArrowheads="1"/>
          </p:cNvSpPr>
          <p:nvPr/>
        </p:nvSpPr>
        <p:spPr bwMode="auto">
          <a:xfrm>
            <a:off x="6248400" y="1752600"/>
            <a:ext cx="1447800" cy="1295400"/>
          </a:xfrm>
          <a:prstGeom prst="wedgeEllipseCallout">
            <a:avLst>
              <a:gd name="adj1" fmla="val -168149"/>
              <a:gd name="adj2" fmla="val 82642"/>
            </a:avLst>
          </a:prstGeom>
          <a:solidFill>
            <a:srgbClr val="FFFFCC"/>
          </a:solidFill>
          <a:ln w="9525">
            <a:solidFill>
              <a:schemeClr val="tx1"/>
            </a:solidFill>
            <a:miter lim="800000"/>
            <a:headEnd/>
            <a:tailEnd/>
          </a:ln>
          <a:effectLst/>
        </p:spPr>
        <p:txBody>
          <a:bodyPr/>
          <a:lstStyle/>
          <a:p>
            <a:pPr algn="ctr"/>
            <a:r>
              <a:rPr lang="en-US" sz="1000" dirty="0" smtClean="0">
                <a:solidFill>
                  <a:srgbClr val="000000"/>
                </a:solidFill>
              </a:rPr>
              <a:t>Standard 2-column page with buckets enabled</a:t>
            </a:r>
            <a:endParaRPr lang="en-US" sz="1000" dirty="0">
              <a:solidFill>
                <a:srgbClr val="000000"/>
              </a:solidFill>
            </a:endParaRPr>
          </a:p>
        </p:txBody>
      </p:sp>
      <p:pic>
        <p:nvPicPr>
          <p:cNvPr id="1024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35081"/>
          <a:stretch/>
        </p:blipFill>
        <p:spPr bwMode="auto">
          <a:xfrm>
            <a:off x="2690875" y="3925785"/>
            <a:ext cx="6276975" cy="3060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1827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r="5391" b="23856"/>
          <a:stretch>
            <a:fillRect/>
          </a:stretch>
        </p:blipFill>
        <p:spPr bwMode="auto">
          <a:xfrm>
            <a:off x="2690328" y="2895600"/>
            <a:ext cx="6225072" cy="3276600"/>
          </a:xfrm>
          <a:prstGeom prst="rect">
            <a:avLst/>
          </a:prstGeom>
          <a:noFill/>
          <a:ln w="9525">
            <a:noFill/>
            <a:miter lim="800000"/>
            <a:headEnd/>
            <a:tailEnd/>
          </a:ln>
          <a:effectLst/>
        </p:spPr>
      </p:pic>
      <p:sp>
        <p:nvSpPr>
          <p:cNvPr id="8" name="TextBox 7"/>
          <p:cNvSpPr txBox="1"/>
          <p:nvPr/>
        </p:nvSpPr>
        <p:spPr>
          <a:xfrm>
            <a:off x="2690329" y="2257300"/>
            <a:ext cx="6225071" cy="584775"/>
          </a:xfrm>
          <a:prstGeom prst="rect">
            <a:avLst/>
          </a:prstGeom>
          <a:solidFill>
            <a:schemeClr val="bg1"/>
          </a:solidFill>
        </p:spPr>
        <p:txBody>
          <a:bodyPr wrap="square" rtlCol="0">
            <a:spAutoFit/>
          </a:bodyPr>
          <a:lstStyle/>
          <a:p>
            <a:r>
              <a:rPr lang="en-US" sz="1200" b="1" dirty="0" smtClean="0">
                <a:solidFill>
                  <a:schemeClr val="tx2"/>
                </a:solidFill>
                <a:latin typeface="Times New Roman" panose="02020603050405020304" pitchFamily="18" charset="0"/>
                <a:ea typeface="Verdana" panose="020B0604030504040204" pitchFamily="34" charset="0"/>
                <a:cs typeface="Times New Roman" panose="02020603050405020304" pitchFamily="18" charset="0"/>
              </a:rPr>
              <a:t>Directory</a:t>
            </a:r>
          </a:p>
          <a:p>
            <a:endParaRPr lang="en-US" sz="1000" dirty="0">
              <a:latin typeface="Verdana" panose="020B0604030504040204" pitchFamily="34" charset="0"/>
              <a:ea typeface="Verdana" panose="020B0604030504040204" pitchFamily="34" charset="0"/>
              <a:cs typeface="Verdana" panose="020B0604030504040204" pitchFamily="34" charset="0"/>
            </a:endParaRPr>
          </a:p>
          <a:p>
            <a:r>
              <a:rPr lang="en-US" sz="1000" dirty="0" smtClean="0">
                <a:latin typeface="Verdana" panose="020B0604030504040204" pitchFamily="34" charset="0"/>
                <a:ea typeface="Verdana" panose="020B0604030504040204" pitchFamily="34" charset="0"/>
                <a:cs typeface="Verdana" panose="020B0604030504040204" pitchFamily="34" charset="0"/>
              </a:rPr>
              <a:t>Intro text (within Cascade page…</a:t>
            </a:r>
            <a:endParaRPr lang="en-US" sz="1000" dirty="0">
              <a:latin typeface="Verdana" panose="020B0604030504040204" pitchFamily="34" charset="0"/>
              <a:ea typeface="Verdana" panose="020B0604030504040204" pitchFamily="34" charset="0"/>
              <a:cs typeface="Verdana" panose="020B0604030504040204" pitchFamily="34" charset="0"/>
            </a:endParaRPr>
          </a:p>
        </p:txBody>
      </p:sp>
      <p:sp>
        <p:nvSpPr>
          <p:cNvPr id="7" name="AutoShape 19"/>
          <p:cNvSpPr>
            <a:spLocks noChangeArrowheads="1"/>
          </p:cNvSpPr>
          <p:nvPr/>
        </p:nvSpPr>
        <p:spPr bwMode="auto">
          <a:xfrm>
            <a:off x="6096000" y="1257300"/>
            <a:ext cx="1447800" cy="1295400"/>
          </a:xfrm>
          <a:prstGeom prst="wedgeEllipseCallout">
            <a:avLst>
              <a:gd name="adj1" fmla="val -181272"/>
              <a:gd name="adj2" fmla="val 78975"/>
            </a:avLst>
          </a:prstGeom>
          <a:solidFill>
            <a:srgbClr val="FFFFCC"/>
          </a:solidFill>
          <a:ln w="9525">
            <a:solidFill>
              <a:schemeClr val="tx1"/>
            </a:solidFill>
            <a:miter lim="800000"/>
            <a:headEnd/>
            <a:tailEnd/>
          </a:ln>
          <a:effectLst/>
        </p:spPr>
        <p:txBody>
          <a:bodyPr/>
          <a:lstStyle/>
          <a:p>
            <a:pPr algn="ctr"/>
            <a:r>
              <a:rPr lang="en-US" sz="1000" dirty="0" smtClean="0">
                <a:solidFill>
                  <a:srgbClr val="000000"/>
                </a:solidFill>
              </a:rPr>
              <a:t>Standard 2-column page with </a:t>
            </a:r>
            <a:r>
              <a:rPr lang="en-US" sz="1000" dirty="0" err="1" smtClean="0">
                <a:solidFill>
                  <a:srgbClr val="000000"/>
                </a:solidFill>
              </a:rPr>
              <a:t>iframe</a:t>
            </a:r>
            <a:r>
              <a:rPr lang="en-US" sz="1000" dirty="0" smtClean="0">
                <a:solidFill>
                  <a:srgbClr val="000000"/>
                </a:solidFill>
              </a:rPr>
              <a:t> enabled (3</a:t>
            </a:r>
            <a:r>
              <a:rPr lang="en-US" sz="1000" baseline="30000" dirty="0" smtClean="0">
                <a:solidFill>
                  <a:srgbClr val="000000"/>
                </a:solidFill>
              </a:rPr>
              <a:t>rd</a:t>
            </a:r>
            <a:r>
              <a:rPr lang="en-US" sz="1000" dirty="0" smtClean="0">
                <a:solidFill>
                  <a:srgbClr val="000000"/>
                </a:solidFill>
              </a:rPr>
              <a:t> party application)</a:t>
            </a:r>
            <a:endParaRPr lang="en-US" sz="1000" dirty="0">
              <a:solidFill>
                <a:srgbClr val="000000"/>
              </a:solidFill>
            </a:endParaRPr>
          </a:p>
        </p:txBody>
      </p:sp>
    </p:spTree>
    <p:extLst>
      <p:ext uri="{BB962C8B-B14F-4D97-AF65-F5344CB8AC3E}">
        <p14:creationId xmlns:p14="http://schemas.microsoft.com/office/powerpoint/2010/main" val="34465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305050"/>
            <a:ext cx="6315075"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19"/>
          <p:cNvSpPr>
            <a:spLocks noChangeArrowheads="1"/>
          </p:cNvSpPr>
          <p:nvPr/>
        </p:nvSpPr>
        <p:spPr bwMode="auto">
          <a:xfrm>
            <a:off x="6248400" y="1257300"/>
            <a:ext cx="1447800" cy="1295400"/>
          </a:xfrm>
          <a:prstGeom prst="wedgeEllipseCallout">
            <a:avLst>
              <a:gd name="adj1" fmla="val -181272"/>
              <a:gd name="adj2" fmla="val 78975"/>
            </a:avLst>
          </a:prstGeom>
          <a:solidFill>
            <a:srgbClr val="FFFFCC"/>
          </a:solidFill>
          <a:ln w="9525">
            <a:solidFill>
              <a:schemeClr val="tx1"/>
            </a:solidFill>
            <a:miter lim="800000"/>
            <a:headEnd/>
            <a:tailEnd/>
          </a:ln>
          <a:effectLst/>
        </p:spPr>
        <p:txBody>
          <a:bodyPr/>
          <a:lstStyle/>
          <a:p>
            <a:pPr algn="ctr"/>
            <a:r>
              <a:rPr lang="en-US" sz="1000" dirty="0" smtClean="0">
                <a:solidFill>
                  <a:srgbClr val="000000"/>
                </a:solidFill>
              </a:rPr>
              <a:t>Standard 2-column page with Spectate form enabled</a:t>
            </a:r>
            <a:endParaRPr lang="en-US" sz="1000" dirty="0">
              <a:solidFill>
                <a:srgbClr val="000000"/>
              </a:solidFill>
            </a:endParaRPr>
          </a:p>
        </p:txBody>
      </p:sp>
    </p:spTree>
    <p:extLst>
      <p:ext uri="{BB962C8B-B14F-4D97-AF65-F5344CB8AC3E}">
        <p14:creationId xmlns:p14="http://schemas.microsoft.com/office/powerpoint/2010/main" val="1372312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3645"/>
          <a:stretch/>
        </p:blipFill>
        <p:spPr bwMode="auto">
          <a:xfrm>
            <a:off x="2743200" y="2829352"/>
            <a:ext cx="5562600" cy="402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4294967295"/>
          </p:nvPr>
        </p:nvSpPr>
        <p:spPr>
          <a:xfrm>
            <a:off x="5357813" y="6249988"/>
            <a:ext cx="3786187" cy="365125"/>
          </a:xfrm>
        </p:spPr>
        <p:txBody>
          <a:bodyPr/>
          <a:lstStyle/>
          <a:p>
            <a:fld id="{DB60AA64-0C64-43CC-8E44-7395B69AAC1D}" type="datetime1">
              <a:rPr lang="en-US" smtClean="0"/>
              <a:t>12/6/2013</a:t>
            </a:fld>
            <a:endParaRPr lang="en-US"/>
          </a:p>
        </p:txBody>
      </p:sp>
      <p:sp>
        <p:nvSpPr>
          <p:cNvPr id="3" name="Footer Placeholder 2"/>
          <p:cNvSpPr>
            <a:spLocks noGrp="1"/>
          </p:cNvSpPr>
          <p:nvPr>
            <p:ph type="ftr" sz="quarter" idx="4294967295"/>
          </p:nvPr>
        </p:nvSpPr>
        <p:spPr>
          <a:xfrm>
            <a:off x="0" y="6249988"/>
            <a:ext cx="3786188" cy="365125"/>
          </a:xfrm>
        </p:spPr>
        <p:txBody>
          <a:bodyPr/>
          <a:lstStyle/>
          <a:p>
            <a:r>
              <a:rPr lang="en-US" smtClean="0"/>
              <a:t>Proprietary &amp; Confidential</a:t>
            </a:r>
            <a:endParaRPr lang="en-US"/>
          </a:p>
        </p:txBody>
      </p:sp>
      <p:sp>
        <p:nvSpPr>
          <p:cNvPr id="4" name="Slide Number Placeholder 3"/>
          <p:cNvSpPr>
            <a:spLocks noGrp="1"/>
          </p:cNvSpPr>
          <p:nvPr>
            <p:ph type="sldNum" sz="quarter" idx="4294967295"/>
          </p:nvPr>
        </p:nvSpPr>
        <p:spPr>
          <a:xfrm>
            <a:off x="0" y="6249988"/>
            <a:ext cx="1162050" cy="365125"/>
          </a:xfrm>
        </p:spPr>
        <p:txBody>
          <a:bodyPr/>
          <a:lstStyle/>
          <a:p>
            <a:fld id="{6E2D2B3B-882E-40F3-A32F-6DD516915044}" type="slidenum">
              <a:rPr lang="en-US" smtClean="0"/>
              <a:pPr/>
              <a:t>17</a:t>
            </a:fld>
            <a:endParaRPr lang="en-US"/>
          </a:p>
        </p:txBody>
      </p:sp>
      <p:sp>
        <p:nvSpPr>
          <p:cNvPr id="9" name="TextBox 8"/>
          <p:cNvSpPr txBox="1"/>
          <p:nvPr/>
        </p:nvSpPr>
        <p:spPr>
          <a:xfrm>
            <a:off x="2667000" y="2286000"/>
            <a:ext cx="5334000" cy="830997"/>
          </a:xfrm>
          <a:prstGeom prst="rect">
            <a:avLst/>
          </a:prstGeom>
          <a:solidFill>
            <a:schemeClr val="bg1"/>
          </a:solidFill>
        </p:spPr>
        <p:txBody>
          <a:bodyPr wrap="square" rtlCol="0">
            <a:spAutoFit/>
          </a:bodyPr>
          <a:lstStyle/>
          <a:p>
            <a:r>
              <a:rPr lang="en-US" dirty="0" smtClean="0">
                <a:solidFill>
                  <a:schemeClr val="tx2"/>
                </a:solidFill>
                <a:latin typeface="Times New Roman" panose="02020603050405020304" pitchFamily="18" charset="0"/>
                <a:cs typeface="Times New Roman" panose="02020603050405020304" pitchFamily="18" charset="0"/>
              </a:rPr>
              <a:t>Our Campus</a:t>
            </a:r>
          </a:p>
          <a:p>
            <a:endParaRPr lang="en-US" sz="1000" dirty="0"/>
          </a:p>
          <a:p>
            <a:r>
              <a:rPr lang="en-US" sz="1000" dirty="0" smtClean="0"/>
              <a:t>Here is some introductory text about our campus.  See the map below for more information…</a:t>
            </a:r>
            <a:endParaRPr lang="en-US" sz="1000" dirty="0"/>
          </a:p>
        </p:txBody>
      </p:sp>
      <p:sp>
        <p:nvSpPr>
          <p:cNvPr id="10" name="AutoShape 19"/>
          <p:cNvSpPr>
            <a:spLocks noChangeArrowheads="1"/>
          </p:cNvSpPr>
          <p:nvPr/>
        </p:nvSpPr>
        <p:spPr bwMode="auto">
          <a:xfrm>
            <a:off x="4953000" y="1981199"/>
            <a:ext cx="2317668" cy="1281545"/>
          </a:xfrm>
          <a:prstGeom prst="wedgeEllipseCallout">
            <a:avLst>
              <a:gd name="adj1" fmla="val -57567"/>
              <a:gd name="adj2" fmla="val 59571"/>
            </a:avLst>
          </a:prstGeom>
          <a:solidFill>
            <a:srgbClr val="FFFFCC"/>
          </a:solidFill>
          <a:ln w="9525">
            <a:solidFill>
              <a:schemeClr val="tx1"/>
            </a:solidFill>
            <a:miter lim="800000"/>
            <a:headEnd/>
            <a:tailEnd/>
          </a:ln>
          <a:effectLst/>
        </p:spPr>
        <p:txBody>
          <a:bodyPr/>
          <a:lstStyle/>
          <a:p>
            <a:pPr algn="ctr"/>
            <a:r>
              <a:rPr lang="en-US" sz="1000" dirty="0" smtClean="0"/>
              <a:t>Standard 2-column page with Google map feature enabled.  Latitude, Longitude, Address and Pop-up text entered in Cascade.</a:t>
            </a:r>
            <a:endParaRPr lang="en-US" sz="1000" dirty="0"/>
          </a:p>
        </p:txBody>
      </p:sp>
    </p:spTree>
    <p:extLst>
      <p:ext uri="{BB962C8B-B14F-4D97-AF65-F5344CB8AC3E}">
        <p14:creationId xmlns:p14="http://schemas.microsoft.com/office/powerpoint/2010/main" val="1947397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257425"/>
            <a:ext cx="8570913"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AutoShape 19"/>
          <p:cNvSpPr>
            <a:spLocks noChangeArrowheads="1"/>
          </p:cNvSpPr>
          <p:nvPr/>
        </p:nvSpPr>
        <p:spPr bwMode="auto">
          <a:xfrm>
            <a:off x="5181600" y="1219200"/>
            <a:ext cx="1447800" cy="1295400"/>
          </a:xfrm>
          <a:prstGeom prst="wedgeEllipseCallout">
            <a:avLst>
              <a:gd name="adj1" fmla="val 57415"/>
              <a:gd name="adj2" fmla="val 83558"/>
            </a:avLst>
          </a:prstGeom>
          <a:solidFill>
            <a:srgbClr val="FFFFCC"/>
          </a:solidFill>
          <a:ln w="9525">
            <a:solidFill>
              <a:schemeClr val="tx1"/>
            </a:solidFill>
            <a:miter lim="800000"/>
            <a:headEnd/>
            <a:tailEnd/>
          </a:ln>
          <a:effectLst/>
        </p:spPr>
        <p:txBody>
          <a:bodyPr/>
          <a:lstStyle/>
          <a:p>
            <a:pPr algn="ctr"/>
            <a:r>
              <a:rPr lang="en-US" sz="1000" dirty="0" smtClean="0">
                <a:solidFill>
                  <a:srgbClr val="000000"/>
                </a:solidFill>
              </a:rPr>
              <a:t>Standard page with optional right column</a:t>
            </a:r>
            <a:endParaRPr lang="en-US" sz="1000" dirty="0">
              <a:solidFill>
                <a:srgbClr val="000000"/>
              </a:solidFill>
            </a:endParaRPr>
          </a:p>
        </p:txBody>
      </p:sp>
    </p:spTree>
    <p:extLst>
      <p:ext uri="{BB962C8B-B14F-4D97-AF65-F5344CB8AC3E}">
        <p14:creationId xmlns:p14="http://schemas.microsoft.com/office/powerpoint/2010/main" val="3338491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Pages</a:t>
            </a:r>
            <a:endParaRPr lang="en-US" dirty="0"/>
          </a:p>
        </p:txBody>
      </p:sp>
      <p:sp>
        <p:nvSpPr>
          <p:cNvPr id="3" name="Date Placeholder 2"/>
          <p:cNvSpPr>
            <a:spLocks noGrp="1"/>
          </p:cNvSpPr>
          <p:nvPr>
            <p:ph type="dt" sz="half" idx="10"/>
          </p:nvPr>
        </p:nvSpPr>
        <p:spPr/>
        <p:txBody>
          <a:bodyPr/>
          <a:lstStyle/>
          <a:p>
            <a:fld id="{796FDFD5-C416-41B8-8483-720342B2E4CC}" type="datetime1">
              <a:rPr lang="en-US" smtClean="0"/>
              <a:t>12/6/2013</a:t>
            </a:fld>
            <a:endParaRPr lang="en-US"/>
          </a:p>
        </p:txBody>
      </p:sp>
      <p:sp>
        <p:nvSpPr>
          <p:cNvPr id="4" name="Footer Placeholder 3"/>
          <p:cNvSpPr>
            <a:spLocks noGrp="1"/>
          </p:cNvSpPr>
          <p:nvPr>
            <p:ph type="ftr" sz="quarter" idx="11"/>
          </p:nvPr>
        </p:nvSpPr>
        <p:spPr/>
        <p:txBody>
          <a:bodyPr/>
          <a:lstStyle/>
          <a:p>
            <a:r>
              <a:rPr lang="en-US" smtClean="0"/>
              <a:t>Proprietary &amp; Confidential</a:t>
            </a:r>
            <a:endParaRPr lang="en-US"/>
          </a:p>
        </p:txBody>
      </p:sp>
      <p:sp>
        <p:nvSpPr>
          <p:cNvPr id="5" name="Slide Number Placeholder 4"/>
          <p:cNvSpPr>
            <a:spLocks noGrp="1"/>
          </p:cNvSpPr>
          <p:nvPr>
            <p:ph type="sldNum" sz="quarter" idx="12"/>
          </p:nvPr>
        </p:nvSpPr>
        <p:spPr/>
        <p:txBody>
          <a:bodyPr/>
          <a:lstStyle/>
          <a:p>
            <a:fld id="{EACA6DD2-DCD1-434B-BFD1-8D6155062594}" type="slidenum">
              <a:rPr lang="en-US" smtClean="0"/>
              <a:pPr/>
              <a:t>19</a:t>
            </a:fld>
            <a:endParaRPr lang="en-US"/>
          </a:p>
        </p:txBody>
      </p:sp>
    </p:spTree>
    <p:extLst>
      <p:ext uri="{BB962C8B-B14F-4D97-AF65-F5344CB8AC3E}">
        <p14:creationId xmlns:p14="http://schemas.microsoft.com/office/powerpoint/2010/main" val="2181516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781288" cy="6400800"/>
          </a:xfrm>
        </p:spPr>
        <p:txBody>
          <a:bodyPr>
            <a:noAutofit/>
          </a:bodyPr>
          <a:lstStyle/>
          <a:p>
            <a:pPr marL="114300" indent="-114300">
              <a:spcBef>
                <a:spcPts val="100"/>
              </a:spcBef>
              <a:spcAft>
                <a:spcPts val="100"/>
              </a:spcAft>
            </a:pPr>
            <a:r>
              <a:rPr lang="en-US" sz="1050" b="1" dirty="0" smtClean="0">
                <a:latin typeface="Arial Narrow" panose="020B0606020202030204" pitchFamily="34" charset="0"/>
              </a:rPr>
              <a:t>Accordion-</a:t>
            </a:r>
            <a:r>
              <a:rPr lang="en-US" sz="1050" dirty="0">
                <a:latin typeface="Arial Narrow" panose="020B0606020202030204" pitchFamily="34" charset="0"/>
              </a:rPr>
              <a:t>- Specialized content area </a:t>
            </a:r>
            <a:r>
              <a:rPr lang="en-US" sz="1050" dirty="0" smtClean="0">
                <a:latin typeface="Arial Narrow" panose="020B0606020202030204" pitchFamily="34" charset="0"/>
              </a:rPr>
              <a:t>that opens to </a:t>
            </a:r>
            <a:r>
              <a:rPr lang="en-US" sz="1050" dirty="0">
                <a:latin typeface="Arial Narrow" panose="020B0606020202030204" pitchFamily="34" charset="0"/>
              </a:rPr>
              <a:t>display information in expand/contractible rows.  This feature is available in the standard and landing page templates; please see applicable slides in the wireframes for examples.</a:t>
            </a:r>
          </a:p>
          <a:p>
            <a:pPr marL="114300" indent="-114300">
              <a:spcBef>
                <a:spcPts val="100"/>
              </a:spcBef>
              <a:spcAft>
                <a:spcPts val="100"/>
              </a:spcAft>
            </a:pPr>
            <a:r>
              <a:rPr lang="en-US" sz="1050" b="1" dirty="0" smtClean="0">
                <a:latin typeface="Arial Narrow" panose="020B0606020202030204" pitchFamily="34" charset="0"/>
              </a:rPr>
              <a:t>Bucket-</a:t>
            </a:r>
            <a:r>
              <a:rPr lang="en-US" sz="1050" dirty="0" smtClean="0">
                <a:latin typeface="Arial Narrow" panose="020B0606020202030204" pitchFamily="34" charset="0"/>
              </a:rPr>
              <a:t>-  </a:t>
            </a:r>
            <a:r>
              <a:rPr lang="en-US" sz="1050" dirty="0">
                <a:latin typeface="Arial Narrow" panose="020B0606020202030204" pitchFamily="34" charset="0"/>
              </a:rPr>
              <a:t>Specialized content area to display information in boxes with headings and specifically sized photos. This feature is available in the standard and landing page templates; please see applicable slides in the wireframes for examples.</a:t>
            </a:r>
          </a:p>
          <a:p>
            <a:pPr marL="114300" indent="-114300">
              <a:spcBef>
                <a:spcPts val="100"/>
              </a:spcBef>
              <a:spcAft>
                <a:spcPts val="100"/>
              </a:spcAft>
            </a:pPr>
            <a:r>
              <a:rPr lang="en-US" sz="1050" b="1" dirty="0" smtClean="0">
                <a:latin typeface="Arial Narrow" panose="020B0606020202030204" pitchFamily="34" charset="0"/>
              </a:rPr>
              <a:t>Business </a:t>
            </a:r>
            <a:r>
              <a:rPr lang="en-US" sz="1050" b="1" dirty="0">
                <a:latin typeface="Arial Narrow" panose="020B0606020202030204" pitchFamily="34" charset="0"/>
              </a:rPr>
              <a:t>Requirements– </a:t>
            </a:r>
            <a:r>
              <a:rPr lang="en-US" sz="1050" dirty="0">
                <a:latin typeface="Arial Narrow" panose="020B0606020202030204" pitchFamily="34" charset="0"/>
              </a:rPr>
              <a:t>This document defines the high-level needs and features of the project by focusing on the capabilities needed by the Stakeholders of the project and the Target Users.</a:t>
            </a:r>
          </a:p>
          <a:p>
            <a:pPr marL="114300" indent="-114300">
              <a:spcBef>
                <a:spcPts val="100"/>
              </a:spcBef>
              <a:spcAft>
                <a:spcPts val="100"/>
              </a:spcAft>
            </a:pPr>
            <a:r>
              <a:rPr lang="en-US" sz="1050" b="1" dirty="0" smtClean="0">
                <a:latin typeface="Arial Narrow" panose="020B0606020202030204" pitchFamily="34" charset="0"/>
              </a:rPr>
              <a:t>CMS </a:t>
            </a:r>
            <a:r>
              <a:rPr lang="en-US" sz="1050" b="1" dirty="0">
                <a:latin typeface="Arial Narrow" panose="020B0606020202030204" pitchFamily="34" charset="0"/>
              </a:rPr>
              <a:t>/ Content Management System– </a:t>
            </a:r>
            <a:r>
              <a:rPr lang="en-US" sz="1050" dirty="0">
                <a:latin typeface="Arial Narrow" panose="020B0606020202030204" pitchFamily="34" charset="0"/>
              </a:rPr>
              <a:t>CMS is a term for software that allows you to maintain the content of your site without affecting the graphical templates and/or having to know HTML code.  There are many packages in this space, in a wide range of price points, but Beacon has selected “Cascade Server” for its content management system and is a close partner with its developer– Hannon Hill.  Several members of Beacon’s staff work closely with Hannon Hill on product reviews, suggestions and enhancements and Justin Klingman speaks annually at their user conference.</a:t>
            </a:r>
          </a:p>
          <a:p>
            <a:pPr marL="114300" indent="-114300">
              <a:spcBef>
                <a:spcPts val="100"/>
              </a:spcBef>
              <a:spcAft>
                <a:spcPts val="100"/>
              </a:spcAft>
            </a:pPr>
            <a:r>
              <a:rPr lang="en-US" sz="1050" b="1" dirty="0" smtClean="0">
                <a:latin typeface="Arial Narrow" panose="020B0606020202030204" pitchFamily="34" charset="0"/>
              </a:rPr>
              <a:t>Content-</a:t>
            </a:r>
            <a:r>
              <a:rPr lang="en-US" sz="1050" b="1" dirty="0">
                <a:latin typeface="Arial Narrow" panose="020B0606020202030204" pitchFamily="34" charset="0"/>
              </a:rPr>
              <a:t>- </a:t>
            </a:r>
            <a:r>
              <a:rPr lang="en-US" sz="1050" dirty="0">
                <a:latin typeface="Arial Narrow" panose="020B0606020202030204" pitchFamily="34" charset="0"/>
              </a:rPr>
              <a:t>All text, images, tables, photos, etc. that make up the web site, but not the layout or graphical elements such as the background or navigation links.</a:t>
            </a:r>
          </a:p>
          <a:p>
            <a:pPr marL="114300" indent="-114300">
              <a:spcBef>
                <a:spcPts val="100"/>
              </a:spcBef>
              <a:spcAft>
                <a:spcPts val="100"/>
              </a:spcAft>
            </a:pPr>
            <a:r>
              <a:rPr lang="en-US" sz="1050" b="1" dirty="0" smtClean="0">
                <a:latin typeface="Arial Narrow" panose="020B0606020202030204" pitchFamily="34" charset="0"/>
              </a:rPr>
              <a:t>Content </a:t>
            </a:r>
            <a:r>
              <a:rPr lang="en-US" sz="1050" b="1" dirty="0">
                <a:latin typeface="Arial Narrow" panose="020B0606020202030204" pitchFamily="34" charset="0"/>
              </a:rPr>
              <a:t>Matrix– </a:t>
            </a:r>
            <a:r>
              <a:rPr lang="en-US" sz="1050" dirty="0">
                <a:latin typeface="Arial Narrow" panose="020B0606020202030204" pitchFamily="34" charset="0"/>
              </a:rPr>
              <a:t>This document itemizes every page in the new site and its relationship to other pages in the navigational structure as well as the source of the content to populate the new page (usually either a URL of the current website page OR a Word document containing rewritten content).</a:t>
            </a:r>
          </a:p>
          <a:p>
            <a:pPr marL="114300" indent="-114300">
              <a:spcBef>
                <a:spcPts val="100"/>
              </a:spcBef>
              <a:spcAft>
                <a:spcPts val="100"/>
              </a:spcAft>
            </a:pPr>
            <a:r>
              <a:rPr lang="en-US" sz="1050" b="1" dirty="0" smtClean="0">
                <a:latin typeface="Arial Narrow" panose="020B0606020202030204" pitchFamily="34" charset="0"/>
              </a:rPr>
              <a:t>Features</a:t>
            </a:r>
            <a:r>
              <a:rPr lang="en-US" sz="1050" b="1" dirty="0">
                <a:latin typeface="Arial Narrow" panose="020B0606020202030204" pitchFamily="34" charset="0"/>
              </a:rPr>
              <a:t>– </a:t>
            </a:r>
            <a:r>
              <a:rPr lang="en-US" sz="1050" dirty="0">
                <a:latin typeface="Arial Narrow" panose="020B0606020202030204" pitchFamily="34" charset="0"/>
              </a:rPr>
              <a:t>Specific functionality available within one or more templates.  For example, the ability to display an interactive Google Map is a “feature” available in the standard and landing page templates.</a:t>
            </a:r>
          </a:p>
          <a:p>
            <a:pPr marL="114300" indent="-114300">
              <a:spcBef>
                <a:spcPts val="100"/>
              </a:spcBef>
              <a:spcAft>
                <a:spcPts val="100"/>
              </a:spcAft>
            </a:pPr>
            <a:r>
              <a:rPr lang="en-US" sz="1050" b="1" dirty="0" smtClean="0">
                <a:latin typeface="Arial Narrow" panose="020B0606020202030204" pitchFamily="34" charset="0"/>
              </a:rPr>
              <a:t>Graphical </a:t>
            </a:r>
            <a:r>
              <a:rPr lang="en-US" sz="1050" b="1" dirty="0">
                <a:latin typeface="Arial Narrow" panose="020B0606020202030204" pitchFamily="34" charset="0"/>
              </a:rPr>
              <a:t>Design– </a:t>
            </a:r>
            <a:r>
              <a:rPr lang="en-US" sz="1050" dirty="0">
                <a:latin typeface="Arial Narrow" panose="020B0606020202030204" pitchFamily="34" charset="0"/>
              </a:rPr>
              <a:t>Graphics and color scheme that make up the visual appearance of the website.  The new graphical design of the Grossmont and Cuyamaca websites was approved before Beacon Technologies was involved in the project and was used as the basis for the development of the mini sites.</a:t>
            </a:r>
          </a:p>
          <a:p>
            <a:pPr marL="114300" indent="-114300">
              <a:spcBef>
                <a:spcPts val="100"/>
              </a:spcBef>
              <a:spcAft>
                <a:spcPts val="100"/>
              </a:spcAft>
            </a:pPr>
            <a:r>
              <a:rPr lang="en-US" sz="1050" b="1" dirty="0" err="1" smtClean="0">
                <a:latin typeface="Arial Narrow" panose="020B0606020202030204" pitchFamily="34" charset="0"/>
              </a:rPr>
              <a:t>iFrame</a:t>
            </a:r>
            <a:r>
              <a:rPr lang="en-US" sz="1050" b="1" dirty="0" smtClean="0">
                <a:latin typeface="Arial Narrow" panose="020B0606020202030204" pitchFamily="34" charset="0"/>
              </a:rPr>
              <a:t>--  </a:t>
            </a:r>
            <a:r>
              <a:rPr lang="en-US" sz="1050" dirty="0" smtClean="0">
                <a:latin typeface="Arial Narrow" panose="020B0606020202030204" pitchFamily="34" charset="0"/>
              </a:rPr>
              <a:t>An HTML page or application embedded within the content area of the new website design.  Allows content editors to display information or data housed outside of Cascade within the website.  However, the source page should not contain any navigational or </a:t>
            </a:r>
            <a:endParaRPr lang="en-US" sz="1050" b="1" dirty="0" smtClean="0">
              <a:latin typeface="Arial Narrow" panose="020B0606020202030204" pitchFamily="34" charset="0"/>
            </a:endParaRPr>
          </a:p>
          <a:p>
            <a:pPr marL="114300" indent="-114300">
              <a:spcBef>
                <a:spcPts val="100"/>
              </a:spcBef>
              <a:spcAft>
                <a:spcPts val="100"/>
              </a:spcAft>
            </a:pPr>
            <a:r>
              <a:rPr lang="en-US" sz="1050" b="1" dirty="0" smtClean="0">
                <a:latin typeface="Arial Narrow" panose="020B0606020202030204" pitchFamily="34" charset="0"/>
              </a:rPr>
              <a:t>Layout </a:t>
            </a:r>
            <a:r>
              <a:rPr lang="en-US" sz="1050" b="1" dirty="0">
                <a:latin typeface="Arial Narrow" panose="020B0606020202030204" pitchFamily="34" charset="0"/>
              </a:rPr>
              <a:t>/ Page Layout– </a:t>
            </a:r>
            <a:r>
              <a:rPr lang="en-US" sz="1050" dirty="0">
                <a:latin typeface="Arial Narrow" panose="020B0606020202030204" pitchFamily="34" charset="0"/>
              </a:rPr>
              <a:t>The way the different elements on the page are arranged, including header, footer, content areas, navigation, etc.</a:t>
            </a:r>
          </a:p>
          <a:p>
            <a:pPr marL="114300" indent="-114300">
              <a:spcBef>
                <a:spcPts val="100"/>
              </a:spcBef>
              <a:spcAft>
                <a:spcPts val="100"/>
              </a:spcAft>
            </a:pPr>
            <a:r>
              <a:rPr lang="en-US" sz="1050" b="1" dirty="0" smtClean="0">
                <a:latin typeface="Arial Narrow" panose="020B0606020202030204" pitchFamily="34" charset="0"/>
              </a:rPr>
              <a:t>Responsive </a:t>
            </a:r>
            <a:r>
              <a:rPr lang="en-US" sz="1050" b="1" dirty="0">
                <a:latin typeface="Arial Narrow" panose="020B0606020202030204" pitchFamily="34" charset="0"/>
              </a:rPr>
              <a:t>Design– </a:t>
            </a:r>
            <a:r>
              <a:rPr lang="en-US" sz="1050" dirty="0">
                <a:latin typeface="Arial Narrow" panose="020B0606020202030204" pitchFamily="34" charset="0"/>
              </a:rPr>
              <a:t>Used to address the ever-changing landscape of devices, browsers, screen sizes and orientations, responsive design incorporates flexible, fluid and adaptive page layouts that adapt to almost any screen size.</a:t>
            </a:r>
          </a:p>
          <a:p>
            <a:pPr marL="114300" indent="-114300">
              <a:spcBef>
                <a:spcPts val="100"/>
              </a:spcBef>
              <a:spcAft>
                <a:spcPts val="100"/>
              </a:spcAft>
            </a:pPr>
            <a:r>
              <a:rPr lang="en-US" sz="1050" b="1" dirty="0" smtClean="0">
                <a:latin typeface="Arial Narrow" panose="020B0606020202030204" pitchFamily="34" charset="0"/>
              </a:rPr>
              <a:t>Site </a:t>
            </a:r>
            <a:r>
              <a:rPr lang="en-US" sz="1050" b="1" dirty="0">
                <a:latin typeface="Arial Narrow" panose="020B0606020202030204" pitchFamily="34" charset="0"/>
              </a:rPr>
              <a:t>Hierarchy– </a:t>
            </a:r>
            <a:r>
              <a:rPr lang="en-US" sz="1050" dirty="0">
                <a:latin typeface="Arial Narrow" panose="020B0606020202030204" pitchFamily="34" charset="0"/>
              </a:rPr>
              <a:t>A design document representing a general organizational structure of the top two or three tiers of the site in a hierarchical / flow-chart type format.</a:t>
            </a:r>
          </a:p>
          <a:p>
            <a:pPr marL="114300" indent="-114300">
              <a:spcBef>
                <a:spcPts val="100"/>
              </a:spcBef>
              <a:spcAft>
                <a:spcPts val="100"/>
              </a:spcAft>
            </a:pPr>
            <a:r>
              <a:rPr lang="en-US" sz="1050" b="1" dirty="0" smtClean="0">
                <a:latin typeface="Arial Narrow" panose="020B0606020202030204" pitchFamily="34" charset="0"/>
              </a:rPr>
              <a:t>Spectate– </a:t>
            </a:r>
            <a:r>
              <a:rPr lang="en-US" sz="1050" dirty="0" smtClean="0">
                <a:latin typeface="Arial Narrow" panose="020B0606020202030204" pitchFamily="34" charset="0"/>
              </a:rPr>
              <a:t>Software that integrates with Cascade Server that allows content editors to create web-based forms to be displayed on their web pages.</a:t>
            </a:r>
            <a:endParaRPr lang="en-US" sz="1050" b="1" dirty="0" smtClean="0">
              <a:latin typeface="Arial Narrow" panose="020B0606020202030204" pitchFamily="34" charset="0"/>
            </a:endParaRPr>
          </a:p>
          <a:p>
            <a:pPr marL="114300" indent="-114300">
              <a:spcBef>
                <a:spcPts val="100"/>
              </a:spcBef>
              <a:spcAft>
                <a:spcPts val="100"/>
              </a:spcAft>
            </a:pPr>
            <a:r>
              <a:rPr lang="en-US" sz="1050" b="1" dirty="0" smtClean="0">
                <a:latin typeface="Arial Narrow" panose="020B0606020202030204" pitchFamily="34" charset="0"/>
              </a:rPr>
              <a:t>Template</a:t>
            </a:r>
            <a:r>
              <a:rPr lang="en-US" sz="1050" b="1" dirty="0">
                <a:latin typeface="Arial Narrow" panose="020B0606020202030204" pitchFamily="34" charset="0"/>
              </a:rPr>
              <a:t>– </a:t>
            </a:r>
            <a:r>
              <a:rPr lang="en-US" sz="1050" dirty="0">
                <a:latin typeface="Arial Narrow" panose="020B0606020202030204" pitchFamily="34" charset="0"/>
              </a:rPr>
              <a:t>A unique page layout available within Cascade Server.  A template is the basic shell with some standard </a:t>
            </a:r>
            <a:r>
              <a:rPr lang="en-US" sz="1050" dirty="0" smtClean="0">
                <a:latin typeface="Arial Narrow" panose="020B0606020202030204" pitchFamily="34" charset="0"/>
              </a:rPr>
              <a:t>and optional features </a:t>
            </a:r>
            <a:r>
              <a:rPr lang="en-US" sz="1050" dirty="0">
                <a:latin typeface="Arial Narrow" panose="020B0606020202030204" pitchFamily="34" charset="0"/>
              </a:rPr>
              <a:t>for a page.  It is used to create specific pages while maintaining a consistent “look” across the internal pages of the </a:t>
            </a:r>
            <a:r>
              <a:rPr lang="en-US" sz="1050" dirty="0" smtClean="0">
                <a:latin typeface="Arial Narrow" panose="020B0606020202030204" pitchFamily="34" charset="0"/>
              </a:rPr>
              <a:t>site.  Examples </a:t>
            </a:r>
            <a:r>
              <a:rPr lang="en-US" sz="1050" dirty="0">
                <a:latin typeface="Arial Narrow" panose="020B0606020202030204" pitchFamily="34" charset="0"/>
              </a:rPr>
              <a:t>of anticipated templates for the Grossmont and Cuyamaca sites are the following (which will be documented in the forthcoming slides of the wireframes document</a:t>
            </a:r>
            <a:r>
              <a:rPr lang="en-US" sz="1050" dirty="0" smtClean="0">
                <a:latin typeface="Arial Narrow" panose="020B0606020202030204" pitchFamily="34" charset="0"/>
              </a:rPr>
              <a:t>): Homepage, Landing Page, Standard Page, Faculty, Newsletter, Calendar, News, Committees, Photo Gallery, Page </a:t>
            </a:r>
            <a:r>
              <a:rPr lang="en-US" sz="1050" dirty="0">
                <a:latin typeface="Arial Narrow" panose="020B0606020202030204" pitchFamily="34" charset="0"/>
              </a:rPr>
              <a:t>Not </a:t>
            </a:r>
            <a:r>
              <a:rPr lang="en-US" sz="1050" dirty="0" smtClean="0">
                <a:latin typeface="Arial Narrow" panose="020B0606020202030204" pitchFamily="34" charset="0"/>
              </a:rPr>
              <a:t>Found, Search Results.</a:t>
            </a:r>
          </a:p>
          <a:p>
            <a:pPr marL="114300" indent="-114300">
              <a:spcBef>
                <a:spcPts val="100"/>
              </a:spcBef>
              <a:spcAft>
                <a:spcPts val="100"/>
              </a:spcAft>
            </a:pPr>
            <a:r>
              <a:rPr lang="en-US" sz="1050" b="1" dirty="0" smtClean="0">
                <a:latin typeface="Arial Narrow" panose="020B0606020202030204" pitchFamily="34" charset="0"/>
              </a:rPr>
              <a:t>UAT </a:t>
            </a:r>
            <a:r>
              <a:rPr lang="en-US" sz="1050" b="1" dirty="0">
                <a:latin typeface="Arial Narrow" panose="020B0606020202030204" pitchFamily="34" charset="0"/>
              </a:rPr>
              <a:t>(User Acceptance Testing)– </a:t>
            </a:r>
            <a:r>
              <a:rPr lang="en-US" sz="1050" dirty="0">
                <a:latin typeface="Arial Narrow" panose="020B0606020202030204" pitchFamily="34" charset="0"/>
              </a:rPr>
              <a:t>Also known as “end user testing,” this is the phase of the project where the client tests the site in a “real world” environment.  We have specially designated test servers at Beacon that allow you to view the site exactly as it will appear in Production, without opening it up to the public yet.  Depending on the size of the project, we try to reserve at least a week (and usually two or more!) for this process, to make sure that we have met your expectations for the project.</a:t>
            </a:r>
          </a:p>
          <a:p>
            <a:pPr marL="114300" indent="-114300">
              <a:spcBef>
                <a:spcPts val="100"/>
              </a:spcBef>
              <a:spcAft>
                <a:spcPts val="100"/>
              </a:spcAft>
            </a:pPr>
            <a:r>
              <a:rPr lang="en-US" sz="1050" b="1" dirty="0" smtClean="0">
                <a:latin typeface="Arial Narrow" panose="020B0606020202030204" pitchFamily="34" charset="0"/>
              </a:rPr>
              <a:t>Widget—</a:t>
            </a:r>
            <a:r>
              <a:rPr lang="en-US" sz="1050" dirty="0" smtClean="0">
                <a:latin typeface="Arial Narrow" panose="020B0606020202030204" pitchFamily="34" charset="0"/>
              </a:rPr>
              <a:t>A </a:t>
            </a:r>
            <a:r>
              <a:rPr lang="en-US" sz="1050" dirty="0">
                <a:latin typeface="Arial Narrow" panose="020B0606020202030204" pitchFamily="34" charset="0"/>
              </a:rPr>
              <a:t>reusable feature of a template that can be created in a shared location and used on more than one page.  For example, an administrator could create a video widget (including the text title, thumbnail image and </a:t>
            </a:r>
            <a:r>
              <a:rPr lang="en-US" sz="1050" dirty="0" err="1">
                <a:latin typeface="Arial Narrow" panose="020B0606020202030204" pitchFamily="34" charset="0"/>
              </a:rPr>
              <a:t>Youtube</a:t>
            </a:r>
            <a:r>
              <a:rPr lang="en-US" sz="1050" dirty="0">
                <a:latin typeface="Arial Narrow" panose="020B0606020202030204" pitchFamily="34" charset="0"/>
              </a:rPr>
              <a:t> video id of a specific video) in a folder and multiple website editors could select that widget from a list to display it on their page as well, without having to provide all the previously mentioned text, image and video id information.</a:t>
            </a:r>
          </a:p>
          <a:p>
            <a:pPr marL="114300" indent="-114300">
              <a:spcBef>
                <a:spcPts val="100"/>
              </a:spcBef>
              <a:spcAft>
                <a:spcPts val="100"/>
              </a:spcAft>
            </a:pPr>
            <a:r>
              <a:rPr lang="en-US" sz="1050" b="1" dirty="0" smtClean="0">
                <a:latin typeface="Arial Narrow" panose="020B0606020202030204" pitchFamily="34" charset="0"/>
              </a:rPr>
              <a:t>Wireframes</a:t>
            </a:r>
            <a:r>
              <a:rPr lang="en-US" sz="1050" b="1" dirty="0">
                <a:latin typeface="Arial Narrow" panose="020B0606020202030204" pitchFamily="34" charset="0"/>
              </a:rPr>
              <a:t>— </a:t>
            </a:r>
            <a:r>
              <a:rPr lang="en-US" sz="1050" dirty="0">
                <a:latin typeface="Arial Narrow" panose="020B0606020202030204" pitchFamily="34" charset="0"/>
              </a:rPr>
              <a:t>Also known as “conceptual page layouts,” this is a visual representation the skeletal framework of key elements of the website, including arrangement of the website content, navigational systems, header, footer, etc.</a:t>
            </a:r>
          </a:p>
        </p:txBody>
      </p:sp>
      <p:sp>
        <p:nvSpPr>
          <p:cNvPr id="4" name="Date Placeholder 3"/>
          <p:cNvSpPr>
            <a:spLocks noGrp="1"/>
          </p:cNvSpPr>
          <p:nvPr>
            <p:ph type="dt" sz="half" idx="10"/>
          </p:nvPr>
        </p:nvSpPr>
        <p:spPr>
          <a:xfrm>
            <a:off x="3581400" y="6553200"/>
            <a:ext cx="2133600" cy="228600"/>
          </a:xfrm>
        </p:spPr>
        <p:txBody>
          <a:bodyPr/>
          <a:lstStyle/>
          <a:p>
            <a:fld id="{55E3F763-DE07-4806-9013-3795285C97A1}" type="datetime1">
              <a:rPr lang="en-US" sz="800" smtClean="0"/>
              <a:t>12/6/2013</a:t>
            </a:fld>
            <a:endParaRPr lang="en-US" sz="800" dirty="0"/>
          </a:p>
        </p:txBody>
      </p:sp>
      <p:sp>
        <p:nvSpPr>
          <p:cNvPr id="5" name="Footer Placeholder 4"/>
          <p:cNvSpPr>
            <a:spLocks noGrp="1"/>
          </p:cNvSpPr>
          <p:nvPr>
            <p:ph type="ftr" sz="quarter" idx="11"/>
          </p:nvPr>
        </p:nvSpPr>
        <p:spPr>
          <a:xfrm>
            <a:off x="5715000" y="6553200"/>
            <a:ext cx="2895600" cy="228600"/>
          </a:xfrm>
        </p:spPr>
        <p:txBody>
          <a:bodyPr/>
          <a:lstStyle/>
          <a:p>
            <a:r>
              <a:rPr lang="en-US" sz="800" dirty="0" smtClean="0"/>
              <a:t>Proprietary &amp; Confidential</a:t>
            </a:r>
            <a:endParaRPr lang="en-US" sz="800" dirty="0"/>
          </a:p>
        </p:txBody>
      </p:sp>
      <p:sp>
        <p:nvSpPr>
          <p:cNvPr id="6" name="Slide Number Placeholder 5"/>
          <p:cNvSpPr>
            <a:spLocks noGrp="1"/>
          </p:cNvSpPr>
          <p:nvPr>
            <p:ph type="sldNum" sz="quarter" idx="12"/>
          </p:nvPr>
        </p:nvSpPr>
        <p:spPr>
          <a:xfrm>
            <a:off x="8613648" y="6553200"/>
            <a:ext cx="457200" cy="228600"/>
          </a:xfrm>
        </p:spPr>
        <p:txBody>
          <a:bodyPr/>
          <a:lstStyle/>
          <a:p>
            <a:fld id="{3932E2BE-B396-4913-87CA-11DB9E0D7B6B}" type="slidenum">
              <a:rPr lang="en-US" sz="800" smtClean="0"/>
              <a:pPr/>
              <a:t>2</a:t>
            </a:fld>
            <a:endParaRPr lang="en-US" sz="800"/>
          </a:p>
        </p:txBody>
      </p:sp>
      <p:sp>
        <p:nvSpPr>
          <p:cNvPr id="2" name="Title 1"/>
          <p:cNvSpPr>
            <a:spLocks noGrp="1"/>
          </p:cNvSpPr>
          <p:nvPr>
            <p:ph type="title"/>
          </p:nvPr>
        </p:nvSpPr>
        <p:spPr>
          <a:xfrm>
            <a:off x="0" y="0"/>
            <a:ext cx="9144000" cy="457200"/>
          </a:xfrm>
        </p:spPr>
        <p:txBody>
          <a:bodyPr>
            <a:normAutofit/>
          </a:bodyPr>
          <a:lstStyle/>
          <a:p>
            <a:pPr algn="ctr"/>
            <a:r>
              <a:rPr lang="en-US" sz="2000" dirty="0" smtClean="0">
                <a:solidFill>
                  <a:schemeClr val="tx1"/>
                </a:solidFill>
              </a:rPr>
              <a:t>Terms &amp; Definitions</a:t>
            </a:r>
            <a:endParaRPr lang="en-US" sz="2000" dirty="0">
              <a:solidFill>
                <a:schemeClr val="tx1"/>
              </a:solidFill>
            </a:endParaRPr>
          </a:p>
        </p:txBody>
      </p:sp>
    </p:spTree>
    <p:extLst>
      <p:ext uri="{BB962C8B-B14F-4D97-AF65-F5344CB8AC3E}">
        <p14:creationId xmlns:p14="http://schemas.microsoft.com/office/powerpoint/2010/main" val="4048669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133600"/>
            <a:ext cx="2286000" cy="3733800"/>
          </a:xfrm>
          <a:prstGeom prst="rect">
            <a:avLst/>
          </a:prstGeom>
          <a:gradFill flip="none" rotWithShape="1">
            <a:gsLst>
              <a:gs pos="0">
                <a:schemeClr val="accent3"/>
              </a:gs>
              <a:gs pos="50000">
                <a:schemeClr val="accent3">
                  <a:lumMod val="95000"/>
                  <a:shade val="67500"/>
                  <a:satMod val="115000"/>
                </a:schemeClr>
              </a:gs>
              <a:gs pos="100000">
                <a:schemeClr val="accent3">
                  <a:lumMod val="9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400" dirty="0" smtClean="0">
                <a:solidFill>
                  <a:srgbClr val="0E3873"/>
                </a:solidFill>
                <a:latin typeface="Times New Roman" pitchFamily="18" charset="0"/>
                <a:cs typeface="Times New Roman" pitchFamily="18" charset="0"/>
              </a:rPr>
              <a:t>Academic Programs</a:t>
            </a:r>
          </a:p>
          <a:p>
            <a:r>
              <a:rPr lang="en-US" sz="1400" dirty="0" smtClean="0">
                <a:solidFill>
                  <a:srgbClr val="0E3873"/>
                </a:solidFill>
                <a:latin typeface="Times New Roman" pitchFamily="18" charset="0"/>
                <a:cs typeface="Times New Roman" pitchFamily="18" charset="0"/>
              </a:rPr>
              <a:t>Programs of Study</a:t>
            </a:r>
          </a:p>
          <a:p>
            <a:r>
              <a:rPr lang="en-US" sz="1400" dirty="0" smtClean="0">
                <a:solidFill>
                  <a:srgbClr val="0E3873"/>
                </a:solidFill>
                <a:latin typeface="Times New Roman" pitchFamily="18" charset="0"/>
                <a:cs typeface="Times New Roman" pitchFamily="18" charset="0"/>
              </a:rPr>
              <a:t>Transferability</a:t>
            </a:r>
          </a:p>
          <a:p>
            <a:r>
              <a:rPr lang="en-US" sz="1400" dirty="0" smtClean="0">
                <a:solidFill>
                  <a:srgbClr val="0E3873"/>
                </a:solidFill>
                <a:latin typeface="Times New Roman" pitchFamily="18" charset="0"/>
                <a:cs typeface="Times New Roman" pitchFamily="18" charset="0"/>
              </a:rPr>
              <a:t>Courses</a:t>
            </a:r>
          </a:p>
          <a:p>
            <a:r>
              <a:rPr lang="en-US" sz="1400" dirty="0" smtClean="0">
                <a:solidFill>
                  <a:srgbClr val="0E3873"/>
                </a:solidFill>
                <a:latin typeface="Times New Roman" pitchFamily="18" charset="0"/>
                <a:cs typeface="Times New Roman" pitchFamily="18" charset="0"/>
              </a:rPr>
              <a:t>Continuing Education</a:t>
            </a:r>
          </a:p>
          <a:p>
            <a:r>
              <a:rPr lang="en-US" sz="1400" dirty="0" smtClean="0">
                <a:solidFill>
                  <a:srgbClr val="0E3873"/>
                </a:solidFill>
                <a:latin typeface="Times New Roman" pitchFamily="18" charset="0"/>
                <a:cs typeface="Times New Roman" pitchFamily="18" charset="0"/>
              </a:rPr>
              <a:t>Online Courses</a:t>
            </a:r>
          </a:p>
          <a:p>
            <a:r>
              <a:rPr lang="en-US" sz="1400" b="1" dirty="0" smtClean="0">
                <a:solidFill>
                  <a:srgbClr val="0E3873"/>
                </a:solidFill>
                <a:latin typeface="Times New Roman" pitchFamily="18" charset="0"/>
                <a:cs typeface="Times New Roman" pitchFamily="18" charset="0"/>
              </a:rPr>
              <a:t>Our Faculty</a:t>
            </a:r>
          </a:p>
          <a:p>
            <a:r>
              <a:rPr lang="en-US" sz="1400" dirty="0" smtClean="0">
                <a:solidFill>
                  <a:srgbClr val="0E3873"/>
                </a:solidFill>
                <a:latin typeface="Times New Roman" pitchFamily="18" charset="0"/>
                <a:cs typeface="Times New Roman" pitchFamily="18" charset="0"/>
              </a:rPr>
              <a:t>College Catalog</a:t>
            </a:r>
          </a:p>
          <a:p>
            <a:r>
              <a:rPr lang="en-US" sz="1400" dirty="0" smtClean="0">
                <a:solidFill>
                  <a:srgbClr val="0E3873"/>
                </a:solidFill>
                <a:latin typeface="Times New Roman" pitchFamily="18" charset="0"/>
                <a:cs typeface="Times New Roman" pitchFamily="18" charset="0"/>
              </a:rPr>
              <a:t>Academic Calendar</a:t>
            </a:r>
            <a:endParaRPr lang="en-US" sz="1400" dirty="0">
              <a:solidFill>
                <a:srgbClr val="0E3873"/>
              </a:solidFill>
              <a:latin typeface="Times New Roman" pitchFamily="18" charset="0"/>
              <a:cs typeface="Times New Roman" pitchFamily="18" charset="0"/>
            </a:endParaRPr>
          </a:p>
        </p:txBody>
      </p:sp>
      <p:sp>
        <p:nvSpPr>
          <p:cNvPr id="5" name="Rectangle 4"/>
          <p:cNvSpPr/>
          <p:nvPr/>
        </p:nvSpPr>
        <p:spPr>
          <a:xfrm>
            <a:off x="2851299" y="2286000"/>
            <a:ext cx="6292701" cy="449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9" name="Straight Connector 8"/>
          <p:cNvCxnSpPr/>
          <p:nvPr/>
        </p:nvCxnSpPr>
        <p:spPr>
          <a:xfrm>
            <a:off x="2971800" y="4267200"/>
            <a:ext cx="5562600" cy="158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971800" y="4343400"/>
            <a:ext cx="55626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000" b="1" dirty="0" smtClean="0">
                <a:solidFill>
                  <a:srgbClr val="000000"/>
                </a:solidFill>
              </a:rPr>
              <a:t>Introduction</a:t>
            </a:r>
          </a:p>
          <a:p>
            <a:r>
              <a:rPr lang="en-US" sz="1000" dirty="0" smtClean="0">
                <a:solidFill>
                  <a:srgbClr val="000000"/>
                </a:solidFill>
              </a:rPr>
              <a:t>This is descriptive introductory text about this professor.  The quick brown fox jumps over the lazy dog. The quick brown fox jumps over the lazy dog. The quick brown fox jumps over the lazy dog. The quick brown fox jumps over the lazy dog. The quick brown fox jumps over the lazy dog. </a:t>
            </a:r>
          </a:p>
          <a:p>
            <a:endParaRPr lang="en-US" sz="1000" dirty="0" smtClean="0">
              <a:solidFill>
                <a:srgbClr val="000000"/>
              </a:solidFill>
            </a:endParaRPr>
          </a:p>
          <a:p>
            <a:r>
              <a:rPr lang="en-US" sz="1000" dirty="0" smtClean="0">
                <a:solidFill>
                  <a:srgbClr val="000000"/>
                </a:solidFill>
              </a:rPr>
              <a:t>The quick brown fox jumps over the lazy dog. The quick brown fox jumps over the lazy dog. The quick brown fox jumps over the lazy dog. The quick brown fox jumps over the lazy dog. The quick brown fox jumps over the lazy dog. </a:t>
            </a:r>
          </a:p>
          <a:p>
            <a:endParaRPr lang="en-US" sz="1000" dirty="0">
              <a:solidFill>
                <a:srgbClr val="0E3873"/>
              </a:solidFill>
            </a:endParaRPr>
          </a:p>
        </p:txBody>
      </p:sp>
      <p:pic>
        <p:nvPicPr>
          <p:cNvPr id="4099" name="Picture 3"/>
          <p:cNvPicPr>
            <a:picLocks noChangeAspect="1" noChangeArrowheads="1"/>
          </p:cNvPicPr>
          <p:nvPr/>
        </p:nvPicPr>
        <p:blipFill>
          <a:blip r:embed="rId2"/>
          <a:srcRect/>
          <a:stretch>
            <a:fillRect/>
          </a:stretch>
        </p:blipFill>
        <p:spPr bwMode="auto">
          <a:xfrm>
            <a:off x="2743200" y="2771775"/>
            <a:ext cx="6276975" cy="3324225"/>
          </a:xfrm>
          <a:prstGeom prst="rect">
            <a:avLst/>
          </a:prstGeom>
          <a:noFill/>
          <a:ln w="9525">
            <a:noFill/>
            <a:miter lim="800000"/>
            <a:headEnd/>
            <a:tailEnd/>
          </a:ln>
          <a:effectLst/>
        </p:spPr>
      </p:pic>
      <p:sp>
        <p:nvSpPr>
          <p:cNvPr id="13" name="TextBox 12"/>
          <p:cNvSpPr txBox="1"/>
          <p:nvPr/>
        </p:nvSpPr>
        <p:spPr>
          <a:xfrm>
            <a:off x="2667000" y="2309750"/>
            <a:ext cx="5638800" cy="461665"/>
          </a:xfrm>
          <a:prstGeom prst="rect">
            <a:avLst/>
          </a:prstGeom>
          <a:solidFill>
            <a:schemeClr val="bg1"/>
          </a:solidFill>
        </p:spPr>
        <p:txBody>
          <a:bodyPr wrap="square" rtlCol="0">
            <a:spAutoFit/>
          </a:bodyPr>
          <a:lstStyle/>
          <a:p>
            <a:r>
              <a:rPr lang="en-US" sz="1400" b="1" dirty="0" smtClean="0">
                <a:solidFill>
                  <a:srgbClr val="000000"/>
                </a:solidFill>
                <a:latin typeface="Times New Roman" panose="02020603050405020304" pitchFamily="18" charset="0"/>
                <a:cs typeface="Times New Roman" panose="02020603050405020304" pitchFamily="18" charset="0"/>
              </a:rPr>
              <a:t>Our Faculty</a:t>
            </a:r>
          </a:p>
          <a:p>
            <a:r>
              <a:rPr lang="en-US" sz="1000" dirty="0" smtClean="0">
                <a:solidFill>
                  <a:srgbClr val="000000"/>
                </a:solidFill>
              </a:rPr>
              <a:t>Introductory text here…</a:t>
            </a:r>
            <a:endParaRPr lang="en-US" sz="1000" dirty="0">
              <a:solidFill>
                <a:srgbClr val="000000"/>
              </a:solidFill>
            </a:endParaRPr>
          </a:p>
        </p:txBody>
      </p:sp>
      <p:sp>
        <p:nvSpPr>
          <p:cNvPr id="2" name="Date Placeholder 1"/>
          <p:cNvSpPr>
            <a:spLocks noGrp="1"/>
          </p:cNvSpPr>
          <p:nvPr>
            <p:ph type="dt" sz="half" idx="4294967295"/>
          </p:nvPr>
        </p:nvSpPr>
        <p:spPr>
          <a:xfrm>
            <a:off x="457200" y="6550025"/>
            <a:ext cx="2133600" cy="231775"/>
          </a:xfrm>
        </p:spPr>
        <p:txBody>
          <a:bodyPr/>
          <a:lstStyle/>
          <a:p>
            <a:fld id="{E1D1B5A6-03D7-40C7-A189-C517606C371F}" type="datetime1">
              <a:rPr lang="en-US" smtClean="0">
                <a:solidFill>
                  <a:srgbClr val="000000"/>
                </a:solidFill>
              </a:rPr>
              <a:t>12/6/2013</a:t>
            </a:fld>
            <a:endParaRPr lang="en-US">
              <a:solidFill>
                <a:srgbClr val="000000"/>
              </a:solidFill>
            </a:endParaRPr>
          </a:p>
        </p:txBody>
      </p:sp>
      <p:sp>
        <p:nvSpPr>
          <p:cNvPr id="6" name="Slide Number Placeholder 5"/>
          <p:cNvSpPr>
            <a:spLocks noGrp="1"/>
          </p:cNvSpPr>
          <p:nvPr>
            <p:ph type="sldNum" sz="quarter" idx="4294967295"/>
          </p:nvPr>
        </p:nvSpPr>
        <p:spPr>
          <a:xfrm>
            <a:off x="6553200" y="6550025"/>
            <a:ext cx="2133600" cy="231775"/>
          </a:xfrm>
        </p:spPr>
        <p:txBody>
          <a:bodyPr/>
          <a:lstStyle/>
          <a:p>
            <a:fld id="{F430DE0B-FEED-46CF-B9D8-B4D146AA3EC6}" type="slidenum">
              <a:rPr lang="en-US" smtClean="0">
                <a:solidFill>
                  <a:srgbClr val="000000"/>
                </a:solidFill>
              </a:rPr>
              <a:pPr/>
              <a:t>20</a:t>
            </a:fld>
            <a:endParaRPr lang="en-US">
              <a:solidFill>
                <a:srgbClr val="000000"/>
              </a:solidFill>
            </a:endParaRPr>
          </a:p>
        </p:txBody>
      </p:sp>
    </p:spTree>
    <p:extLst>
      <p:ext uri="{BB962C8B-B14F-4D97-AF65-F5344CB8AC3E}">
        <p14:creationId xmlns:p14="http://schemas.microsoft.com/office/powerpoint/2010/main" val="2610450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srcRect t="19512" r="71714" b="27957"/>
          <a:stretch/>
        </p:blipFill>
        <p:spPr bwMode="auto">
          <a:xfrm>
            <a:off x="251494" y="1933574"/>
            <a:ext cx="2444205" cy="5000625"/>
          </a:xfrm>
          <a:prstGeom prst="rect">
            <a:avLst/>
          </a:prstGeom>
          <a:noFill/>
          <a:ln w="9525">
            <a:noFill/>
            <a:miter lim="800000"/>
            <a:headEnd/>
            <a:tailEnd/>
          </a:ln>
          <a:effectLst/>
        </p:spPr>
      </p:pic>
      <p:sp>
        <p:nvSpPr>
          <p:cNvPr id="3" name="Rectangle 2"/>
          <p:cNvSpPr/>
          <p:nvPr/>
        </p:nvSpPr>
        <p:spPr>
          <a:xfrm>
            <a:off x="304800" y="2057400"/>
            <a:ext cx="2286000" cy="3733800"/>
          </a:xfrm>
          <a:prstGeom prst="rect">
            <a:avLst/>
          </a:prstGeom>
          <a:gradFill flip="none" rotWithShape="1">
            <a:gsLst>
              <a:gs pos="0">
                <a:schemeClr val="accent3"/>
              </a:gs>
              <a:gs pos="50000">
                <a:schemeClr val="accent3">
                  <a:lumMod val="95000"/>
                  <a:shade val="67500"/>
                  <a:satMod val="115000"/>
                </a:schemeClr>
              </a:gs>
              <a:gs pos="100000">
                <a:schemeClr val="accent3">
                  <a:lumMod val="9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400" dirty="0" smtClean="0">
                <a:solidFill>
                  <a:srgbClr val="0E3873"/>
                </a:solidFill>
                <a:latin typeface="Times New Roman" pitchFamily="18" charset="0"/>
                <a:cs typeface="Times New Roman" pitchFamily="18" charset="0"/>
              </a:rPr>
              <a:t>Academic Programs</a:t>
            </a:r>
          </a:p>
          <a:p>
            <a:r>
              <a:rPr lang="en-US" sz="1400" dirty="0" smtClean="0">
                <a:solidFill>
                  <a:srgbClr val="0E3873"/>
                </a:solidFill>
                <a:latin typeface="Times New Roman" pitchFamily="18" charset="0"/>
                <a:cs typeface="Times New Roman" pitchFamily="18" charset="0"/>
              </a:rPr>
              <a:t>Programs of Study</a:t>
            </a:r>
          </a:p>
          <a:p>
            <a:r>
              <a:rPr lang="en-US" sz="1400" dirty="0" smtClean="0">
                <a:solidFill>
                  <a:srgbClr val="0E3873"/>
                </a:solidFill>
                <a:latin typeface="Times New Roman" pitchFamily="18" charset="0"/>
                <a:cs typeface="Times New Roman" pitchFamily="18" charset="0"/>
              </a:rPr>
              <a:t>Transferability</a:t>
            </a:r>
          </a:p>
          <a:p>
            <a:r>
              <a:rPr lang="en-US" sz="1400" dirty="0" smtClean="0">
                <a:solidFill>
                  <a:srgbClr val="0E3873"/>
                </a:solidFill>
                <a:latin typeface="Times New Roman" pitchFamily="18" charset="0"/>
                <a:cs typeface="Times New Roman" pitchFamily="18" charset="0"/>
              </a:rPr>
              <a:t>Courses</a:t>
            </a:r>
          </a:p>
          <a:p>
            <a:r>
              <a:rPr lang="en-US" sz="1400" dirty="0" smtClean="0">
                <a:solidFill>
                  <a:srgbClr val="0E3873"/>
                </a:solidFill>
                <a:latin typeface="Times New Roman" pitchFamily="18" charset="0"/>
                <a:cs typeface="Times New Roman" pitchFamily="18" charset="0"/>
              </a:rPr>
              <a:t>Continuing Education</a:t>
            </a:r>
          </a:p>
          <a:p>
            <a:r>
              <a:rPr lang="en-US" sz="1400" dirty="0" smtClean="0">
                <a:solidFill>
                  <a:srgbClr val="0E3873"/>
                </a:solidFill>
                <a:latin typeface="Times New Roman" pitchFamily="18" charset="0"/>
                <a:cs typeface="Times New Roman" pitchFamily="18" charset="0"/>
              </a:rPr>
              <a:t>Online Courses</a:t>
            </a:r>
          </a:p>
          <a:p>
            <a:r>
              <a:rPr lang="en-US" sz="1400" b="1" dirty="0" smtClean="0">
                <a:solidFill>
                  <a:srgbClr val="0E3873"/>
                </a:solidFill>
                <a:latin typeface="Times New Roman" pitchFamily="18" charset="0"/>
                <a:cs typeface="Times New Roman" pitchFamily="18" charset="0"/>
              </a:rPr>
              <a:t>Our Faculty</a:t>
            </a:r>
          </a:p>
          <a:p>
            <a:r>
              <a:rPr lang="en-US" sz="1200" dirty="0" smtClean="0">
                <a:solidFill>
                  <a:srgbClr val="0E3873"/>
                </a:solidFill>
                <a:latin typeface="Times New Roman" pitchFamily="18" charset="0"/>
                <a:cs typeface="Times New Roman" pitchFamily="18" charset="0"/>
              </a:rPr>
              <a:t>    </a:t>
            </a:r>
            <a:r>
              <a:rPr lang="en-US" sz="1200" b="1" dirty="0" smtClean="0">
                <a:solidFill>
                  <a:srgbClr val="0E3873"/>
                </a:solidFill>
                <a:latin typeface="Times New Roman" pitchFamily="18" charset="0"/>
                <a:cs typeface="Times New Roman" pitchFamily="18" charset="0"/>
              </a:rPr>
              <a:t>Lucille </a:t>
            </a:r>
            <a:r>
              <a:rPr lang="en-US" sz="1200" b="1" dirty="0" err="1" smtClean="0">
                <a:solidFill>
                  <a:srgbClr val="0E3873"/>
                </a:solidFill>
                <a:latin typeface="Times New Roman" pitchFamily="18" charset="0"/>
                <a:cs typeface="Times New Roman" pitchFamily="18" charset="0"/>
              </a:rPr>
              <a:t>Bluth</a:t>
            </a:r>
            <a:endParaRPr lang="en-US" sz="1200" b="1" dirty="0" smtClean="0">
              <a:solidFill>
                <a:srgbClr val="0E3873"/>
              </a:solidFill>
              <a:latin typeface="Times New Roman" pitchFamily="18" charset="0"/>
              <a:cs typeface="Times New Roman" pitchFamily="18" charset="0"/>
            </a:endParaRPr>
          </a:p>
          <a:p>
            <a:r>
              <a:rPr lang="en-US" sz="1200" b="1" dirty="0">
                <a:solidFill>
                  <a:srgbClr val="0E3873"/>
                </a:solidFill>
                <a:latin typeface="Times New Roman" pitchFamily="18" charset="0"/>
                <a:cs typeface="Times New Roman" pitchFamily="18" charset="0"/>
              </a:rPr>
              <a:t>       </a:t>
            </a:r>
            <a:r>
              <a:rPr lang="en-US" sz="1200" b="1" dirty="0" smtClean="0">
                <a:solidFill>
                  <a:srgbClr val="0E3873"/>
                </a:solidFill>
                <a:latin typeface="Times New Roman" pitchFamily="18" charset="0"/>
                <a:cs typeface="Times New Roman" pitchFamily="18" charset="0"/>
              </a:rPr>
              <a:t>Introduction</a:t>
            </a:r>
            <a:endParaRPr lang="en-US" sz="1200" b="1" dirty="0">
              <a:solidFill>
                <a:srgbClr val="0E3873"/>
              </a:solidFill>
              <a:latin typeface="Times New Roman" pitchFamily="18" charset="0"/>
              <a:cs typeface="Times New Roman" pitchFamily="18" charset="0"/>
            </a:endParaRPr>
          </a:p>
          <a:p>
            <a:r>
              <a:rPr lang="en-US" sz="1200" dirty="0" smtClean="0">
                <a:solidFill>
                  <a:srgbClr val="0E3873"/>
                </a:solidFill>
                <a:latin typeface="Times New Roman" pitchFamily="18" charset="0"/>
                <a:cs typeface="Times New Roman" pitchFamily="18" charset="0"/>
              </a:rPr>
              <a:t>       Class </a:t>
            </a:r>
            <a:r>
              <a:rPr lang="en-US" sz="1200" dirty="0">
                <a:solidFill>
                  <a:srgbClr val="0E3873"/>
                </a:solidFill>
                <a:latin typeface="Times New Roman" pitchFamily="18" charset="0"/>
                <a:cs typeface="Times New Roman" pitchFamily="18" charset="0"/>
              </a:rPr>
              <a:t>Schedule</a:t>
            </a:r>
          </a:p>
          <a:p>
            <a:r>
              <a:rPr lang="en-US" sz="1200" dirty="0" smtClean="0">
                <a:solidFill>
                  <a:srgbClr val="0E3873"/>
                </a:solidFill>
                <a:latin typeface="Times New Roman" pitchFamily="18" charset="0"/>
                <a:cs typeface="Times New Roman" pitchFamily="18" charset="0"/>
              </a:rPr>
              <a:t>       Study </a:t>
            </a:r>
            <a:r>
              <a:rPr lang="en-US" sz="1200" dirty="0">
                <a:solidFill>
                  <a:srgbClr val="0E3873"/>
                </a:solidFill>
                <a:latin typeface="Times New Roman" pitchFamily="18" charset="0"/>
                <a:cs typeface="Times New Roman" pitchFamily="18" charset="0"/>
              </a:rPr>
              <a:t>Guides</a:t>
            </a:r>
          </a:p>
          <a:p>
            <a:r>
              <a:rPr lang="en-US" sz="1200" dirty="0" smtClean="0">
                <a:solidFill>
                  <a:srgbClr val="0E3873"/>
                </a:solidFill>
                <a:latin typeface="Times New Roman" pitchFamily="18" charset="0"/>
                <a:cs typeface="Times New Roman" pitchFamily="18" charset="0"/>
              </a:rPr>
              <a:t>       Demo </a:t>
            </a:r>
            <a:r>
              <a:rPr lang="en-US" sz="1200" dirty="0">
                <a:solidFill>
                  <a:srgbClr val="0E3873"/>
                </a:solidFill>
                <a:latin typeface="Times New Roman" pitchFamily="18" charset="0"/>
                <a:cs typeface="Times New Roman" pitchFamily="18" charset="0"/>
              </a:rPr>
              <a:t>Day</a:t>
            </a:r>
          </a:p>
          <a:p>
            <a:r>
              <a:rPr lang="en-US" sz="1200" dirty="0" smtClean="0">
                <a:solidFill>
                  <a:srgbClr val="0E3873"/>
                </a:solidFill>
                <a:latin typeface="Times New Roman" pitchFamily="18" charset="0"/>
                <a:cs typeface="Times New Roman" pitchFamily="18" charset="0"/>
              </a:rPr>
              <a:t>       Test </a:t>
            </a:r>
            <a:r>
              <a:rPr lang="en-US" sz="1200" dirty="0">
                <a:solidFill>
                  <a:srgbClr val="0E3873"/>
                </a:solidFill>
                <a:latin typeface="Times New Roman" pitchFamily="18" charset="0"/>
                <a:cs typeface="Times New Roman" pitchFamily="18" charset="0"/>
              </a:rPr>
              <a:t>1</a:t>
            </a:r>
          </a:p>
          <a:p>
            <a:r>
              <a:rPr lang="en-US" sz="1200" dirty="0" smtClean="0">
                <a:solidFill>
                  <a:srgbClr val="0E3873"/>
                </a:solidFill>
                <a:latin typeface="Times New Roman" pitchFamily="18" charset="0"/>
                <a:cs typeface="Times New Roman" pitchFamily="18" charset="0"/>
              </a:rPr>
              <a:t>       Test </a:t>
            </a:r>
            <a:r>
              <a:rPr lang="en-US" sz="1200" dirty="0">
                <a:solidFill>
                  <a:srgbClr val="0E3873"/>
                </a:solidFill>
                <a:latin typeface="Times New Roman" pitchFamily="18" charset="0"/>
                <a:cs typeface="Times New Roman" pitchFamily="18" charset="0"/>
              </a:rPr>
              <a:t>2</a:t>
            </a:r>
          </a:p>
          <a:p>
            <a:r>
              <a:rPr lang="en-US" sz="1200" dirty="0" smtClean="0">
                <a:solidFill>
                  <a:srgbClr val="0E3873"/>
                </a:solidFill>
                <a:latin typeface="Times New Roman" pitchFamily="18" charset="0"/>
                <a:cs typeface="Times New Roman" pitchFamily="18" charset="0"/>
              </a:rPr>
              <a:t>       Exercise Tips</a:t>
            </a:r>
          </a:p>
          <a:p>
            <a:r>
              <a:rPr lang="en-US" sz="1200" dirty="0">
                <a:solidFill>
                  <a:srgbClr val="0E3873"/>
                </a:solidFill>
                <a:latin typeface="Times New Roman" pitchFamily="18" charset="0"/>
                <a:cs typeface="Times New Roman" pitchFamily="18" charset="0"/>
              </a:rPr>
              <a:t> </a:t>
            </a:r>
            <a:r>
              <a:rPr lang="en-US" sz="1200" dirty="0" smtClean="0">
                <a:solidFill>
                  <a:srgbClr val="0E3873"/>
                </a:solidFill>
                <a:latin typeface="Times New Roman" pitchFamily="18" charset="0"/>
                <a:cs typeface="Times New Roman" pitchFamily="18" charset="0"/>
              </a:rPr>
              <a:t>      Personal Website</a:t>
            </a:r>
            <a:endParaRPr lang="en-US" sz="1200" dirty="0">
              <a:solidFill>
                <a:srgbClr val="0E3873"/>
              </a:solidFill>
              <a:latin typeface="Times New Roman" pitchFamily="18" charset="0"/>
              <a:cs typeface="Times New Roman" pitchFamily="18" charset="0"/>
            </a:endParaRPr>
          </a:p>
          <a:p>
            <a:r>
              <a:rPr lang="en-US" sz="1400" dirty="0" smtClean="0">
                <a:solidFill>
                  <a:srgbClr val="0E3873"/>
                </a:solidFill>
                <a:latin typeface="Times New Roman" pitchFamily="18" charset="0"/>
                <a:cs typeface="Times New Roman" pitchFamily="18" charset="0"/>
              </a:rPr>
              <a:t>College Catalog</a:t>
            </a:r>
          </a:p>
          <a:p>
            <a:r>
              <a:rPr lang="en-US" sz="1400" dirty="0" smtClean="0">
                <a:solidFill>
                  <a:srgbClr val="0E3873"/>
                </a:solidFill>
                <a:latin typeface="Times New Roman" pitchFamily="18" charset="0"/>
                <a:cs typeface="Times New Roman" pitchFamily="18" charset="0"/>
              </a:rPr>
              <a:t>Academic Calendar</a:t>
            </a:r>
            <a:endParaRPr lang="en-US" sz="1400" dirty="0">
              <a:solidFill>
                <a:srgbClr val="0E3873"/>
              </a:solidFill>
              <a:latin typeface="Times New Roman" pitchFamily="18" charset="0"/>
              <a:cs typeface="Times New Roman" pitchFamily="18" charset="0"/>
            </a:endParaRPr>
          </a:p>
        </p:txBody>
      </p:sp>
      <p:sp>
        <p:nvSpPr>
          <p:cNvPr id="2" name="Date Placeholder 1"/>
          <p:cNvSpPr>
            <a:spLocks noGrp="1"/>
          </p:cNvSpPr>
          <p:nvPr>
            <p:ph type="dt" sz="half" idx="4294967295"/>
          </p:nvPr>
        </p:nvSpPr>
        <p:spPr>
          <a:xfrm>
            <a:off x="457200" y="6550025"/>
            <a:ext cx="2133600" cy="231775"/>
          </a:xfrm>
        </p:spPr>
        <p:txBody>
          <a:bodyPr/>
          <a:lstStyle/>
          <a:p>
            <a:fld id="{4981B288-47C3-43BD-A324-2C96B84207B6}" type="datetime1">
              <a:rPr lang="en-US" smtClean="0">
                <a:solidFill>
                  <a:srgbClr val="000000"/>
                </a:solidFill>
              </a:rPr>
              <a:t>12/6/2013</a:t>
            </a:fld>
            <a:endParaRPr lang="en-US">
              <a:solidFill>
                <a:srgbClr val="000000"/>
              </a:solidFill>
            </a:endParaRPr>
          </a:p>
        </p:txBody>
      </p:sp>
      <p:sp>
        <p:nvSpPr>
          <p:cNvPr id="4" name="Footer Placeholder 3"/>
          <p:cNvSpPr>
            <a:spLocks noGrp="1"/>
          </p:cNvSpPr>
          <p:nvPr>
            <p:ph type="ftr" sz="quarter" idx="4294967295"/>
          </p:nvPr>
        </p:nvSpPr>
        <p:spPr>
          <a:xfrm>
            <a:off x="3124200" y="6245225"/>
            <a:ext cx="2895600" cy="476250"/>
          </a:xfrm>
        </p:spPr>
        <p:txBody>
          <a:bodyPr/>
          <a:lstStyle/>
          <a:p>
            <a:r>
              <a:rPr lang="en-US" smtClean="0">
                <a:solidFill>
                  <a:srgbClr val="000000"/>
                </a:solidFill>
              </a:rPr>
              <a:t>Proprietary &amp; Confidential</a:t>
            </a:r>
            <a:endParaRPr lang="en-US">
              <a:solidFill>
                <a:srgbClr val="000000"/>
              </a:solidFill>
            </a:endParaRPr>
          </a:p>
        </p:txBody>
      </p:sp>
      <p:sp>
        <p:nvSpPr>
          <p:cNvPr id="6" name="Slide Number Placeholder 5"/>
          <p:cNvSpPr>
            <a:spLocks noGrp="1"/>
          </p:cNvSpPr>
          <p:nvPr>
            <p:ph type="sldNum" sz="quarter" idx="4294967295"/>
          </p:nvPr>
        </p:nvSpPr>
        <p:spPr>
          <a:xfrm>
            <a:off x="6553200" y="6550025"/>
            <a:ext cx="2133600" cy="231775"/>
          </a:xfrm>
        </p:spPr>
        <p:txBody>
          <a:bodyPr/>
          <a:lstStyle/>
          <a:p>
            <a:fld id="{F430DE0B-FEED-46CF-B9D8-B4D146AA3EC6}" type="slidenum">
              <a:rPr lang="en-US" smtClean="0">
                <a:solidFill>
                  <a:srgbClr val="000000"/>
                </a:solidFill>
              </a:rPr>
              <a:pPr/>
              <a:t>21</a:t>
            </a:fld>
            <a:endParaRPr lang="en-US" dirty="0">
              <a:solidFill>
                <a:srgbClr val="000000"/>
              </a:solidFill>
            </a:endParaRPr>
          </a:p>
        </p:txBody>
      </p:sp>
      <p:sp>
        <p:nvSpPr>
          <p:cNvPr id="7" name="Oval Callout 6"/>
          <p:cNvSpPr/>
          <p:nvPr/>
        </p:nvSpPr>
        <p:spPr>
          <a:xfrm>
            <a:off x="6248400" y="4132521"/>
            <a:ext cx="2895600" cy="1049079"/>
          </a:xfrm>
          <a:prstGeom prst="wedgeEllipseCallout">
            <a:avLst>
              <a:gd name="adj1" fmla="val -20849"/>
              <a:gd name="adj2" fmla="val 113970"/>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chemeClr val="tx1"/>
                </a:solidFill>
              </a:rPr>
              <a:t>Below Top Box to include </a:t>
            </a:r>
            <a:r>
              <a:rPr lang="en-US" sz="900" dirty="0" smtClean="0">
                <a:solidFill>
                  <a:schemeClr val="tx1"/>
                </a:solidFill>
              </a:rPr>
              <a:t>WYSIWYG </a:t>
            </a:r>
            <a:r>
              <a:rPr lang="en-US" sz="900" dirty="0">
                <a:solidFill>
                  <a:schemeClr val="tx1"/>
                </a:solidFill>
              </a:rPr>
              <a:t>for additional info such as an Introduction or Biography</a:t>
            </a:r>
          </a:p>
        </p:txBody>
      </p:sp>
      <p:pic>
        <p:nvPicPr>
          <p:cNvPr id="1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4360" b="30585"/>
          <a:stretch/>
        </p:blipFill>
        <p:spPr bwMode="auto">
          <a:xfrm>
            <a:off x="2514600" y="2286001"/>
            <a:ext cx="6637337"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val Callout 12"/>
          <p:cNvSpPr/>
          <p:nvPr/>
        </p:nvSpPr>
        <p:spPr>
          <a:xfrm>
            <a:off x="6400800" y="762000"/>
            <a:ext cx="2895600" cy="1049079"/>
          </a:xfrm>
          <a:prstGeom prst="wedgeEllipseCallout">
            <a:avLst>
              <a:gd name="adj1" fmla="val -20849"/>
              <a:gd name="adj2" fmla="val 113970"/>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chemeClr val="tx1"/>
                </a:solidFill>
              </a:rPr>
              <a:t>Standard Faculty info box displayed at the top of all faculty pages</a:t>
            </a:r>
            <a:endParaRPr lang="en-US" sz="900" dirty="0">
              <a:solidFill>
                <a:schemeClr val="tx1"/>
              </a:solidFill>
            </a:endParaRPr>
          </a:p>
        </p:txBody>
      </p:sp>
    </p:spTree>
    <p:extLst>
      <p:ext uri="{BB962C8B-B14F-4D97-AF65-F5344CB8AC3E}">
        <p14:creationId xmlns:p14="http://schemas.microsoft.com/office/powerpoint/2010/main" val="4225203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304800" y="2057400"/>
            <a:ext cx="2286000" cy="3733800"/>
          </a:xfrm>
          <a:prstGeom prst="rect">
            <a:avLst/>
          </a:prstGeom>
          <a:gradFill flip="none" rotWithShape="1">
            <a:gsLst>
              <a:gs pos="0">
                <a:schemeClr val="accent3"/>
              </a:gs>
              <a:gs pos="50000">
                <a:schemeClr val="accent3">
                  <a:lumMod val="95000"/>
                  <a:shade val="67500"/>
                  <a:satMod val="115000"/>
                </a:schemeClr>
              </a:gs>
              <a:gs pos="100000">
                <a:schemeClr val="accent3">
                  <a:lumMod val="9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400" dirty="0" smtClean="0">
                <a:solidFill>
                  <a:srgbClr val="0E3873"/>
                </a:solidFill>
                <a:latin typeface="Times New Roman" pitchFamily="18" charset="0"/>
                <a:cs typeface="Times New Roman" pitchFamily="18" charset="0"/>
              </a:rPr>
              <a:t>Academic Programs</a:t>
            </a:r>
          </a:p>
          <a:p>
            <a:r>
              <a:rPr lang="en-US" sz="1400" dirty="0" smtClean="0">
                <a:solidFill>
                  <a:srgbClr val="0E3873"/>
                </a:solidFill>
                <a:latin typeface="Times New Roman" pitchFamily="18" charset="0"/>
                <a:cs typeface="Times New Roman" pitchFamily="18" charset="0"/>
              </a:rPr>
              <a:t>Programs of Study</a:t>
            </a:r>
          </a:p>
          <a:p>
            <a:r>
              <a:rPr lang="en-US" sz="1400" dirty="0" smtClean="0">
                <a:solidFill>
                  <a:srgbClr val="0E3873"/>
                </a:solidFill>
                <a:latin typeface="Times New Roman" pitchFamily="18" charset="0"/>
                <a:cs typeface="Times New Roman" pitchFamily="18" charset="0"/>
              </a:rPr>
              <a:t>Transferability</a:t>
            </a:r>
          </a:p>
          <a:p>
            <a:r>
              <a:rPr lang="en-US" sz="1400" dirty="0" smtClean="0">
                <a:solidFill>
                  <a:srgbClr val="0E3873"/>
                </a:solidFill>
                <a:latin typeface="Times New Roman" pitchFamily="18" charset="0"/>
                <a:cs typeface="Times New Roman" pitchFamily="18" charset="0"/>
              </a:rPr>
              <a:t>Courses</a:t>
            </a:r>
          </a:p>
          <a:p>
            <a:r>
              <a:rPr lang="en-US" sz="1400" dirty="0" smtClean="0">
                <a:solidFill>
                  <a:srgbClr val="0E3873"/>
                </a:solidFill>
                <a:latin typeface="Times New Roman" pitchFamily="18" charset="0"/>
                <a:cs typeface="Times New Roman" pitchFamily="18" charset="0"/>
              </a:rPr>
              <a:t>Continuing Education</a:t>
            </a:r>
          </a:p>
          <a:p>
            <a:r>
              <a:rPr lang="en-US" sz="1400" dirty="0" smtClean="0">
                <a:solidFill>
                  <a:srgbClr val="0E3873"/>
                </a:solidFill>
                <a:latin typeface="Times New Roman" pitchFamily="18" charset="0"/>
                <a:cs typeface="Times New Roman" pitchFamily="18" charset="0"/>
              </a:rPr>
              <a:t>Online Courses</a:t>
            </a:r>
          </a:p>
          <a:p>
            <a:r>
              <a:rPr lang="en-US" sz="1400" b="1" dirty="0" smtClean="0">
                <a:solidFill>
                  <a:srgbClr val="0E3873"/>
                </a:solidFill>
                <a:latin typeface="Times New Roman" pitchFamily="18" charset="0"/>
                <a:cs typeface="Times New Roman" pitchFamily="18" charset="0"/>
              </a:rPr>
              <a:t>Our Faculty</a:t>
            </a:r>
          </a:p>
          <a:p>
            <a:r>
              <a:rPr lang="en-US" sz="1200" dirty="0" smtClean="0">
                <a:solidFill>
                  <a:srgbClr val="0E3873"/>
                </a:solidFill>
                <a:latin typeface="Times New Roman" pitchFamily="18" charset="0"/>
                <a:cs typeface="Times New Roman" pitchFamily="18" charset="0"/>
              </a:rPr>
              <a:t>    </a:t>
            </a:r>
            <a:r>
              <a:rPr lang="en-US" sz="1200" b="1" dirty="0" smtClean="0">
                <a:solidFill>
                  <a:srgbClr val="0E3873"/>
                </a:solidFill>
                <a:latin typeface="Times New Roman" pitchFamily="18" charset="0"/>
                <a:cs typeface="Times New Roman" pitchFamily="18" charset="0"/>
              </a:rPr>
              <a:t>Lucille </a:t>
            </a:r>
            <a:r>
              <a:rPr lang="en-US" sz="1200" b="1" dirty="0" err="1" smtClean="0">
                <a:solidFill>
                  <a:srgbClr val="0E3873"/>
                </a:solidFill>
                <a:latin typeface="Times New Roman" pitchFamily="18" charset="0"/>
                <a:cs typeface="Times New Roman" pitchFamily="18" charset="0"/>
              </a:rPr>
              <a:t>Bluth</a:t>
            </a:r>
            <a:endParaRPr lang="en-US" sz="1200" b="1" dirty="0" smtClean="0">
              <a:solidFill>
                <a:srgbClr val="0E3873"/>
              </a:solidFill>
              <a:latin typeface="Times New Roman" pitchFamily="18" charset="0"/>
              <a:cs typeface="Times New Roman" pitchFamily="18" charset="0"/>
            </a:endParaRPr>
          </a:p>
          <a:p>
            <a:r>
              <a:rPr lang="en-US" sz="1200" b="1" dirty="0">
                <a:solidFill>
                  <a:srgbClr val="0E3873"/>
                </a:solidFill>
                <a:latin typeface="Times New Roman" pitchFamily="18" charset="0"/>
                <a:cs typeface="Times New Roman" pitchFamily="18" charset="0"/>
              </a:rPr>
              <a:t>       </a:t>
            </a:r>
            <a:r>
              <a:rPr lang="en-US" sz="1200" dirty="0" smtClean="0">
                <a:solidFill>
                  <a:srgbClr val="0E3873"/>
                </a:solidFill>
                <a:latin typeface="Times New Roman" pitchFamily="18" charset="0"/>
                <a:cs typeface="Times New Roman" pitchFamily="18" charset="0"/>
              </a:rPr>
              <a:t>Introduction</a:t>
            </a:r>
            <a:endParaRPr lang="en-US" sz="1200" dirty="0">
              <a:solidFill>
                <a:srgbClr val="0E3873"/>
              </a:solidFill>
              <a:latin typeface="Times New Roman" pitchFamily="18" charset="0"/>
              <a:cs typeface="Times New Roman" pitchFamily="18" charset="0"/>
            </a:endParaRPr>
          </a:p>
          <a:p>
            <a:r>
              <a:rPr lang="en-US" sz="1200" dirty="0" smtClean="0">
                <a:solidFill>
                  <a:srgbClr val="0E3873"/>
                </a:solidFill>
                <a:latin typeface="Times New Roman" pitchFamily="18" charset="0"/>
                <a:cs typeface="Times New Roman" pitchFamily="18" charset="0"/>
              </a:rPr>
              <a:t>       </a:t>
            </a:r>
            <a:r>
              <a:rPr lang="en-US" sz="1200" b="1" dirty="0" smtClean="0">
                <a:solidFill>
                  <a:srgbClr val="0E3873"/>
                </a:solidFill>
                <a:latin typeface="Times New Roman" pitchFamily="18" charset="0"/>
                <a:cs typeface="Times New Roman" pitchFamily="18" charset="0"/>
              </a:rPr>
              <a:t>Class </a:t>
            </a:r>
            <a:r>
              <a:rPr lang="en-US" sz="1200" b="1" dirty="0">
                <a:solidFill>
                  <a:srgbClr val="0E3873"/>
                </a:solidFill>
                <a:latin typeface="Times New Roman" pitchFamily="18" charset="0"/>
                <a:cs typeface="Times New Roman" pitchFamily="18" charset="0"/>
              </a:rPr>
              <a:t>Schedule</a:t>
            </a:r>
          </a:p>
          <a:p>
            <a:r>
              <a:rPr lang="en-US" sz="1200" dirty="0" smtClean="0">
                <a:solidFill>
                  <a:srgbClr val="0E3873"/>
                </a:solidFill>
                <a:latin typeface="Times New Roman" pitchFamily="18" charset="0"/>
                <a:cs typeface="Times New Roman" pitchFamily="18" charset="0"/>
              </a:rPr>
              <a:t>       Study </a:t>
            </a:r>
            <a:r>
              <a:rPr lang="en-US" sz="1200" dirty="0">
                <a:solidFill>
                  <a:srgbClr val="0E3873"/>
                </a:solidFill>
                <a:latin typeface="Times New Roman" pitchFamily="18" charset="0"/>
                <a:cs typeface="Times New Roman" pitchFamily="18" charset="0"/>
              </a:rPr>
              <a:t>Guides</a:t>
            </a:r>
          </a:p>
          <a:p>
            <a:r>
              <a:rPr lang="en-US" sz="1200" dirty="0" smtClean="0">
                <a:solidFill>
                  <a:srgbClr val="0E3873"/>
                </a:solidFill>
                <a:latin typeface="Times New Roman" pitchFamily="18" charset="0"/>
                <a:cs typeface="Times New Roman" pitchFamily="18" charset="0"/>
              </a:rPr>
              <a:t>       Demo </a:t>
            </a:r>
            <a:r>
              <a:rPr lang="en-US" sz="1200" dirty="0">
                <a:solidFill>
                  <a:srgbClr val="0E3873"/>
                </a:solidFill>
                <a:latin typeface="Times New Roman" pitchFamily="18" charset="0"/>
                <a:cs typeface="Times New Roman" pitchFamily="18" charset="0"/>
              </a:rPr>
              <a:t>Day</a:t>
            </a:r>
          </a:p>
          <a:p>
            <a:r>
              <a:rPr lang="en-US" sz="1200" dirty="0" smtClean="0">
                <a:solidFill>
                  <a:srgbClr val="0E3873"/>
                </a:solidFill>
                <a:latin typeface="Times New Roman" pitchFamily="18" charset="0"/>
                <a:cs typeface="Times New Roman" pitchFamily="18" charset="0"/>
              </a:rPr>
              <a:t>       Test </a:t>
            </a:r>
            <a:r>
              <a:rPr lang="en-US" sz="1200" dirty="0">
                <a:solidFill>
                  <a:srgbClr val="0E3873"/>
                </a:solidFill>
                <a:latin typeface="Times New Roman" pitchFamily="18" charset="0"/>
                <a:cs typeface="Times New Roman" pitchFamily="18" charset="0"/>
              </a:rPr>
              <a:t>1</a:t>
            </a:r>
          </a:p>
          <a:p>
            <a:r>
              <a:rPr lang="en-US" sz="1200" dirty="0" smtClean="0">
                <a:solidFill>
                  <a:srgbClr val="0E3873"/>
                </a:solidFill>
                <a:latin typeface="Times New Roman" pitchFamily="18" charset="0"/>
                <a:cs typeface="Times New Roman" pitchFamily="18" charset="0"/>
              </a:rPr>
              <a:t>       Test </a:t>
            </a:r>
            <a:r>
              <a:rPr lang="en-US" sz="1200" dirty="0">
                <a:solidFill>
                  <a:srgbClr val="0E3873"/>
                </a:solidFill>
                <a:latin typeface="Times New Roman" pitchFamily="18" charset="0"/>
                <a:cs typeface="Times New Roman" pitchFamily="18" charset="0"/>
              </a:rPr>
              <a:t>2</a:t>
            </a:r>
          </a:p>
          <a:p>
            <a:r>
              <a:rPr lang="en-US" sz="1200" dirty="0" smtClean="0">
                <a:solidFill>
                  <a:srgbClr val="0E3873"/>
                </a:solidFill>
                <a:latin typeface="Times New Roman" pitchFamily="18" charset="0"/>
                <a:cs typeface="Times New Roman" pitchFamily="18" charset="0"/>
              </a:rPr>
              <a:t>       Exercise Tips</a:t>
            </a:r>
          </a:p>
          <a:p>
            <a:r>
              <a:rPr lang="en-US" sz="1200" dirty="0" smtClean="0">
                <a:solidFill>
                  <a:srgbClr val="0E3873"/>
                </a:solidFill>
                <a:latin typeface="Times New Roman" pitchFamily="18" charset="0"/>
                <a:cs typeface="Times New Roman" pitchFamily="18" charset="0"/>
              </a:rPr>
              <a:t>       Personal Website</a:t>
            </a:r>
            <a:endParaRPr lang="en-US" sz="1400" b="1" dirty="0" smtClean="0">
              <a:solidFill>
                <a:srgbClr val="0E3873"/>
              </a:solidFill>
              <a:latin typeface="Times New Roman" pitchFamily="18" charset="0"/>
              <a:cs typeface="Times New Roman" pitchFamily="18" charset="0"/>
            </a:endParaRPr>
          </a:p>
          <a:p>
            <a:r>
              <a:rPr lang="en-US" sz="1400" dirty="0" smtClean="0">
                <a:solidFill>
                  <a:srgbClr val="0E3873"/>
                </a:solidFill>
                <a:latin typeface="Times New Roman" pitchFamily="18" charset="0"/>
                <a:cs typeface="Times New Roman" pitchFamily="18" charset="0"/>
              </a:rPr>
              <a:t>College Catalog</a:t>
            </a:r>
          </a:p>
          <a:p>
            <a:r>
              <a:rPr lang="en-US" sz="1400" dirty="0" smtClean="0">
                <a:solidFill>
                  <a:srgbClr val="0E3873"/>
                </a:solidFill>
                <a:latin typeface="Times New Roman" pitchFamily="18" charset="0"/>
                <a:cs typeface="Times New Roman" pitchFamily="18" charset="0"/>
              </a:rPr>
              <a:t>Academic Calendar</a:t>
            </a:r>
            <a:endParaRPr lang="en-US" sz="1400" dirty="0">
              <a:solidFill>
                <a:srgbClr val="0E3873"/>
              </a:solidFill>
              <a:latin typeface="Times New Roman" pitchFamily="18" charset="0"/>
              <a:cs typeface="Times New Roman" pitchFamily="18" charset="0"/>
            </a:endParaRPr>
          </a:p>
        </p:txBody>
      </p:sp>
      <p:sp>
        <p:nvSpPr>
          <p:cNvPr id="23" name="AutoShape 19"/>
          <p:cNvSpPr>
            <a:spLocks noChangeArrowheads="1"/>
          </p:cNvSpPr>
          <p:nvPr/>
        </p:nvSpPr>
        <p:spPr bwMode="auto">
          <a:xfrm>
            <a:off x="2485576" y="5791200"/>
            <a:ext cx="2133600" cy="914400"/>
          </a:xfrm>
          <a:prstGeom prst="wedgeEllipseCallout">
            <a:avLst>
              <a:gd name="adj1" fmla="val -1489"/>
              <a:gd name="adj2" fmla="val -173634"/>
            </a:avLst>
          </a:prstGeom>
          <a:solidFill>
            <a:srgbClr val="FFFFCC"/>
          </a:solidFill>
          <a:ln w="9525">
            <a:solidFill>
              <a:schemeClr val="tx1"/>
            </a:solidFill>
            <a:miter lim="800000"/>
            <a:headEnd/>
            <a:tailEnd/>
          </a:ln>
          <a:effectLst/>
        </p:spPr>
        <p:txBody>
          <a:bodyPr/>
          <a:lstStyle/>
          <a:p>
            <a:pPr algn="ctr"/>
            <a:r>
              <a:rPr lang="en-US" sz="1000" dirty="0" smtClean="0">
                <a:solidFill>
                  <a:srgbClr val="000000"/>
                </a:solidFill>
              </a:rPr>
              <a:t>Faculty sub-page example</a:t>
            </a:r>
            <a:endParaRPr lang="en-US" sz="1000" dirty="0">
              <a:solidFill>
                <a:srgbClr val="000000"/>
              </a:solidFill>
            </a:endParaRPr>
          </a:p>
        </p:txBody>
      </p:sp>
      <p:sp>
        <p:nvSpPr>
          <p:cNvPr id="2" name="Date Placeholder 1"/>
          <p:cNvSpPr>
            <a:spLocks noGrp="1"/>
          </p:cNvSpPr>
          <p:nvPr>
            <p:ph type="dt" sz="half" idx="4294967295"/>
          </p:nvPr>
        </p:nvSpPr>
        <p:spPr>
          <a:xfrm>
            <a:off x="457200" y="6550025"/>
            <a:ext cx="2133600" cy="231775"/>
          </a:xfrm>
        </p:spPr>
        <p:txBody>
          <a:bodyPr/>
          <a:lstStyle/>
          <a:p>
            <a:fld id="{FFF01B26-5DEE-4838-84CD-76D30D292DA6}" type="datetime1">
              <a:rPr lang="en-US" smtClean="0">
                <a:solidFill>
                  <a:srgbClr val="000000"/>
                </a:solidFill>
              </a:rPr>
              <a:t>12/6/2013</a:t>
            </a:fld>
            <a:endParaRPr lang="en-US">
              <a:solidFill>
                <a:srgbClr val="000000"/>
              </a:solidFill>
            </a:endParaRPr>
          </a:p>
        </p:txBody>
      </p:sp>
      <p:sp>
        <p:nvSpPr>
          <p:cNvPr id="3" name="Footer Placeholder 2"/>
          <p:cNvSpPr>
            <a:spLocks noGrp="1"/>
          </p:cNvSpPr>
          <p:nvPr>
            <p:ph type="ftr" sz="quarter" idx="4294967295"/>
          </p:nvPr>
        </p:nvSpPr>
        <p:spPr>
          <a:xfrm>
            <a:off x="3124200" y="6245225"/>
            <a:ext cx="2895600" cy="476250"/>
          </a:xfrm>
        </p:spPr>
        <p:txBody>
          <a:bodyPr/>
          <a:lstStyle/>
          <a:p>
            <a:r>
              <a:rPr lang="en-US" smtClean="0">
                <a:solidFill>
                  <a:srgbClr val="000000"/>
                </a:solidFill>
              </a:rPr>
              <a:t>Proprietary &amp; Confidential</a:t>
            </a:r>
            <a:endParaRPr lang="en-US">
              <a:solidFill>
                <a:srgbClr val="000000"/>
              </a:solidFill>
            </a:endParaRPr>
          </a:p>
        </p:txBody>
      </p:sp>
      <p:sp>
        <p:nvSpPr>
          <p:cNvPr id="4" name="Slide Number Placeholder 3"/>
          <p:cNvSpPr>
            <a:spLocks noGrp="1"/>
          </p:cNvSpPr>
          <p:nvPr>
            <p:ph type="sldNum" sz="quarter" idx="4294967295"/>
          </p:nvPr>
        </p:nvSpPr>
        <p:spPr>
          <a:xfrm>
            <a:off x="6553200" y="6550025"/>
            <a:ext cx="2133600" cy="231775"/>
          </a:xfrm>
        </p:spPr>
        <p:txBody>
          <a:bodyPr/>
          <a:lstStyle/>
          <a:p>
            <a:fld id="{F430DE0B-FEED-46CF-B9D8-B4D146AA3EC6}" type="slidenum">
              <a:rPr lang="en-US" smtClean="0">
                <a:solidFill>
                  <a:srgbClr val="000000"/>
                </a:solidFill>
              </a:rPr>
              <a:pPr/>
              <a:t>22</a:t>
            </a:fld>
            <a:endParaRPr lang="en-US">
              <a:solidFill>
                <a:srgbClr val="000000"/>
              </a:solidFill>
            </a:endParaRPr>
          </a:p>
        </p:txBody>
      </p:sp>
      <p:pic>
        <p:nvPicPr>
          <p:cNvPr id="1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4360" b="63112"/>
          <a:stretch/>
        </p:blipFill>
        <p:spPr bwMode="auto">
          <a:xfrm>
            <a:off x="2650175" y="2286000"/>
            <a:ext cx="6637337"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625" y="4624450"/>
            <a:ext cx="6276975"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19"/>
          <p:cNvSpPr>
            <a:spLocks noChangeArrowheads="1"/>
          </p:cNvSpPr>
          <p:nvPr/>
        </p:nvSpPr>
        <p:spPr bwMode="auto">
          <a:xfrm>
            <a:off x="2133600" y="5638800"/>
            <a:ext cx="3184450" cy="1066800"/>
          </a:xfrm>
          <a:prstGeom prst="wedgeEllipseCallout">
            <a:avLst>
              <a:gd name="adj1" fmla="val -71706"/>
              <a:gd name="adj2" fmla="val -191584"/>
            </a:avLst>
          </a:prstGeom>
          <a:solidFill>
            <a:srgbClr val="FFFFCC"/>
          </a:solidFill>
          <a:ln w="9525">
            <a:solidFill>
              <a:schemeClr val="tx1"/>
            </a:solidFill>
            <a:miter lim="800000"/>
            <a:headEnd/>
            <a:tailEnd/>
          </a:ln>
          <a:effectLst/>
        </p:spPr>
        <p:txBody>
          <a:bodyPr/>
          <a:lstStyle/>
          <a:p>
            <a:pPr algn="ctr"/>
            <a:r>
              <a:rPr lang="en-US" sz="1000" dirty="0" smtClean="0">
                <a:solidFill>
                  <a:prstClr val="black"/>
                </a:solidFill>
              </a:rPr>
              <a:t>Ability to create </a:t>
            </a:r>
            <a:r>
              <a:rPr lang="en-US" sz="1000" dirty="0" smtClean="0">
                <a:solidFill>
                  <a:prstClr val="black"/>
                </a:solidFill>
              </a:rPr>
              <a:t>and/or link </a:t>
            </a:r>
            <a:r>
              <a:rPr lang="en-US" sz="1000" dirty="0" smtClean="0">
                <a:solidFill>
                  <a:prstClr val="black"/>
                </a:solidFill>
              </a:rPr>
              <a:t>to unlimited number of sub </a:t>
            </a:r>
            <a:r>
              <a:rPr lang="en-US" sz="1000" dirty="0" smtClean="0">
                <a:solidFill>
                  <a:prstClr val="black"/>
                </a:solidFill>
              </a:rPr>
              <a:t>pages in left navigation, external websites or files (PDF, Word, etc.)</a:t>
            </a:r>
            <a:endParaRPr lang="en-US" sz="1000" dirty="0">
              <a:solidFill>
                <a:prstClr val="black"/>
              </a:solidFill>
            </a:endParaRPr>
          </a:p>
        </p:txBody>
      </p:sp>
    </p:spTree>
    <p:extLst>
      <p:ext uri="{BB962C8B-B14F-4D97-AF65-F5344CB8AC3E}">
        <p14:creationId xmlns:p14="http://schemas.microsoft.com/office/powerpoint/2010/main" val="4018366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a:t>
            </a:r>
            <a:endParaRPr lang="en-US" dirty="0"/>
          </a:p>
        </p:txBody>
      </p:sp>
      <p:sp>
        <p:nvSpPr>
          <p:cNvPr id="3" name="Date Placeholder 2"/>
          <p:cNvSpPr>
            <a:spLocks noGrp="1"/>
          </p:cNvSpPr>
          <p:nvPr>
            <p:ph type="dt" sz="half" idx="10"/>
          </p:nvPr>
        </p:nvSpPr>
        <p:spPr/>
        <p:txBody>
          <a:bodyPr/>
          <a:lstStyle/>
          <a:p>
            <a:fld id="{72E6A5C3-601B-4D51-9DED-A42A9619EE4A}" type="datetime1">
              <a:rPr lang="en-US" smtClean="0"/>
              <a:t>12/6/2013</a:t>
            </a:fld>
            <a:endParaRPr lang="en-US"/>
          </a:p>
        </p:txBody>
      </p:sp>
      <p:sp>
        <p:nvSpPr>
          <p:cNvPr id="4" name="Footer Placeholder 3"/>
          <p:cNvSpPr>
            <a:spLocks noGrp="1"/>
          </p:cNvSpPr>
          <p:nvPr>
            <p:ph type="ftr" sz="quarter" idx="11"/>
          </p:nvPr>
        </p:nvSpPr>
        <p:spPr/>
        <p:txBody>
          <a:bodyPr/>
          <a:lstStyle/>
          <a:p>
            <a:r>
              <a:rPr lang="en-US" smtClean="0"/>
              <a:t>Proprietary &amp; Confidential</a:t>
            </a:r>
            <a:endParaRPr lang="en-US"/>
          </a:p>
        </p:txBody>
      </p:sp>
      <p:sp>
        <p:nvSpPr>
          <p:cNvPr id="5" name="Slide Number Placeholder 4"/>
          <p:cNvSpPr>
            <a:spLocks noGrp="1"/>
          </p:cNvSpPr>
          <p:nvPr>
            <p:ph type="sldNum" sz="quarter" idx="12"/>
          </p:nvPr>
        </p:nvSpPr>
        <p:spPr/>
        <p:txBody>
          <a:bodyPr/>
          <a:lstStyle/>
          <a:p>
            <a:fld id="{EACA6DD2-DCD1-434B-BFD1-8D6155062594}" type="slidenum">
              <a:rPr lang="en-US" smtClean="0"/>
              <a:pPr/>
              <a:t>23</a:t>
            </a:fld>
            <a:endParaRPr lang="en-US"/>
          </a:p>
        </p:txBody>
      </p:sp>
    </p:spTree>
    <p:extLst>
      <p:ext uri="{BB962C8B-B14F-4D97-AF65-F5344CB8AC3E}">
        <p14:creationId xmlns:p14="http://schemas.microsoft.com/office/powerpoint/2010/main" val="2283538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81000" y="2057400"/>
            <a:ext cx="2286000" cy="3733800"/>
          </a:xfrm>
          <a:prstGeom prst="rect">
            <a:avLst/>
          </a:prstGeom>
          <a:gradFill flip="none" rotWithShape="1">
            <a:gsLst>
              <a:gs pos="0">
                <a:srgbClr val="FFFFFF"/>
              </a:gs>
              <a:gs pos="50000">
                <a:srgbClr val="FFFFFF">
                  <a:lumMod val="95000"/>
                  <a:shade val="67500"/>
                  <a:satMod val="115000"/>
                </a:srgbClr>
              </a:gs>
              <a:gs pos="100000">
                <a:srgbClr val="FFFFFF">
                  <a:lumMod val="95000"/>
                  <a:shade val="100000"/>
                  <a:satMod val="115000"/>
                </a:srgbClr>
              </a:gs>
            </a:gsLst>
            <a:lin ang="5400000" scaled="1"/>
            <a:tileRect/>
          </a:gradFill>
          <a:ln w="25400" cap="flat" cmpd="sng" algn="ctr">
            <a:noFill/>
            <a:prstDash val="solid"/>
          </a:ln>
          <a:effectLst/>
        </p:spPr>
        <p:txBody>
          <a:bodyPr rtlCol="0" anchor="t" anchorCtr="0"/>
          <a:lstStyle/>
          <a:p>
            <a:pPr fontAlgn="auto">
              <a:spcBef>
                <a:spcPts val="0"/>
              </a:spcBef>
              <a:spcAft>
                <a:spcPts val="0"/>
              </a:spcAft>
            </a:pPr>
            <a:r>
              <a:rPr lang="en-US" sz="1400" kern="0" dirty="0">
                <a:solidFill>
                  <a:srgbClr val="0E3873"/>
                </a:solidFill>
                <a:latin typeface="Times New Roman" pitchFamily="18" charset="0"/>
                <a:cs typeface="Times New Roman" pitchFamily="18" charset="0"/>
              </a:rPr>
              <a:t>About Library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About</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Fast Facts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Our Campus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Policies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Message from the President</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Mission &amp; History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Accreditation</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Support Grossmont/Cuyamaca</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Directory</a:t>
            </a:r>
          </a:p>
          <a:p>
            <a:pPr fontAlgn="auto">
              <a:spcBef>
                <a:spcPts val="0"/>
              </a:spcBef>
              <a:spcAft>
                <a:spcPts val="0"/>
              </a:spcAft>
            </a:pPr>
            <a:r>
              <a:rPr lang="en-US" sz="1400" b="1" kern="0" dirty="0">
                <a:solidFill>
                  <a:srgbClr val="0E3873"/>
                </a:solidFill>
                <a:latin typeface="Times New Roman" pitchFamily="18" charset="0"/>
                <a:cs typeface="Times New Roman" pitchFamily="18" charset="0"/>
              </a:rPr>
              <a:t>News</a:t>
            </a:r>
            <a:endParaRPr lang="en-US" sz="1400" b="1" kern="0" dirty="0">
              <a:solidFill>
                <a:srgbClr val="0E3873"/>
              </a:solidFill>
              <a:latin typeface="Times New Roman" pitchFamily="18" charset="0"/>
              <a:cs typeface="Times New Roman" pitchFamily="18" charset="0"/>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17"/>
          <a:stretch/>
        </p:blipFill>
        <p:spPr bwMode="auto">
          <a:xfrm>
            <a:off x="2667000" y="2000250"/>
            <a:ext cx="6479741" cy="462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168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81000" y="2057400"/>
            <a:ext cx="2286000" cy="3733800"/>
          </a:xfrm>
          <a:prstGeom prst="rect">
            <a:avLst/>
          </a:prstGeom>
          <a:gradFill flip="none" rotWithShape="1">
            <a:gsLst>
              <a:gs pos="0">
                <a:srgbClr val="FFFFFF"/>
              </a:gs>
              <a:gs pos="50000">
                <a:srgbClr val="FFFFFF">
                  <a:lumMod val="95000"/>
                  <a:shade val="67500"/>
                  <a:satMod val="115000"/>
                </a:srgbClr>
              </a:gs>
              <a:gs pos="100000">
                <a:srgbClr val="FFFFFF">
                  <a:lumMod val="95000"/>
                  <a:shade val="100000"/>
                  <a:satMod val="115000"/>
                </a:srgbClr>
              </a:gs>
            </a:gsLst>
            <a:lin ang="5400000" scaled="1"/>
            <a:tileRect/>
          </a:gradFill>
          <a:ln w="25400" cap="flat" cmpd="sng" algn="ctr">
            <a:noFill/>
            <a:prstDash val="solid"/>
          </a:ln>
          <a:effectLst/>
        </p:spPr>
        <p:txBody>
          <a:bodyPr rtlCol="0" anchor="t" anchorCtr="0"/>
          <a:lstStyle/>
          <a:p>
            <a:pPr fontAlgn="auto">
              <a:spcBef>
                <a:spcPts val="0"/>
              </a:spcBef>
              <a:spcAft>
                <a:spcPts val="0"/>
              </a:spcAft>
            </a:pPr>
            <a:r>
              <a:rPr lang="en-US" sz="1400" kern="0" dirty="0">
                <a:solidFill>
                  <a:srgbClr val="0E3873"/>
                </a:solidFill>
                <a:latin typeface="Times New Roman" pitchFamily="18" charset="0"/>
                <a:cs typeface="Times New Roman" pitchFamily="18" charset="0"/>
              </a:rPr>
              <a:t>About Library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About</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Fast Facts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Our Campus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Policies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Message from the President</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Mission &amp; History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Accreditation</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Support Grossmont/Cuyamaca</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Directory</a:t>
            </a:r>
          </a:p>
          <a:p>
            <a:pPr fontAlgn="auto">
              <a:spcBef>
                <a:spcPts val="0"/>
              </a:spcBef>
              <a:spcAft>
                <a:spcPts val="0"/>
              </a:spcAft>
            </a:pPr>
            <a:r>
              <a:rPr lang="en-US" sz="1400" b="1" kern="0" dirty="0">
                <a:solidFill>
                  <a:srgbClr val="0E3873"/>
                </a:solidFill>
                <a:latin typeface="Times New Roman" pitchFamily="18" charset="0"/>
                <a:cs typeface="Times New Roman" pitchFamily="18" charset="0"/>
              </a:rPr>
              <a:t>News</a:t>
            </a:r>
            <a:endParaRPr lang="en-US" sz="1400" b="1" kern="0" dirty="0">
              <a:solidFill>
                <a:srgbClr val="0E3873"/>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1" y="1924050"/>
            <a:ext cx="6248400" cy="4096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60331"/>
          <a:stretch/>
        </p:blipFill>
        <p:spPr bwMode="auto">
          <a:xfrm>
            <a:off x="2743201" y="5867400"/>
            <a:ext cx="6400800" cy="868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5484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Newsletters</a:t>
            </a:r>
            <a:endParaRPr lang="en-US" dirty="0"/>
          </a:p>
        </p:txBody>
      </p:sp>
      <p:sp>
        <p:nvSpPr>
          <p:cNvPr id="3" name="Date Placeholder 2"/>
          <p:cNvSpPr>
            <a:spLocks noGrp="1"/>
          </p:cNvSpPr>
          <p:nvPr>
            <p:ph type="dt" sz="half" idx="10"/>
          </p:nvPr>
        </p:nvSpPr>
        <p:spPr/>
        <p:txBody>
          <a:bodyPr/>
          <a:lstStyle/>
          <a:p>
            <a:fld id="{16658662-7C5E-46B9-80B0-65B990608C11}" type="datetime1">
              <a:rPr lang="en-US" smtClean="0"/>
              <a:t>12/6/2013</a:t>
            </a:fld>
            <a:endParaRPr lang="en-US"/>
          </a:p>
        </p:txBody>
      </p:sp>
      <p:sp>
        <p:nvSpPr>
          <p:cNvPr id="4" name="Footer Placeholder 3"/>
          <p:cNvSpPr>
            <a:spLocks noGrp="1"/>
          </p:cNvSpPr>
          <p:nvPr>
            <p:ph type="ftr" sz="quarter" idx="11"/>
          </p:nvPr>
        </p:nvSpPr>
        <p:spPr/>
        <p:txBody>
          <a:bodyPr/>
          <a:lstStyle/>
          <a:p>
            <a:r>
              <a:rPr lang="en-US" smtClean="0"/>
              <a:t>Proprietary &amp; Confidential</a:t>
            </a:r>
            <a:endParaRPr lang="en-US"/>
          </a:p>
        </p:txBody>
      </p:sp>
      <p:sp>
        <p:nvSpPr>
          <p:cNvPr id="5" name="Slide Number Placeholder 4"/>
          <p:cNvSpPr>
            <a:spLocks noGrp="1"/>
          </p:cNvSpPr>
          <p:nvPr>
            <p:ph type="sldNum" sz="quarter" idx="12"/>
          </p:nvPr>
        </p:nvSpPr>
        <p:spPr/>
        <p:txBody>
          <a:bodyPr/>
          <a:lstStyle/>
          <a:p>
            <a:fld id="{EACA6DD2-DCD1-434B-BFD1-8D6155062594}" type="slidenum">
              <a:rPr lang="en-US" smtClean="0"/>
              <a:pPr/>
              <a:t>26</a:t>
            </a:fld>
            <a:endParaRPr lang="en-US"/>
          </a:p>
        </p:txBody>
      </p:sp>
    </p:spTree>
    <p:extLst>
      <p:ext uri="{BB962C8B-B14F-4D97-AF65-F5344CB8AC3E}">
        <p14:creationId xmlns:p14="http://schemas.microsoft.com/office/powerpoint/2010/main" val="2632707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81000" y="2057400"/>
            <a:ext cx="2286000" cy="3733800"/>
          </a:xfrm>
          <a:prstGeom prst="rect">
            <a:avLst/>
          </a:prstGeom>
          <a:gradFill flip="none" rotWithShape="1">
            <a:gsLst>
              <a:gs pos="0">
                <a:srgbClr val="FFFFFF"/>
              </a:gs>
              <a:gs pos="50000">
                <a:srgbClr val="FFFFFF">
                  <a:lumMod val="95000"/>
                  <a:shade val="67500"/>
                  <a:satMod val="115000"/>
                </a:srgbClr>
              </a:gs>
              <a:gs pos="100000">
                <a:srgbClr val="FFFFFF">
                  <a:lumMod val="95000"/>
                  <a:shade val="100000"/>
                  <a:satMod val="115000"/>
                </a:srgbClr>
              </a:gs>
            </a:gsLst>
            <a:lin ang="5400000" scaled="1"/>
            <a:tileRect/>
          </a:gradFill>
          <a:ln w="25400" cap="flat" cmpd="sng" algn="ctr">
            <a:noFill/>
            <a:prstDash val="solid"/>
          </a:ln>
          <a:effectLst/>
        </p:spPr>
        <p:txBody>
          <a:bodyPr rtlCol="0" anchor="t" anchorCtr="0"/>
          <a:lstStyle/>
          <a:p>
            <a:pPr fontAlgn="auto">
              <a:spcBef>
                <a:spcPts val="0"/>
              </a:spcBef>
              <a:spcAft>
                <a:spcPts val="0"/>
              </a:spcAft>
            </a:pPr>
            <a:r>
              <a:rPr lang="en-US" sz="1400" kern="0" dirty="0">
                <a:solidFill>
                  <a:srgbClr val="0E3873"/>
                </a:solidFill>
                <a:latin typeface="Times New Roman" pitchFamily="18" charset="0"/>
                <a:cs typeface="Times New Roman" pitchFamily="18" charset="0"/>
              </a:rPr>
              <a:t>About Library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About</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Fast Facts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Our Campus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Policies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Message from the President</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Mission &amp; History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Accreditation</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Support Grossmont/Cuyamaca</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Directory</a:t>
            </a:r>
          </a:p>
          <a:p>
            <a:pPr fontAlgn="auto">
              <a:spcBef>
                <a:spcPts val="0"/>
              </a:spcBef>
              <a:spcAft>
                <a:spcPts val="0"/>
              </a:spcAft>
            </a:pPr>
            <a:r>
              <a:rPr lang="en-US" sz="1400" b="1" kern="0" dirty="0">
                <a:solidFill>
                  <a:srgbClr val="0E3873"/>
                </a:solidFill>
                <a:latin typeface="Times New Roman" pitchFamily="18" charset="0"/>
                <a:cs typeface="Times New Roman" pitchFamily="18" charset="0"/>
              </a:rPr>
              <a:t>Newsletters</a:t>
            </a:r>
            <a:endParaRPr lang="en-US" sz="1400" b="1" kern="0" dirty="0">
              <a:solidFill>
                <a:srgbClr val="0E3873"/>
              </a:solidFill>
              <a:latin typeface="Times New Roman" pitchFamily="18" charset="0"/>
              <a:cs typeface="Times New Roman" pitchFamily="18" charset="0"/>
            </a:endParaRPr>
          </a:p>
        </p:txBody>
      </p:sp>
      <p:sp>
        <p:nvSpPr>
          <p:cNvPr id="17" name="Rectangle 16"/>
          <p:cNvSpPr/>
          <p:nvPr/>
        </p:nvSpPr>
        <p:spPr>
          <a:xfrm>
            <a:off x="2743200" y="1981200"/>
            <a:ext cx="6400800" cy="48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smtClean="0">
                <a:solidFill>
                  <a:schemeClr val="tx2"/>
                </a:solidFill>
                <a:latin typeface="Times New Roman" panose="02020603050405020304" pitchFamily="18" charset="0"/>
                <a:cs typeface="Times New Roman" panose="02020603050405020304" pitchFamily="18" charset="0"/>
              </a:rPr>
              <a:t>Newsletters</a:t>
            </a:r>
          </a:p>
          <a:p>
            <a:r>
              <a:rPr lang="en-US" sz="1200" b="1" dirty="0" smtClean="0">
                <a:solidFill>
                  <a:schemeClr val="accent2"/>
                </a:solidFill>
              </a:rPr>
              <a:t>E-Grossmont</a:t>
            </a:r>
          </a:p>
          <a:p>
            <a:r>
              <a:rPr lang="en-US" sz="1200" b="1" dirty="0" smtClean="0">
                <a:solidFill>
                  <a:schemeClr val="accent2"/>
                </a:solidFill>
              </a:rPr>
              <a:t>  </a:t>
            </a:r>
            <a:r>
              <a:rPr lang="en-US" sz="1000" b="1" dirty="0" smtClean="0">
                <a:solidFill>
                  <a:schemeClr val="accent2"/>
                </a:solidFill>
              </a:rPr>
              <a:t>Current Issue:  </a:t>
            </a:r>
            <a:r>
              <a:rPr lang="en-US" sz="1000" b="1" u="sng" dirty="0" smtClean="0">
                <a:solidFill>
                  <a:schemeClr val="accent2"/>
                </a:solidFill>
                <a:hlinkClick r:id="rId2"/>
              </a:rPr>
              <a:t>Volume 12,  July 2012</a:t>
            </a:r>
            <a:endParaRPr lang="en-US" sz="1000" b="1" u="sng" dirty="0" smtClean="0">
              <a:solidFill>
                <a:schemeClr val="accent2"/>
              </a:solidFill>
            </a:endParaRPr>
          </a:p>
          <a:p>
            <a:r>
              <a:rPr lang="en-US" sz="1000" b="1" dirty="0" smtClean="0">
                <a:solidFill>
                  <a:schemeClr val="accent2"/>
                </a:solidFill>
              </a:rPr>
              <a:t>  Previous Issues</a:t>
            </a:r>
          </a:p>
          <a:p>
            <a:pPr lvl="2" indent="-574675"/>
            <a:r>
              <a:rPr lang="en-US" sz="1000" b="1" dirty="0" smtClean="0">
                <a:solidFill>
                  <a:schemeClr val="tx1"/>
                </a:solidFill>
              </a:rPr>
              <a:t>- 2012</a:t>
            </a:r>
            <a:endParaRPr lang="en-US" sz="1000" dirty="0" smtClean="0">
              <a:solidFill>
                <a:schemeClr val="tx1"/>
              </a:solidFill>
            </a:endParaRPr>
          </a:p>
          <a:p>
            <a:pPr marL="690563" lvl="3">
              <a:buFont typeface="Arial" pitchFamily="34" charset="0"/>
              <a:buChar char="•"/>
            </a:pPr>
            <a:r>
              <a:rPr lang="en-US" sz="1000" dirty="0" smtClean="0">
                <a:solidFill>
                  <a:schemeClr val="tx1"/>
                </a:solidFill>
              </a:rPr>
              <a:t>   Volume 12, January 2012</a:t>
            </a:r>
          </a:p>
          <a:p>
            <a:pPr marL="690563" lvl="3">
              <a:buFont typeface="Arial" pitchFamily="34" charset="0"/>
              <a:buChar char="•"/>
            </a:pPr>
            <a:r>
              <a:rPr lang="en-US" sz="1000" dirty="0" smtClean="0">
                <a:solidFill>
                  <a:schemeClr val="tx1"/>
                </a:solidFill>
              </a:rPr>
              <a:t>   Volume 12, February 2012</a:t>
            </a:r>
          </a:p>
          <a:p>
            <a:pPr marL="690563" lvl="3">
              <a:buFont typeface="Arial" pitchFamily="34" charset="0"/>
              <a:buChar char="•"/>
            </a:pPr>
            <a:r>
              <a:rPr lang="en-US" sz="1000" dirty="0" smtClean="0">
                <a:solidFill>
                  <a:schemeClr val="tx1"/>
                </a:solidFill>
              </a:rPr>
              <a:t>   Volume 12, March 2012</a:t>
            </a:r>
          </a:p>
          <a:p>
            <a:pPr marL="690563" lvl="3">
              <a:buFont typeface="Arial" pitchFamily="34" charset="0"/>
              <a:buChar char="•"/>
            </a:pPr>
            <a:r>
              <a:rPr lang="en-US" sz="1000" dirty="0" smtClean="0">
                <a:solidFill>
                  <a:schemeClr val="tx1"/>
                </a:solidFill>
              </a:rPr>
              <a:t>   Volume 12, April 2012</a:t>
            </a:r>
          </a:p>
          <a:p>
            <a:pPr marL="690563" lvl="3">
              <a:buFont typeface="Arial" pitchFamily="34" charset="0"/>
              <a:buChar char="•"/>
            </a:pPr>
            <a:r>
              <a:rPr lang="en-US" sz="1000" dirty="0" smtClean="0">
                <a:solidFill>
                  <a:schemeClr val="tx1"/>
                </a:solidFill>
              </a:rPr>
              <a:t>   Volume 12, May 2012</a:t>
            </a:r>
          </a:p>
          <a:p>
            <a:pPr marL="690563" lvl="3">
              <a:buFont typeface="Arial" pitchFamily="34" charset="0"/>
              <a:buChar char="•"/>
            </a:pPr>
            <a:r>
              <a:rPr lang="en-US" sz="1000" dirty="0" smtClean="0">
                <a:solidFill>
                  <a:schemeClr val="tx1"/>
                </a:solidFill>
              </a:rPr>
              <a:t>   Volume 12, June 2012</a:t>
            </a:r>
          </a:p>
          <a:p>
            <a:pPr lvl="2" indent="-574675"/>
            <a:r>
              <a:rPr lang="en-US" sz="1000" dirty="0" smtClean="0">
                <a:solidFill>
                  <a:schemeClr val="tx1"/>
                </a:solidFill>
              </a:rPr>
              <a:t>+ 2011</a:t>
            </a:r>
          </a:p>
          <a:p>
            <a:pPr lvl="2" indent="-574675"/>
            <a:r>
              <a:rPr lang="en-US" sz="1000" dirty="0" smtClean="0">
                <a:solidFill>
                  <a:schemeClr val="tx1"/>
                </a:solidFill>
              </a:rPr>
              <a:t>+ 2010</a:t>
            </a:r>
          </a:p>
          <a:p>
            <a:pPr lvl="2" indent="-574675"/>
            <a:r>
              <a:rPr lang="en-US" sz="1000" dirty="0" smtClean="0">
                <a:solidFill>
                  <a:schemeClr val="tx1"/>
                </a:solidFill>
              </a:rPr>
              <a:t>+ 2009</a:t>
            </a:r>
          </a:p>
          <a:p>
            <a:pPr lvl="2" indent="-574675"/>
            <a:r>
              <a:rPr lang="en-US" sz="1000" dirty="0" smtClean="0">
                <a:solidFill>
                  <a:schemeClr val="tx1"/>
                </a:solidFill>
              </a:rPr>
              <a:t>+ 2008</a:t>
            </a:r>
          </a:p>
          <a:p>
            <a:pPr lvl="2" indent="-574675"/>
            <a:r>
              <a:rPr lang="en-US" sz="1000" dirty="0" smtClean="0">
                <a:solidFill>
                  <a:schemeClr val="tx1"/>
                </a:solidFill>
              </a:rPr>
              <a:t>+ 2007</a:t>
            </a:r>
          </a:p>
          <a:p>
            <a:pPr lvl="2" indent="-574675"/>
            <a:r>
              <a:rPr lang="en-US" sz="1000" dirty="0" smtClean="0">
                <a:solidFill>
                  <a:schemeClr val="tx1"/>
                </a:solidFill>
              </a:rPr>
              <a:t>+ 2006</a:t>
            </a:r>
          </a:p>
          <a:p>
            <a:pPr lvl="2" indent="-574675"/>
            <a:r>
              <a:rPr lang="en-US" sz="1000" dirty="0" smtClean="0">
                <a:solidFill>
                  <a:schemeClr val="tx1"/>
                </a:solidFill>
              </a:rPr>
              <a:t>+ 2005</a:t>
            </a:r>
            <a:endParaRPr lang="en-US" dirty="0" smtClean="0">
              <a:solidFill>
                <a:schemeClr val="tx1"/>
              </a:solidFill>
            </a:endParaRPr>
          </a:p>
          <a:p>
            <a:endParaRPr lang="en-US" sz="1200" b="1" dirty="0" smtClean="0">
              <a:solidFill>
                <a:schemeClr val="accent2"/>
              </a:solidFill>
            </a:endParaRPr>
          </a:p>
          <a:p>
            <a:endParaRPr lang="en-US" dirty="0">
              <a:solidFill>
                <a:schemeClr val="tx1"/>
              </a:solidFill>
            </a:endParaRPr>
          </a:p>
        </p:txBody>
      </p:sp>
      <p:sp>
        <p:nvSpPr>
          <p:cNvPr id="20" name="Rectangle 19"/>
          <p:cNvSpPr/>
          <p:nvPr/>
        </p:nvSpPr>
        <p:spPr>
          <a:xfrm>
            <a:off x="2819400" y="4953000"/>
            <a:ext cx="28956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b="1" dirty="0" smtClean="0">
                <a:solidFill>
                  <a:schemeClr val="accent2"/>
                </a:solidFill>
              </a:rPr>
              <a:t>Campus Scene</a:t>
            </a:r>
          </a:p>
          <a:p>
            <a:r>
              <a:rPr lang="en-US" sz="1000" b="1" dirty="0" smtClean="0">
                <a:solidFill>
                  <a:schemeClr val="accent2"/>
                </a:solidFill>
              </a:rPr>
              <a:t>Current Issue:  </a:t>
            </a:r>
            <a:r>
              <a:rPr lang="en-US" sz="1000" b="1" u="sng" dirty="0" smtClean="0">
                <a:solidFill>
                  <a:schemeClr val="accent2"/>
                </a:solidFill>
                <a:hlinkClick r:id="rId3"/>
              </a:rPr>
              <a:t>Volume 12,  Spring 2012</a:t>
            </a:r>
            <a:endParaRPr lang="en-US" sz="1000" b="1" u="sng" dirty="0" smtClean="0">
              <a:solidFill>
                <a:schemeClr val="accent2"/>
              </a:solidFill>
            </a:endParaRPr>
          </a:p>
          <a:p>
            <a:r>
              <a:rPr lang="en-US" sz="1000" b="1" dirty="0" smtClean="0">
                <a:solidFill>
                  <a:schemeClr val="accent2"/>
                </a:solidFill>
              </a:rPr>
              <a:t>  Previous Issues</a:t>
            </a:r>
          </a:p>
          <a:p>
            <a:pPr marL="287338" lvl="2">
              <a:buFontTx/>
              <a:buChar char="-"/>
            </a:pPr>
            <a:r>
              <a:rPr lang="en-US" sz="1000" b="1" dirty="0" smtClean="0">
                <a:solidFill>
                  <a:schemeClr val="tx1"/>
                </a:solidFill>
              </a:rPr>
              <a:t>2011</a:t>
            </a:r>
          </a:p>
          <a:p>
            <a:pPr marL="627063" lvl="3">
              <a:buFont typeface="Arial" pitchFamily="34" charset="0"/>
              <a:buChar char="•"/>
            </a:pPr>
            <a:r>
              <a:rPr lang="en-US" sz="1000" dirty="0" smtClean="0">
                <a:solidFill>
                  <a:schemeClr val="tx1"/>
                </a:solidFill>
              </a:rPr>
              <a:t>Winter</a:t>
            </a:r>
          </a:p>
          <a:p>
            <a:pPr marL="627063" lvl="3">
              <a:buFont typeface="Arial" pitchFamily="34" charset="0"/>
              <a:buChar char="•"/>
            </a:pPr>
            <a:r>
              <a:rPr lang="en-US" sz="1000" dirty="0" smtClean="0">
                <a:solidFill>
                  <a:schemeClr val="tx1"/>
                </a:solidFill>
              </a:rPr>
              <a:t>Summer</a:t>
            </a:r>
          </a:p>
          <a:p>
            <a:pPr marL="287338" lvl="2"/>
            <a:r>
              <a:rPr lang="en-US" sz="1000" dirty="0" smtClean="0">
                <a:solidFill>
                  <a:schemeClr val="tx1"/>
                </a:solidFill>
              </a:rPr>
              <a:t>+ 2010</a:t>
            </a:r>
          </a:p>
          <a:p>
            <a:pPr marL="287338" lvl="2"/>
            <a:r>
              <a:rPr lang="en-US" sz="1000" dirty="0" smtClean="0">
                <a:solidFill>
                  <a:schemeClr val="tx1"/>
                </a:solidFill>
              </a:rPr>
              <a:t>+ 2009</a:t>
            </a:r>
          </a:p>
          <a:p>
            <a:pPr marL="287338" lvl="2"/>
            <a:r>
              <a:rPr lang="en-US" sz="1000" dirty="0" smtClean="0">
                <a:solidFill>
                  <a:schemeClr val="tx1"/>
                </a:solidFill>
              </a:rPr>
              <a:t>+ 2008</a:t>
            </a:r>
          </a:p>
          <a:p>
            <a:pPr marL="287338" lvl="2"/>
            <a:r>
              <a:rPr lang="en-US" sz="1000" dirty="0" smtClean="0">
                <a:solidFill>
                  <a:schemeClr val="tx1"/>
                </a:solidFill>
              </a:rPr>
              <a:t>+ 2007</a:t>
            </a:r>
          </a:p>
          <a:p>
            <a:pPr marL="287338" lvl="2"/>
            <a:r>
              <a:rPr lang="en-US" sz="1000" dirty="0" smtClean="0">
                <a:solidFill>
                  <a:schemeClr val="tx1"/>
                </a:solidFill>
              </a:rPr>
              <a:t>+ 2006</a:t>
            </a:r>
          </a:p>
          <a:p>
            <a:pPr marL="287338" lvl="2"/>
            <a:r>
              <a:rPr lang="en-US" sz="1000" dirty="0" smtClean="0">
                <a:solidFill>
                  <a:schemeClr val="tx1"/>
                </a:solidFill>
              </a:rPr>
              <a:t>+ 2005</a:t>
            </a:r>
            <a:endParaRPr lang="en-US" dirty="0">
              <a:solidFill>
                <a:schemeClr val="tx1"/>
              </a:solidFill>
            </a:endParaRPr>
          </a:p>
        </p:txBody>
      </p:sp>
      <p:sp>
        <p:nvSpPr>
          <p:cNvPr id="16" name="AutoShape 19"/>
          <p:cNvSpPr>
            <a:spLocks noChangeArrowheads="1"/>
          </p:cNvSpPr>
          <p:nvPr/>
        </p:nvSpPr>
        <p:spPr bwMode="auto">
          <a:xfrm>
            <a:off x="533400" y="4724400"/>
            <a:ext cx="1905000" cy="1828800"/>
          </a:xfrm>
          <a:prstGeom prst="wedgeEllipseCallout">
            <a:avLst>
              <a:gd name="adj1" fmla="val 92044"/>
              <a:gd name="adj2" fmla="val -140228"/>
            </a:avLst>
          </a:prstGeom>
          <a:solidFill>
            <a:srgbClr val="FFFFCC"/>
          </a:solidFill>
          <a:ln w="9525">
            <a:solidFill>
              <a:schemeClr val="tx1"/>
            </a:solidFill>
            <a:miter lim="800000"/>
            <a:headEnd/>
            <a:tailEnd/>
          </a:ln>
          <a:effectLst/>
        </p:spPr>
        <p:txBody>
          <a:bodyPr/>
          <a:lstStyle/>
          <a:p>
            <a:pPr algn="ctr"/>
            <a:r>
              <a:rPr lang="en-US" sz="1000" dirty="0" smtClean="0"/>
              <a:t>Each link opens in a new window in the same format as on current site.  Past issues displayed in expand/contract-able lists</a:t>
            </a:r>
            <a:endParaRPr lang="en-US" sz="1000" dirty="0"/>
          </a:p>
        </p:txBody>
      </p:sp>
      <p:cxnSp>
        <p:nvCxnSpPr>
          <p:cNvPr id="24" name="Straight Connector 23"/>
          <p:cNvCxnSpPr/>
          <p:nvPr/>
        </p:nvCxnSpPr>
        <p:spPr>
          <a:xfrm>
            <a:off x="2819400" y="4989340"/>
            <a:ext cx="6096000" cy="158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8194" name="Picture 2" descr="Campus Scene - Spring 2012"/>
          <p:cNvPicPr>
            <a:picLocks noChangeAspect="1" noChangeArrowheads="1"/>
          </p:cNvPicPr>
          <p:nvPr/>
        </p:nvPicPr>
        <p:blipFill>
          <a:blip r:embed="rId4"/>
          <a:srcRect l="28800" r="22133"/>
          <a:stretch>
            <a:fillRect/>
          </a:stretch>
        </p:blipFill>
        <p:spPr bwMode="auto">
          <a:xfrm>
            <a:off x="5486400" y="5257800"/>
            <a:ext cx="3505200" cy="1238250"/>
          </a:xfrm>
          <a:prstGeom prst="rect">
            <a:avLst/>
          </a:prstGeom>
          <a:noFill/>
        </p:spPr>
      </p:pic>
      <p:pic>
        <p:nvPicPr>
          <p:cNvPr id="8195" name="Picture 3"/>
          <p:cNvPicPr>
            <a:picLocks noChangeAspect="1" noChangeArrowheads="1"/>
          </p:cNvPicPr>
          <p:nvPr/>
        </p:nvPicPr>
        <p:blipFill>
          <a:blip r:embed="rId5"/>
          <a:srcRect/>
          <a:stretch>
            <a:fillRect/>
          </a:stretch>
        </p:blipFill>
        <p:spPr bwMode="auto">
          <a:xfrm>
            <a:off x="5410200" y="2209800"/>
            <a:ext cx="3552825" cy="857250"/>
          </a:xfrm>
          <a:prstGeom prst="rect">
            <a:avLst/>
          </a:prstGeom>
          <a:noFill/>
          <a:ln w="9525">
            <a:noFill/>
            <a:miter lim="800000"/>
            <a:headEnd/>
            <a:tailEnd/>
          </a:ln>
          <a:effectLst/>
        </p:spPr>
      </p:pic>
      <p:sp>
        <p:nvSpPr>
          <p:cNvPr id="2" name="Date Placeholder 1"/>
          <p:cNvSpPr>
            <a:spLocks noGrp="1"/>
          </p:cNvSpPr>
          <p:nvPr>
            <p:ph type="dt" sz="half" idx="4294967295"/>
          </p:nvPr>
        </p:nvSpPr>
        <p:spPr>
          <a:xfrm>
            <a:off x="5357813" y="6249988"/>
            <a:ext cx="3786187" cy="365125"/>
          </a:xfrm>
        </p:spPr>
        <p:txBody>
          <a:bodyPr/>
          <a:lstStyle/>
          <a:p>
            <a:fld id="{A47FC92B-3296-44CD-A300-39C1D1283E7F}" type="datetime1">
              <a:rPr lang="en-US" smtClean="0"/>
              <a:t>12/6/2013</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Status Messages</a:t>
            </a:r>
            <a:endParaRPr lang="en-US" dirty="0"/>
          </a:p>
        </p:txBody>
      </p:sp>
      <p:sp>
        <p:nvSpPr>
          <p:cNvPr id="3" name="Date Placeholder 2"/>
          <p:cNvSpPr>
            <a:spLocks noGrp="1"/>
          </p:cNvSpPr>
          <p:nvPr>
            <p:ph type="dt" sz="half" idx="10"/>
          </p:nvPr>
        </p:nvSpPr>
        <p:spPr/>
        <p:txBody>
          <a:bodyPr/>
          <a:lstStyle/>
          <a:p>
            <a:fld id="{A7E516F7-059A-4487-9BC1-53B644356CA8}" type="datetime1">
              <a:rPr lang="en-US" smtClean="0"/>
              <a:t>12/6/2013</a:t>
            </a:fld>
            <a:endParaRPr lang="en-US"/>
          </a:p>
        </p:txBody>
      </p:sp>
      <p:sp>
        <p:nvSpPr>
          <p:cNvPr id="4" name="Footer Placeholder 3"/>
          <p:cNvSpPr>
            <a:spLocks noGrp="1"/>
          </p:cNvSpPr>
          <p:nvPr>
            <p:ph type="ftr" sz="quarter" idx="11"/>
          </p:nvPr>
        </p:nvSpPr>
        <p:spPr/>
        <p:txBody>
          <a:bodyPr/>
          <a:lstStyle/>
          <a:p>
            <a:r>
              <a:rPr lang="en-US" smtClean="0"/>
              <a:t>Proprietary &amp; Confidential</a:t>
            </a:r>
            <a:endParaRPr lang="en-US"/>
          </a:p>
        </p:txBody>
      </p:sp>
      <p:sp>
        <p:nvSpPr>
          <p:cNvPr id="5" name="Slide Number Placeholder 4"/>
          <p:cNvSpPr>
            <a:spLocks noGrp="1"/>
          </p:cNvSpPr>
          <p:nvPr>
            <p:ph type="sldNum" sz="quarter" idx="12"/>
          </p:nvPr>
        </p:nvSpPr>
        <p:spPr/>
        <p:txBody>
          <a:bodyPr/>
          <a:lstStyle/>
          <a:p>
            <a:fld id="{EACA6DD2-DCD1-434B-BFD1-8D6155062594}" type="slidenum">
              <a:rPr lang="en-US" smtClean="0"/>
              <a:pPr/>
              <a:t>28</a:t>
            </a:fld>
            <a:endParaRPr lang="en-US"/>
          </a:p>
        </p:txBody>
      </p:sp>
    </p:spTree>
    <p:extLst>
      <p:ext uri="{BB962C8B-B14F-4D97-AF65-F5344CB8AC3E}">
        <p14:creationId xmlns:p14="http://schemas.microsoft.com/office/powerpoint/2010/main" val="3511125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07" y="338139"/>
            <a:ext cx="9070293" cy="5910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0"/>
            <a:ext cx="9144000" cy="6858000"/>
          </a:xfrm>
          <a:prstGeom prst="rect">
            <a:avLst/>
          </a:prstGeom>
          <a:solidFill>
            <a:srgbClr val="000000">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4" descr="http://blog.beacontechnologies.com/wp-content/uploads/2010/09/client1-emergency1.jpg"/>
          <p:cNvPicPr>
            <a:picLocks noChangeAspect="1" noChangeArrowheads="1"/>
          </p:cNvPicPr>
          <p:nvPr/>
        </p:nvPicPr>
        <p:blipFill rotWithShape="1">
          <a:blip r:embed="rId3">
            <a:extLst>
              <a:ext uri="{28A0092B-C50C-407E-A947-70E740481C1C}">
                <a14:useLocalDpi xmlns:a14="http://schemas.microsoft.com/office/drawing/2010/main" val="0"/>
              </a:ext>
            </a:extLst>
          </a:blip>
          <a:srcRect l="12159" t="12471" r="12655" b="7852"/>
          <a:stretch/>
        </p:blipFill>
        <p:spPr bwMode="auto">
          <a:xfrm>
            <a:off x="2228850" y="2095028"/>
            <a:ext cx="4686300" cy="2667944"/>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DE76B0FF-44C6-4DB1-B82A-27FD2D53CC92}" type="datetime1">
              <a:rPr lang="en-US" smtClean="0"/>
              <a:t>12/6/2013</a:t>
            </a:fld>
            <a:endParaRPr lang="en-US"/>
          </a:p>
        </p:txBody>
      </p:sp>
      <p:sp>
        <p:nvSpPr>
          <p:cNvPr id="3" name="Footer Placeholder 2"/>
          <p:cNvSpPr>
            <a:spLocks noGrp="1"/>
          </p:cNvSpPr>
          <p:nvPr>
            <p:ph type="ftr" sz="quarter" idx="11"/>
          </p:nvPr>
        </p:nvSpPr>
        <p:spPr/>
        <p:txBody>
          <a:bodyPr/>
          <a:lstStyle/>
          <a:p>
            <a:r>
              <a:rPr lang="en-US" smtClean="0"/>
              <a:t>Proprietary &amp; Confidential</a:t>
            </a:r>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29</a:t>
            </a:fld>
            <a:endParaRPr lang="en-US"/>
          </a:p>
        </p:txBody>
      </p:sp>
      <p:sp>
        <p:nvSpPr>
          <p:cNvPr id="8" name="AutoShape 19"/>
          <p:cNvSpPr>
            <a:spLocks noChangeArrowheads="1"/>
          </p:cNvSpPr>
          <p:nvPr/>
        </p:nvSpPr>
        <p:spPr bwMode="auto">
          <a:xfrm>
            <a:off x="533400" y="4648200"/>
            <a:ext cx="1905000" cy="2057400"/>
          </a:xfrm>
          <a:prstGeom prst="wedgeEllipseCallout">
            <a:avLst>
              <a:gd name="adj1" fmla="val 87680"/>
              <a:gd name="adj2" fmla="val -62955"/>
            </a:avLst>
          </a:prstGeom>
          <a:solidFill>
            <a:srgbClr val="FFFFCC"/>
          </a:solidFill>
          <a:ln w="9525">
            <a:solidFill>
              <a:schemeClr val="tx1"/>
            </a:solidFill>
            <a:miter lim="800000"/>
            <a:headEnd/>
            <a:tailEnd/>
          </a:ln>
          <a:effectLst/>
        </p:spPr>
        <p:txBody>
          <a:bodyPr/>
          <a:lstStyle/>
          <a:p>
            <a:pPr algn="ctr"/>
            <a:r>
              <a:rPr lang="en-US" sz="1000" b="1" dirty="0" smtClean="0"/>
              <a:t>Emergency message option #1</a:t>
            </a:r>
            <a:r>
              <a:rPr lang="en-US" sz="1000" dirty="0" smtClean="0"/>
              <a:t>: Message appears on every page of the site.  Once closed by visitor, is not displayed again to that visitor unless message is changed.</a:t>
            </a:r>
            <a:endParaRPr lang="en-US" sz="1000" dirty="0"/>
          </a:p>
        </p:txBody>
      </p:sp>
    </p:spTree>
    <p:extLst>
      <p:ext uri="{BB962C8B-B14F-4D97-AF65-F5344CB8AC3E}">
        <p14:creationId xmlns:p14="http://schemas.microsoft.com/office/powerpoint/2010/main" val="739134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Site Templates</a:t>
            </a:r>
            <a:endParaRPr lang="en-US" dirty="0"/>
          </a:p>
        </p:txBody>
      </p:sp>
      <p:sp>
        <p:nvSpPr>
          <p:cNvPr id="3" name="Date Placeholder 2"/>
          <p:cNvSpPr>
            <a:spLocks noGrp="1"/>
          </p:cNvSpPr>
          <p:nvPr>
            <p:ph type="dt" sz="half" idx="10"/>
          </p:nvPr>
        </p:nvSpPr>
        <p:spPr/>
        <p:txBody>
          <a:bodyPr/>
          <a:lstStyle/>
          <a:p>
            <a:fld id="{6A151033-D3A2-454F-844F-BAC3DFA175A3}" type="datetime1">
              <a:rPr lang="en-US" smtClean="0"/>
              <a:t>12/6/2013</a:t>
            </a:fld>
            <a:endParaRPr lang="en-US"/>
          </a:p>
        </p:txBody>
      </p:sp>
      <p:sp>
        <p:nvSpPr>
          <p:cNvPr id="4" name="Footer Placeholder 3"/>
          <p:cNvSpPr>
            <a:spLocks noGrp="1"/>
          </p:cNvSpPr>
          <p:nvPr>
            <p:ph type="ftr" sz="quarter" idx="11"/>
          </p:nvPr>
        </p:nvSpPr>
        <p:spPr/>
        <p:txBody>
          <a:bodyPr/>
          <a:lstStyle/>
          <a:p>
            <a:r>
              <a:rPr lang="en-US" smtClean="0"/>
              <a:t>Proprietary &amp; Confidential</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3</a:t>
            </a:fld>
            <a:endParaRPr lang="en-US"/>
          </a:p>
        </p:txBody>
      </p:sp>
      <p:sp>
        <p:nvSpPr>
          <p:cNvPr id="6" name="Content Placeholder 5"/>
          <p:cNvSpPr>
            <a:spLocks noGrp="1"/>
          </p:cNvSpPr>
          <p:nvPr>
            <p:ph sz="quarter" idx="13"/>
          </p:nvPr>
        </p:nvSpPr>
        <p:spPr/>
        <p:txBody>
          <a:bodyPr>
            <a:normAutofit/>
          </a:bodyPr>
          <a:lstStyle/>
          <a:p>
            <a:r>
              <a:rPr lang="en-US" dirty="0" smtClean="0"/>
              <a:t>Home</a:t>
            </a:r>
          </a:p>
          <a:p>
            <a:r>
              <a:rPr lang="en-US" dirty="0" smtClean="0"/>
              <a:t>Landing</a:t>
            </a:r>
          </a:p>
          <a:p>
            <a:r>
              <a:rPr lang="en-US" dirty="0" smtClean="0"/>
              <a:t>Standard</a:t>
            </a:r>
          </a:p>
          <a:p>
            <a:r>
              <a:rPr lang="en-US" dirty="0" smtClean="0"/>
              <a:t>Faculty</a:t>
            </a:r>
          </a:p>
          <a:p>
            <a:r>
              <a:rPr lang="en-US" dirty="0" smtClean="0"/>
              <a:t>News</a:t>
            </a:r>
          </a:p>
          <a:p>
            <a:r>
              <a:rPr lang="en-US" dirty="0" smtClean="0"/>
              <a:t>Newsletters</a:t>
            </a:r>
          </a:p>
        </p:txBody>
      </p:sp>
    </p:spTree>
    <p:extLst>
      <p:ext uri="{BB962C8B-B14F-4D97-AF65-F5344CB8AC3E}">
        <p14:creationId xmlns:p14="http://schemas.microsoft.com/office/powerpoint/2010/main" val="2018810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052"/>
          <a:stretch/>
        </p:blipFill>
        <p:spPr bwMode="auto">
          <a:xfrm>
            <a:off x="35607" y="338139"/>
            <a:ext cx="9070293" cy="567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2667000"/>
            <a:ext cx="9118600" cy="304800"/>
          </a:xfrm>
          <a:prstGeom prst="rect">
            <a:avLst/>
          </a:prstGeom>
          <a:solidFill>
            <a:schemeClr val="bg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rgbClr val="FF3300"/>
                </a:solidFill>
              </a:rPr>
              <a:t>Emergency Alert:  </a:t>
            </a:r>
            <a:r>
              <a:rPr lang="en-US" sz="1000" dirty="0" smtClean="0">
                <a:solidFill>
                  <a:schemeClr val="tx1"/>
                </a:solidFill>
              </a:rPr>
              <a:t>There has been a water main break at 1</a:t>
            </a:r>
            <a:r>
              <a:rPr lang="en-US" sz="1000" baseline="30000" dirty="0" smtClean="0">
                <a:solidFill>
                  <a:schemeClr val="tx1"/>
                </a:solidFill>
              </a:rPr>
              <a:t>st</a:t>
            </a:r>
            <a:r>
              <a:rPr lang="en-US" sz="1000" dirty="0" smtClean="0">
                <a:solidFill>
                  <a:schemeClr val="tx1"/>
                </a:solidFill>
              </a:rPr>
              <a:t> and Main Streets and all traffic has been diverted.</a:t>
            </a:r>
            <a:r>
              <a:rPr lang="en-US" sz="1000" b="1" dirty="0" smtClean="0">
                <a:solidFill>
                  <a:srgbClr val="FF3300"/>
                </a:solidFill>
              </a:rPr>
              <a:t> </a:t>
            </a:r>
            <a:endParaRPr lang="en-US" sz="1000" b="1" dirty="0">
              <a:solidFill>
                <a:srgbClr val="FF3300"/>
              </a:solidFill>
            </a:endParaRPr>
          </a:p>
        </p:txBody>
      </p:sp>
      <p:sp>
        <p:nvSpPr>
          <p:cNvPr id="2" name="Date Placeholder 1"/>
          <p:cNvSpPr>
            <a:spLocks noGrp="1"/>
          </p:cNvSpPr>
          <p:nvPr>
            <p:ph type="dt" sz="half" idx="10"/>
          </p:nvPr>
        </p:nvSpPr>
        <p:spPr/>
        <p:txBody>
          <a:bodyPr/>
          <a:lstStyle/>
          <a:p>
            <a:fld id="{80936FE5-10C4-4A9B-94B7-F17F542197C3}" type="datetime1">
              <a:rPr lang="en-US" smtClean="0"/>
              <a:t>12/6/2013</a:t>
            </a:fld>
            <a:endParaRPr lang="en-US"/>
          </a:p>
        </p:txBody>
      </p:sp>
      <p:sp>
        <p:nvSpPr>
          <p:cNvPr id="3" name="Footer Placeholder 2"/>
          <p:cNvSpPr>
            <a:spLocks noGrp="1"/>
          </p:cNvSpPr>
          <p:nvPr>
            <p:ph type="ftr" sz="quarter" idx="11"/>
          </p:nvPr>
        </p:nvSpPr>
        <p:spPr/>
        <p:txBody>
          <a:bodyPr/>
          <a:lstStyle/>
          <a:p>
            <a:r>
              <a:rPr lang="en-US" smtClean="0"/>
              <a:t>Proprietary &amp; Confidential</a:t>
            </a:r>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30</a:t>
            </a:fld>
            <a:endParaRPr lang="en-US"/>
          </a:p>
        </p:txBody>
      </p:sp>
      <p:sp>
        <p:nvSpPr>
          <p:cNvPr id="7" name="AutoShape 19"/>
          <p:cNvSpPr>
            <a:spLocks noChangeArrowheads="1"/>
          </p:cNvSpPr>
          <p:nvPr/>
        </p:nvSpPr>
        <p:spPr bwMode="auto">
          <a:xfrm>
            <a:off x="533400" y="3276600"/>
            <a:ext cx="1905000" cy="2732314"/>
          </a:xfrm>
          <a:prstGeom prst="wedgeEllipseCallout">
            <a:avLst>
              <a:gd name="adj1" fmla="val 87680"/>
              <a:gd name="adj2" fmla="val -62955"/>
            </a:avLst>
          </a:prstGeom>
          <a:solidFill>
            <a:srgbClr val="FFFFCC"/>
          </a:solidFill>
          <a:ln w="9525">
            <a:solidFill>
              <a:schemeClr val="tx1"/>
            </a:solidFill>
            <a:miter lim="800000"/>
            <a:headEnd/>
            <a:tailEnd/>
          </a:ln>
          <a:effectLst/>
        </p:spPr>
        <p:txBody>
          <a:bodyPr/>
          <a:lstStyle/>
          <a:p>
            <a:pPr algn="ctr"/>
            <a:r>
              <a:rPr lang="en-US" sz="1000" b="1" dirty="0"/>
              <a:t>Emergency message option </a:t>
            </a:r>
            <a:r>
              <a:rPr lang="en-US" sz="1000" b="1" dirty="0" smtClean="0"/>
              <a:t>#2: </a:t>
            </a:r>
            <a:r>
              <a:rPr lang="en-US" sz="1000" dirty="0" smtClean="0"/>
              <a:t>Message appears on every page of the site.  Does not have to be closed by visitor.  Same message displayed on every page until turned off or changed by administrator</a:t>
            </a:r>
            <a:endParaRPr lang="en-US" sz="1000" dirty="0"/>
          </a:p>
        </p:txBody>
      </p:sp>
    </p:spTree>
    <p:extLst>
      <p:ext uri="{BB962C8B-B14F-4D97-AF65-F5344CB8AC3E}">
        <p14:creationId xmlns:p14="http://schemas.microsoft.com/office/powerpoint/2010/main" val="3407685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81000" y="2209800"/>
            <a:ext cx="2286000" cy="3733800"/>
          </a:xfrm>
          <a:prstGeom prst="rect">
            <a:avLst/>
          </a:prstGeom>
          <a:gradFill flip="none" rotWithShape="1">
            <a:gsLst>
              <a:gs pos="0">
                <a:srgbClr val="FFFFFF"/>
              </a:gs>
              <a:gs pos="50000">
                <a:srgbClr val="FFFFFF">
                  <a:lumMod val="95000"/>
                  <a:shade val="67500"/>
                  <a:satMod val="115000"/>
                </a:srgbClr>
              </a:gs>
              <a:gs pos="100000">
                <a:srgbClr val="FFFFFF">
                  <a:lumMod val="95000"/>
                  <a:shade val="100000"/>
                  <a:satMod val="115000"/>
                </a:srgbClr>
              </a:gs>
            </a:gsLst>
            <a:lin ang="5400000" scaled="1"/>
            <a:tileRect/>
          </a:gradFill>
          <a:ln w="25400" cap="flat" cmpd="sng" algn="ctr">
            <a:noFill/>
            <a:prstDash val="solid"/>
          </a:ln>
          <a:effectLst/>
        </p:spPr>
        <p:txBody>
          <a:bodyPr rtlCol="0" anchor="t" anchorCtr="0"/>
          <a:lstStyle/>
          <a:p>
            <a:pPr fontAlgn="auto">
              <a:spcBef>
                <a:spcPts val="0"/>
              </a:spcBef>
              <a:spcAft>
                <a:spcPts val="0"/>
              </a:spcAft>
            </a:pPr>
            <a:r>
              <a:rPr lang="en-US" sz="1400" kern="0" dirty="0">
                <a:solidFill>
                  <a:srgbClr val="0E3873"/>
                </a:solidFill>
                <a:latin typeface="Times New Roman" pitchFamily="18" charset="0"/>
                <a:cs typeface="Times New Roman" pitchFamily="18" charset="0"/>
              </a:rPr>
              <a:t>About Library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About</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Fast Facts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Our Campus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Policies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Message from the President</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Mission &amp; History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Accreditation</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Support Grossmont/Cuyamaca</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Directory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News</a:t>
            </a:r>
            <a:endParaRPr lang="en-US" sz="1400" kern="0" dirty="0">
              <a:solidFill>
                <a:srgbClr val="0E3873"/>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87" y="0"/>
            <a:ext cx="8609013"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017"/>
          <a:stretch/>
        </p:blipFill>
        <p:spPr bwMode="auto">
          <a:xfrm>
            <a:off x="2667000" y="2228850"/>
            <a:ext cx="6479741" cy="462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81000" y="1905000"/>
            <a:ext cx="8737600" cy="304800"/>
          </a:xfrm>
          <a:prstGeom prst="rect">
            <a:avLst/>
          </a:prstGeom>
          <a:solidFill>
            <a:schemeClr val="bg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rgbClr val="FF3300"/>
                </a:solidFill>
              </a:rPr>
              <a:t>Emergency Alert:  </a:t>
            </a:r>
            <a:r>
              <a:rPr lang="en-US" sz="1000" dirty="0" smtClean="0">
                <a:solidFill>
                  <a:schemeClr val="tx1"/>
                </a:solidFill>
              </a:rPr>
              <a:t>There has been a water main break at 1</a:t>
            </a:r>
            <a:r>
              <a:rPr lang="en-US" sz="1000" baseline="30000" dirty="0" smtClean="0">
                <a:solidFill>
                  <a:schemeClr val="tx1"/>
                </a:solidFill>
              </a:rPr>
              <a:t>st</a:t>
            </a:r>
            <a:r>
              <a:rPr lang="en-US" sz="1000" dirty="0" smtClean="0">
                <a:solidFill>
                  <a:schemeClr val="tx1"/>
                </a:solidFill>
              </a:rPr>
              <a:t> and Main Streets and all traffic has been diverted.</a:t>
            </a:r>
            <a:r>
              <a:rPr lang="en-US" sz="1000" b="1" dirty="0" smtClean="0">
                <a:solidFill>
                  <a:srgbClr val="FF3300"/>
                </a:solidFill>
              </a:rPr>
              <a:t> </a:t>
            </a:r>
            <a:endParaRPr lang="en-US" sz="1000" b="1" dirty="0">
              <a:solidFill>
                <a:srgbClr val="FF3300"/>
              </a:solidFill>
            </a:endParaRPr>
          </a:p>
        </p:txBody>
      </p:sp>
      <p:sp>
        <p:nvSpPr>
          <p:cNvPr id="2" name="Date Placeholder 1"/>
          <p:cNvSpPr>
            <a:spLocks noGrp="1"/>
          </p:cNvSpPr>
          <p:nvPr>
            <p:ph type="dt" sz="half" idx="10"/>
          </p:nvPr>
        </p:nvSpPr>
        <p:spPr/>
        <p:txBody>
          <a:bodyPr/>
          <a:lstStyle/>
          <a:p>
            <a:fld id="{D7251EBA-2578-4139-92DC-4D20BAFAB14E}" type="datetime1">
              <a:rPr lang="en-US" smtClean="0"/>
              <a:t>12/6/2013</a:t>
            </a:fld>
            <a:endParaRPr lang="en-US"/>
          </a:p>
        </p:txBody>
      </p:sp>
      <p:sp>
        <p:nvSpPr>
          <p:cNvPr id="3" name="Footer Placeholder 2"/>
          <p:cNvSpPr>
            <a:spLocks noGrp="1"/>
          </p:cNvSpPr>
          <p:nvPr>
            <p:ph type="ftr" sz="quarter" idx="11"/>
          </p:nvPr>
        </p:nvSpPr>
        <p:spPr/>
        <p:txBody>
          <a:bodyPr/>
          <a:lstStyle/>
          <a:p>
            <a:r>
              <a:rPr lang="en-US" smtClean="0"/>
              <a:t>Proprietary &amp; Confidential</a:t>
            </a:r>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31</a:t>
            </a:fld>
            <a:endParaRPr lang="en-US"/>
          </a:p>
        </p:txBody>
      </p:sp>
      <p:sp>
        <p:nvSpPr>
          <p:cNvPr id="9" name="AutoShape 19"/>
          <p:cNvSpPr>
            <a:spLocks noChangeArrowheads="1"/>
          </p:cNvSpPr>
          <p:nvPr/>
        </p:nvSpPr>
        <p:spPr bwMode="auto">
          <a:xfrm>
            <a:off x="533400" y="3276600"/>
            <a:ext cx="1905000" cy="2209800"/>
          </a:xfrm>
          <a:prstGeom prst="wedgeEllipseCallout">
            <a:avLst>
              <a:gd name="adj1" fmla="val 57135"/>
              <a:gd name="adj2" fmla="val -102185"/>
            </a:avLst>
          </a:prstGeom>
          <a:solidFill>
            <a:srgbClr val="FFFFCC"/>
          </a:solidFill>
          <a:ln w="9525">
            <a:solidFill>
              <a:schemeClr val="tx1"/>
            </a:solidFill>
            <a:miter lim="800000"/>
            <a:headEnd/>
            <a:tailEnd/>
          </a:ln>
          <a:effectLst/>
        </p:spPr>
        <p:txBody>
          <a:bodyPr/>
          <a:lstStyle/>
          <a:p>
            <a:pPr algn="ctr"/>
            <a:r>
              <a:rPr lang="en-US" sz="1000" b="1" dirty="0"/>
              <a:t>Emergency message option </a:t>
            </a:r>
            <a:r>
              <a:rPr lang="en-US" sz="1000" b="1" dirty="0" smtClean="0"/>
              <a:t>#2: </a:t>
            </a:r>
            <a:r>
              <a:rPr lang="en-US" sz="1000" dirty="0" smtClean="0"/>
              <a:t>Message appears on every page of the site.  Does not have to be closed by visitor.  Same message displayed on every page until turned off or changed by administrator</a:t>
            </a:r>
            <a:endParaRPr lang="en-US" sz="1000" dirty="0"/>
          </a:p>
        </p:txBody>
      </p:sp>
    </p:spTree>
    <p:extLst>
      <p:ext uri="{BB962C8B-B14F-4D97-AF65-F5344CB8AC3E}">
        <p14:creationId xmlns:p14="http://schemas.microsoft.com/office/powerpoint/2010/main" val="2348324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0566"/>
          <a:stretch/>
        </p:blipFill>
        <p:spPr bwMode="auto">
          <a:xfrm>
            <a:off x="35607" y="338139"/>
            <a:ext cx="9070293" cy="2330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719196"/>
            <a:ext cx="9144000" cy="2425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fld id="{F005B9D7-554B-4F78-8580-0E55A1D7D421}" type="datetime1">
              <a:rPr lang="en-US" smtClean="0"/>
              <a:t>12/6/2013</a:t>
            </a:fld>
            <a:endParaRPr lang="en-US"/>
          </a:p>
        </p:txBody>
      </p:sp>
      <p:sp>
        <p:nvSpPr>
          <p:cNvPr id="3" name="Footer Placeholder 2"/>
          <p:cNvSpPr>
            <a:spLocks noGrp="1"/>
          </p:cNvSpPr>
          <p:nvPr>
            <p:ph type="ftr" sz="quarter" idx="11"/>
          </p:nvPr>
        </p:nvSpPr>
        <p:spPr/>
        <p:txBody>
          <a:bodyPr/>
          <a:lstStyle/>
          <a:p>
            <a:r>
              <a:rPr lang="en-US" smtClean="0"/>
              <a:t>Proprietary &amp; Confidential</a:t>
            </a:r>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32</a:t>
            </a:fld>
            <a:endParaRPr lang="en-US"/>
          </a:p>
        </p:txBody>
      </p:sp>
      <p:sp>
        <p:nvSpPr>
          <p:cNvPr id="7" name="AutoShape 19"/>
          <p:cNvSpPr>
            <a:spLocks noChangeArrowheads="1"/>
          </p:cNvSpPr>
          <p:nvPr/>
        </p:nvSpPr>
        <p:spPr bwMode="auto">
          <a:xfrm>
            <a:off x="533400" y="4419600"/>
            <a:ext cx="1905000" cy="2209800"/>
          </a:xfrm>
          <a:prstGeom prst="wedgeEllipseCallout">
            <a:avLst>
              <a:gd name="adj1" fmla="val 87680"/>
              <a:gd name="adj2" fmla="val -62955"/>
            </a:avLst>
          </a:prstGeom>
          <a:solidFill>
            <a:srgbClr val="FFFFCC"/>
          </a:solidFill>
          <a:ln w="9525">
            <a:solidFill>
              <a:schemeClr val="tx1"/>
            </a:solidFill>
            <a:miter lim="800000"/>
            <a:headEnd/>
            <a:tailEnd/>
          </a:ln>
          <a:effectLst/>
        </p:spPr>
        <p:txBody>
          <a:bodyPr/>
          <a:lstStyle/>
          <a:p>
            <a:pPr algn="ctr"/>
            <a:r>
              <a:rPr lang="en-US" sz="1000" b="1" dirty="0"/>
              <a:t>Emergency message option </a:t>
            </a:r>
            <a:r>
              <a:rPr lang="en-US" sz="1000" b="1" dirty="0" smtClean="0"/>
              <a:t>#3: </a:t>
            </a:r>
            <a:r>
              <a:rPr lang="en-US" sz="1000" dirty="0" smtClean="0"/>
              <a:t>Message only displayed on home page. </a:t>
            </a:r>
            <a:r>
              <a:rPr lang="en-US" sz="1000" dirty="0"/>
              <a:t>.  Does not have to be closed by visitor.  Same message displayed </a:t>
            </a:r>
            <a:r>
              <a:rPr lang="en-US" sz="1000" dirty="0" smtClean="0"/>
              <a:t> </a:t>
            </a:r>
            <a:r>
              <a:rPr lang="en-US" sz="1000" dirty="0"/>
              <a:t>until turned off or changed by administrator</a:t>
            </a:r>
            <a:endParaRPr lang="en-US" sz="1000" dirty="0"/>
          </a:p>
        </p:txBody>
      </p:sp>
    </p:spTree>
    <p:extLst>
      <p:ext uri="{BB962C8B-B14F-4D97-AF65-F5344CB8AC3E}">
        <p14:creationId xmlns:p14="http://schemas.microsoft.com/office/powerpoint/2010/main" val="1876415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Widgets</a:t>
            </a:r>
            <a:endParaRPr lang="en-US" dirty="0"/>
          </a:p>
        </p:txBody>
      </p:sp>
      <p:sp>
        <p:nvSpPr>
          <p:cNvPr id="3" name="Date Placeholder 2"/>
          <p:cNvSpPr>
            <a:spLocks noGrp="1"/>
          </p:cNvSpPr>
          <p:nvPr>
            <p:ph type="dt" sz="half" idx="10"/>
          </p:nvPr>
        </p:nvSpPr>
        <p:spPr/>
        <p:txBody>
          <a:bodyPr/>
          <a:lstStyle/>
          <a:p>
            <a:fld id="{5A5537E4-5B35-4878-8F68-3CEBAF7AE062}" type="datetime1">
              <a:rPr lang="en-US" smtClean="0"/>
              <a:t>12/6/2013</a:t>
            </a:fld>
            <a:endParaRPr lang="en-US"/>
          </a:p>
        </p:txBody>
      </p:sp>
      <p:sp>
        <p:nvSpPr>
          <p:cNvPr id="4" name="Footer Placeholder 3"/>
          <p:cNvSpPr>
            <a:spLocks noGrp="1"/>
          </p:cNvSpPr>
          <p:nvPr>
            <p:ph type="ftr" sz="quarter" idx="11"/>
          </p:nvPr>
        </p:nvSpPr>
        <p:spPr/>
        <p:txBody>
          <a:bodyPr/>
          <a:lstStyle/>
          <a:p>
            <a:r>
              <a:rPr lang="en-US" smtClean="0"/>
              <a:t>Proprietary &amp; Confidential</a:t>
            </a:r>
            <a:endParaRPr lang="en-US"/>
          </a:p>
        </p:txBody>
      </p:sp>
      <p:sp>
        <p:nvSpPr>
          <p:cNvPr id="5" name="Slide Number Placeholder 4"/>
          <p:cNvSpPr>
            <a:spLocks noGrp="1"/>
          </p:cNvSpPr>
          <p:nvPr>
            <p:ph type="sldNum" sz="quarter" idx="12"/>
          </p:nvPr>
        </p:nvSpPr>
        <p:spPr/>
        <p:txBody>
          <a:bodyPr/>
          <a:lstStyle/>
          <a:p>
            <a:fld id="{EACA6DD2-DCD1-434B-BFD1-8D6155062594}" type="slidenum">
              <a:rPr lang="en-US" smtClean="0"/>
              <a:pPr/>
              <a:t>33</a:t>
            </a:fld>
            <a:endParaRPr lang="en-US"/>
          </a:p>
        </p:txBody>
      </p:sp>
    </p:spTree>
    <p:extLst>
      <p:ext uri="{BB962C8B-B14F-4D97-AF65-F5344CB8AC3E}">
        <p14:creationId xmlns:p14="http://schemas.microsoft.com/office/powerpoint/2010/main" val="2916209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027" t="8340" r="17652" b="4977"/>
          <a:stretch/>
        </p:blipFill>
        <p:spPr bwMode="auto">
          <a:xfrm>
            <a:off x="6756779" y="2374710"/>
            <a:ext cx="2006221" cy="2654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81000" y="2209800"/>
            <a:ext cx="2286000" cy="3733800"/>
          </a:xfrm>
          <a:prstGeom prst="rect">
            <a:avLst/>
          </a:prstGeom>
          <a:gradFill flip="none" rotWithShape="1">
            <a:gsLst>
              <a:gs pos="0">
                <a:srgbClr val="FFFFFF"/>
              </a:gs>
              <a:gs pos="50000">
                <a:srgbClr val="FFFFFF">
                  <a:lumMod val="95000"/>
                  <a:shade val="67500"/>
                  <a:satMod val="115000"/>
                </a:srgbClr>
              </a:gs>
              <a:gs pos="100000">
                <a:srgbClr val="FFFFFF">
                  <a:lumMod val="95000"/>
                  <a:shade val="100000"/>
                  <a:satMod val="115000"/>
                </a:srgbClr>
              </a:gs>
            </a:gsLst>
            <a:lin ang="5400000" scaled="1"/>
            <a:tileRect/>
          </a:gradFill>
          <a:ln w="25400" cap="flat" cmpd="sng" algn="ctr">
            <a:noFill/>
            <a:prstDash val="solid"/>
          </a:ln>
          <a:effectLst/>
        </p:spPr>
        <p:txBody>
          <a:bodyPr rtlCol="0" anchor="t" anchorCtr="0"/>
          <a:lstStyle/>
          <a:p>
            <a:pPr fontAlgn="auto">
              <a:spcBef>
                <a:spcPts val="0"/>
              </a:spcBef>
              <a:spcAft>
                <a:spcPts val="0"/>
              </a:spcAft>
            </a:pPr>
            <a:r>
              <a:rPr lang="en-US" sz="1400" kern="0" dirty="0">
                <a:solidFill>
                  <a:srgbClr val="0E3873"/>
                </a:solidFill>
                <a:latin typeface="Times New Roman" pitchFamily="18" charset="0"/>
                <a:cs typeface="Times New Roman" pitchFamily="18" charset="0"/>
              </a:rPr>
              <a:t>About Library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About</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Fast Facts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Our Campus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Policies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Message from the President</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Mission &amp; History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Accreditation</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Support Grossmont/Cuyamaca</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Directory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News</a:t>
            </a:r>
            <a:endParaRPr lang="en-US" sz="1400" kern="0" dirty="0">
              <a:solidFill>
                <a:srgbClr val="0E3873"/>
              </a:solidFill>
              <a:latin typeface="Times New Roman" pitchFamily="18" charset="0"/>
              <a:cs typeface="Times New Roman" pitchFamily="18" charset="0"/>
            </a:endParaRPr>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302" t="35155" r="25500" b="25702"/>
          <a:stretch/>
        </p:blipFill>
        <p:spPr bwMode="auto">
          <a:xfrm>
            <a:off x="2667001" y="2303813"/>
            <a:ext cx="4113810" cy="2565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19"/>
          <p:cNvSpPr>
            <a:spLocks noChangeArrowheads="1"/>
          </p:cNvSpPr>
          <p:nvPr/>
        </p:nvSpPr>
        <p:spPr bwMode="auto">
          <a:xfrm>
            <a:off x="3429000" y="4191000"/>
            <a:ext cx="1905000" cy="2209800"/>
          </a:xfrm>
          <a:prstGeom prst="wedgeEllipseCallout">
            <a:avLst>
              <a:gd name="adj1" fmla="val 115732"/>
              <a:gd name="adj2" fmla="val -43071"/>
            </a:avLst>
          </a:prstGeom>
          <a:solidFill>
            <a:srgbClr val="FFFFCC"/>
          </a:solidFill>
          <a:ln w="9525">
            <a:solidFill>
              <a:schemeClr val="tx1"/>
            </a:solidFill>
            <a:miter lim="800000"/>
            <a:headEnd/>
            <a:tailEnd/>
          </a:ln>
          <a:effectLst/>
        </p:spPr>
        <p:txBody>
          <a:bodyPr/>
          <a:lstStyle/>
          <a:p>
            <a:pPr algn="ctr"/>
            <a:r>
              <a:rPr lang="en-US" sz="1000" dirty="0" smtClean="0"/>
              <a:t>Content and Image widgets.  Sharable assets that are created in one location in Cascade by administrators and then all content editors can choose to display on their pages.</a:t>
            </a:r>
            <a:endParaRPr lang="en-US" sz="1000" dirty="0"/>
          </a:p>
        </p:txBody>
      </p:sp>
    </p:spTree>
    <p:extLst>
      <p:ext uri="{BB962C8B-B14F-4D97-AF65-F5344CB8AC3E}">
        <p14:creationId xmlns:p14="http://schemas.microsoft.com/office/powerpoint/2010/main" val="35425883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3726" y="2362200"/>
            <a:ext cx="2200274" cy="2660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4294967295"/>
          </p:nvPr>
        </p:nvSpPr>
        <p:spPr>
          <a:xfrm>
            <a:off x="5357813" y="6249988"/>
            <a:ext cx="3786187" cy="365125"/>
          </a:xfrm>
        </p:spPr>
        <p:txBody>
          <a:bodyPr/>
          <a:lstStyle/>
          <a:p>
            <a:fld id="{47D2446A-91A2-4F6C-BD57-143C1C530AC8}" type="datetime1">
              <a:rPr lang="en-US" smtClean="0"/>
              <a:t>12/6/2013</a:t>
            </a:fld>
            <a:endParaRPr lang="en-US"/>
          </a:p>
        </p:txBody>
      </p:sp>
      <p:sp>
        <p:nvSpPr>
          <p:cNvPr id="3" name="Footer Placeholder 2"/>
          <p:cNvSpPr>
            <a:spLocks noGrp="1"/>
          </p:cNvSpPr>
          <p:nvPr>
            <p:ph type="ftr" sz="quarter" idx="4294967295"/>
          </p:nvPr>
        </p:nvSpPr>
        <p:spPr>
          <a:xfrm>
            <a:off x="0" y="6249988"/>
            <a:ext cx="3786188" cy="365125"/>
          </a:xfrm>
        </p:spPr>
        <p:txBody>
          <a:bodyPr/>
          <a:lstStyle/>
          <a:p>
            <a:r>
              <a:rPr lang="en-US" smtClean="0"/>
              <a:t>Proprietary &amp; Confidential</a:t>
            </a:r>
            <a:endParaRPr lang="en-US"/>
          </a:p>
        </p:txBody>
      </p:sp>
      <p:sp>
        <p:nvSpPr>
          <p:cNvPr id="4" name="Slide Number Placeholder 3"/>
          <p:cNvSpPr>
            <a:spLocks noGrp="1"/>
          </p:cNvSpPr>
          <p:nvPr>
            <p:ph type="sldNum" sz="quarter" idx="4294967295"/>
          </p:nvPr>
        </p:nvSpPr>
        <p:spPr>
          <a:xfrm>
            <a:off x="0" y="6249988"/>
            <a:ext cx="1162050" cy="365125"/>
          </a:xfrm>
        </p:spPr>
        <p:txBody>
          <a:bodyPr/>
          <a:lstStyle/>
          <a:p>
            <a:fld id="{6E2D2B3B-882E-40F3-A32F-6DD516915044}" type="slidenum">
              <a:rPr lang="en-US" smtClean="0"/>
              <a:pPr/>
              <a:t>35</a:t>
            </a:fld>
            <a:endParaRPr lang="en-US"/>
          </a:p>
        </p:txBody>
      </p:sp>
      <p:sp>
        <p:nvSpPr>
          <p:cNvPr id="8" name="Rectangle 7"/>
          <p:cNvSpPr/>
          <p:nvPr/>
        </p:nvSpPr>
        <p:spPr>
          <a:xfrm>
            <a:off x="381000" y="2209800"/>
            <a:ext cx="2286000" cy="3733800"/>
          </a:xfrm>
          <a:prstGeom prst="rect">
            <a:avLst/>
          </a:prstGeom>
          <a:gradFill flip="none" rotWithShape="1">
            <a:gsLst>
              <a:gs pos="0">
                <a:srgbClr val="FFFFFF"/>
              </a:gs>
              <a:gs pos="50000">
                <a:srgbClr val="FFFFFF">
                  <a:lumMod val="95000"/>
                  <a:shade val="67500"/>
                  <a:satMod val="115000"/>
                </a:srgbClr>
              </a:gs>
              <a:gs pos="100000">
                <a:srgbClr val="FFFFFF">
                  <a:lumMod val="95000"/>
                  <a:shade val="100000"/>
                  <a:satMod val="115000"/>
                </a:srgbClr>
              </a:gs>
            </a:gsLst>
            <a:lin ang="5400000" scaled="1"/>
            <a:tileRect/>
          </a:gradFill>
          <a:ln w="25400" cap="flat" cmpd="sng" algn="ctr">
            <a:noFill/>
            <a:prstDash val="solid"/>
          </a:ln>
          <a:effectLst/>
        </p:spPr>
        <p:txBody>
          <a:bodyPr rtlCol="0" anchor="t" anchorCtr="0"/>
          <a:lstStyle/>
          <a:p>
            <a:pPr fontAlgn="auto">
              <a:spcBef>
                <a:spcPts val="0"/>
              </a:spcBef>
              <a:spcAft>
                <a:spcPts val="0"/>
              </a:spcAft>
            </a:pPr>
            <a:r>
              <a:rPr lang="en-US" sz="1400" kern="0" dirty="0">
                <a:solidFill>
                  <a:srgbClr val="0E3873"/>
                </a:solidFill>
                <a:latin typeface="Times New Roman" pitchFamily="18" charset="0"/>
                <a:cs typeface="Times New Roman" pitchFamily="18" charset="0"/>
              </a:rPr>
              <a:t>About Library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About</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Fast Facts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Our Campus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Policies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Message from the President</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Mission &amp; History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Accreditation</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Support Grossmont/Cuyamaca</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Directory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News</a:t>
            </a:r>
            <a:endParaRPr lang="en-US" sz="1400" kern="0" dirty="0">
              <a:solidFill>
                <a:srgbClr val="0E3873"/>
              </a:solidFill>
              <a:latin typeface="Times New Roman" pitchFamily="18" charset="0"/>
              <a:cs typeface="Times New Roman" pitchFamily="18" charset="0"/>
            </a:endParaRP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302" t="35155" r="25500" b="25702"/>
          <a:stretch/>
        </p:blipFill>
        <p:spPr bwMode="auto">
          <a:xfrm>
            <a:off x="2667001" y="2303813"/>
            <a:ext cx="4113810" cy="2565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19"/>
          <p:cNvSpPr>
            <a:spLocks noChangeArrowheads="1"/>
          </p:cNvSpPr>
          <p:nvPr/>
        </p:nvSpPr>
        <p:spPr bwMode="auto">
          <a:xfrm>
            <a:off x="3886200" y="2819400"/>
            <a:ext cx="1905000" cy="2286000"/>
          </a:xfrm>
          <a:prstGeom prst="wedgeEllipseCallout">
            <a:avLst>
              <a:gd name="adj1" fmla="val 115732"/>
              <a:gd name="adj2" fmla="val -43071"/>
            </a:avLst>
          </a:prstGeom>
          <a:solidFill>
            <a:srgbClr val="FFFFCC"/>
          </a:solidFill>
          <a:ln w="9525">
            <a:solidFill>
              <a:schemeClr val="tx1"/>
            </a:solidFill>
            <a:miter lim="800000"/>
            <a:headEnd/>
            <a:tailEnd/>
          </a:ln>
          <a:effectLst/>
        </p:spPr>
        <p:txBody>
          <a:bodyPr/>
          <a:lstStyle/>
          <a:p>
            <a:pPr algn="ctr"/>
            <a:r>
              <a:rPr lang="en-US" sz="1000" b="1" dirty="0" smtClean="0"/>
              <a:t>Navigation links and Video player widgets</a:t>
            </a:r>
          </a:p>
          <a:p>
            <a:pPr algn="ctr"/>
            <a:endParaRPr lang="en-US" sz="1000" dirty="0" smtClean="0"/>
          </a:p>
          <a:p>
            <a:pPr algn="ctr"/>
            <a:r>
              <a:rPr lang="en-US" sz="1000" dirty="0" smtClean="0"/>
              <a:t>Sharable assets that are created in one location in Cascade by administrators and then all content editors can choose to display on their pages.</a:t>
            </a:r>
            <a:endParaRPr lang="en-US" sz="1000" dirty="0"/>
          </a:p>
        </p:txBody>
      </p:sp>
    </p:spTree>
    <p:extLst>
      <p:ext uri="{BB962C8B-B14F-4D97-AF65-F5344CB8AC3E}">
        <p14:creationId xmlns:p14="http://schemas.microsoft.com/office/powerpoint/2010/main" val="1559173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15150" y="2276899"/>
            <a:ext cx="2186517" cy="4428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0" t="45809" r="-210" b="24914"/>
          <a:stretch/>
        </p:blipFill>
        <p:spPr bwMode="auto">
          <a:xfrm>
            <a:off x="6919841" y="4584510"/>
            <a:ext cx="2228850" cy="1740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708" b="59242"/>
          <a:stretch/>
        </p:blipFill>
        <p:spPr bwMode="auto">
          <a:xfrm>
            <a:off x="6915150" y="2276899"/>
            <a:ext cx="2228850" cy="2142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381000" y="2209800"/>
            <a:ext cx="2286000" cy="3733800"/>
          </a:xfrm>
          <a:prstGeom prst="rect">
            <a:avLst/>
          </a:prstGeom>
          <a:gradFill flip="none" rotWithShape="1">
            <a:gsLst>
              <a:gs pos="0">
                <a:srgbClr val="FFFFFF"/>
              </a:gs>
              <a:gs pos="50000">
                <a:srgbClr val="FFFFFF">
                  <a:lumMod val="95000"/>
                  <a:shade val="67500"/>
                  <a:satMod val="115000"/>
                </a:srgbClr>
              </a:gs>
              <a:gs pos="100000">
                <a:srgbClr val="FFFFFF">
                  <a:lumMod val="95000"/>
                  <a:shade val="100000"/>
                  <a:satMod val="115000"/>
                </a:srgbClr>
              </a:gs>
            </a:gsLst>
            <a:lin ang="5400000" scaled="1"/>
            <a:tileRect/>
          </a:gradFill>
          <a:ln w="25400" cap="flat" cmpd="sng" algn="ctr">
            <a:noFill/>
            <a:prstDash val="solid"/>
          </a:ln>
          <a:effectLst/>
        </p:spPr>
        <p:txBody>
          <a:bodyPr rtlCol="0" anchor="t" anchorCtr="0"/>
          <a:lstStyle/>
          <a:p>
            <a:pPr fontAlgn="auto">
              <a:spcBef>
                <a:spcPts val="0"/>
              </a:spcBef>
              <a:spcAft>
                <a:spcPts val="0"/>
              </a:spcAft>
            </a:pPr>
            <a:r>
              <a:rPr lang="en-US" sz="1400" kern="0" dirty="0">
                <a:solidFill>
                  <a:srgbClr val="0E3873"/>
                </a:solidFill>
                <a:latin typeface="Times New Roman" pitchFamily="18" charset="0"/>
                <a:cs typeface="Times New Roman" pitchFamily="18" charset="0"/>
              </a:rPr>
              <a:t>About Library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About</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Fast Facts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Our Campus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Policies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Message from the President</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Mission &amp; History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Accreditation</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Support Grossmont/Cuyamaca</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Directory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News</a:t>
            </a:r>
            <a:endParaRPr lang="en-US" sz="1400" kern="0" dirty="0">
              <a:solidFill>
                <a:srgbClr val="0E3873"/>
              </a:solidFill>
              <a:latin typeface="Times New Roman" pitchFamily="18" charset="0"/>
              <a:cs typeface="Times New Roman" pitchFamily="18" charset="0"/>
            </a:endParaRPr>
          </a:p>
        </p:txBody>
      </p:sp>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302" t="35155" r="25500" b="25702"/>
          <a:stretch/>
        </p:blipFill>
        <p:spPr bwMode="auto">
          <a:xfrm>
            <a:off x="2667001" y="2303813"/>
            <a:ext cx="4113810" cy="2565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AutoShape 19"/>
          <p:cNvSpPr>
            <a:spLocks noChangeArrowheads="1"/>
          </p:cNvSpPr>
          <p:nvPr/>
        </p:nvSpPr>
        <p:spPr bwMode="auto">
          <a:xfrm>
            <a:off x="3886200" y="2819400"/>
            <a:ext cx="1905000" cy="2209800"/>
          </a:xfrm>
          <a:prstGeom prst="wedgeEllipseCallout">
            <a:avLst>
              <a:gd name="adj1" fmla="val 115732"/>
              <a:gd name="adj2" fmla="val -43071"/>
            </a:avLst>
          </a:prstGeom>
          <a:solidFill>
            <a:srgbClr val="FFFFCC"/>
          </a:solidFill>
          <a:ln w="9525">
            <a:solidFill>
              <a:schemeClr val="tx1"/>
            </a:solidFill>
            <a:miter lim="800000"/>
            <a:headEnd/>
            <a:tailEnd/>
          </a:ln>
          <a:effectLst/>
        </p:spPr>
        <p:txBody>
          <a:bodyPr/>
          <a:lstStyle/>
          <a:p>
            <a:pPr algn="ctr"/>
            <a:r>
              <a:rPr lang="en-US" sz="1000" b="1" dirty="0" smtClean="0"/>
              <a:t>Events and Blog widgets</a:t>
            </a:r>
          </a:p>
          <a:p>
            <a:pPr algn="ctr"/>
            <a:endParaRPr lang="en-US" sz="1000" dirty="0"/>
          </a:p>
          <a:p>
            <a:pPr algn="ctr"/>
            <a:r>
              <a:rPr lang="en-US" sz="1000" dirty="0" smtClean="0"/>
              <a:t>Sharable assets that are created in one location in Cascade by administrators and then all content editors can choose to display on their pages.</a:t>
            </a:r>
            <a:endParaRPr lang="en-US" sz="1000" dirty="0"/>
          </a:p>
        </p:txBody>
      </p:sp>
    </p:spTree>
    <p:extLst>
      <p:ext uri="{BB962C8B-B14F-4D97-AF65-F5344CB8AC3E}">
        <p14:creationId xmlns:p14="http://schemas.microsoft.com/office/powerpoint/2010/main" val="428699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Page</a:t>
            </a:r>
            <a:endParaRPr lang="en-US" dirty="0"/>
          </a:p>
        </p:txBody>
      </p:sp>
      <p:sp>
        <p:nvSpPr>
          <p:cNvPr id="3" name="Date Placeholder 2"/>
          <p:cNvSpPr>
            <a:spLocks noGrp="1"/>
          </p:cNvSpPr>
          <p:nvPr>
            <p:ph type="dt" sz="half" idx="10"/>
          </p:nvPr>
        </p:nvSpPr>
        <p:spPr/>
        <p:txBody>
          <a:bodyPr/>
          <a:lstStyle/>
          <a:p>
            <a:fld id="{7281E817-44FA-4985-8D1B-429AB11BD413}" type="datetime1">
              <a:rPr lang="en-US" smtClean="0"/>
              <a:t>12/6/2013</a:t>
            </a:fld>
            <a:endParaRPr lang="en-US" dirty="0"/>
          </a:p>
        </p:txBody>
      </p:sp>
      <p:sp>
        <p:nvSpPr>
          <p:cNvPr id="4" name="Footer Placeholder 3"/>
          <p:cNvSpPr>
            <a:spLocks noGrp="1"/>
          </p:cNvSpPr>
          <p:nvPr>
            <p:ph type="ftr" sz="quarter" idx="11"/>
          </p:nvPr>
        </p:nvSpPr>
        <p:spPr/>
        <p:txBody>
          <a:bodyPr/>
          <a:lstStyle/>
          <a:p>
            <a:r>
              <a:rPr lang="en-US" smtClean="0"/>
              <a:t>Proprietary &amp; Confidential</a:t>
            </a:r>
            <a:endParaRPr lang="en-US"/>
          </a:p>
        </p:txBody>
      </p:sp>
      <p:sp>
        <p:nvSpPr>
          <p:cNvPr id="5" name="Slide Number Placeholder 4"/>
          <p:cNvSpPr>
            <a:spLocks noGrp="1"/>
          </p:cNvSpPr>
          <p:nvPr>
            <p:ph type="sldNum" sz="quarter" idx="12"/>
          </p:nvPr>
        </p:nvSpPr>
        <p:spPr/>
        <p:txBody>
          <a:bodyPr/>
          <a:lstStyle/>
          <a:p>
            <a:fld id="{EACA6DD2-DCD1-434B-BFD1-8D6155062594}" type="slidenum">
              <a:rPr lang="en-US" smtClean="0"/>
              <a:pPr/>
              <a:t>4</a:t>
            </a:fld>
            <a:endParaRPr lang="en-US"/>
          </a:p>
        </p:txBody>
      </p:sp>
    </p:spTree>
    <p:extLst>
      <p:ext uri="{BB962C8B-B14F-4D97-AF65-F5344CB8AC3E}">
        <p14:creationId xmlns:p14="http://schemas.microsoft.com/office/powerpoint/2010/main" val="3274315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024" r="14020"/>
          <a:stretch/>
        </p:blipFill>
        <p:spPr bwMode="auto">
          <a:xfrm>
            <a:off x="2372711" y="1"/>
            <a:ext cx="4713889" cy="6815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AutoShape 11"/>
          <p:cNvSpPr>
            <a:spLocks noChangeArrowheads="1"/>
          </p:cNvSpPr>
          <p:nvPr/>
        </p:nvSpPr>
        <p:spPr bwMode="auto">
          <a:xfrm>
            <a:off x="7391400" y="5791200"/>
            <a:ext cx="1447800" cy="914400"/>
          </a:xfrm>
          <a:prstGeom prst="wedgeEllipseCallout">
            <a:avLst>
              <a:gd name="adj1" fmla="val -142924"/>
              <a:gd name="adj2" fmla="val 27531"/>
            </a:avLst>
          </a:prstGeom>
          <a:solidFill>
            <a:srgbClr val="FFFFCC"/>
          </a:solidFill>
          <a:ln w="9525">
            <a:solidFill>
              <a:schemeClr val="tx1"/>
            </a:solidFill>
            <a:miter lim="800000"/>
            <a:headEnd/>
            <a:tailEnd/>
          </a:ln>
          <a:effectLst/>
        </p:spPr>
        <p:txBody>
          <a:bodyPr/>
          <a:lstStyle/>
          <a:p>
            <a:pPr algn="ctr"/>
            <a:r>
              <a:rPr lang="en-US" sz="1000" dirty="0" smtClean="0">
                <a:solidFill>
                  <a:srgbClr val="000000"/>
                </a:solidFill>
              </a:rPr>
              <a:t>Opens in </a:t>
            </a:r>
            <a:r>
              <a:rPr lang="en-US" sz="1000" u="sng" dirty="0" smtClean="0">
                <a:solidFill>
                  <a:srgbClr val="000000"/>
                </a:solidFill>
              </a:rPr>
              <a:t>same</a:t>
            </a:r>
            <a:r>
              <a:rPr lang="en-US" sz="1000" dirty="0" smtClean="0">
                <a:solidFill>
                  <a:srgbClr val="000000"/>
                </a:solidFill>
              </a:rPr>
              <a:t> tabs/windows</a:t>
            </a:r>
            <a:endParaRPr lang="en-US" sz="1000" dirty="0">
              <a:solidFill>
                <a:srgbClr val="000000"/>
              </a:solidFill>
            </a:endParaRPr>
          </a:p>
        </p:txBody>
      </p:sp>
      <p:sp>
        <p:nvSpPr>
          <p:cNvPr id="21" name="AutoShape 19"/>
          <p:cNvSpPr>
            <a:spLocks noChangeArrowheads="1"/>
          </p:cNvSpPr>
          <p:nvPr/>
        </p:nvSpPr>
        <p:spPr bwMode="auto">
          <a:xfrm>
            <a:off x="838200" y="3657600"/>
            <a:ext cx="1447800" cy="1295400"/>
          </a:xfrm>
          <a:prstGeom prst="wedgeEllipseCallout">
            <a:avLst>
              <a:gd name="adj1" fmla="val 92831"/>
              <a:gd name="adj2" fmla="val -21596"/>
            </a:avLst>
          </a:prstGeom>
          <a:solidFill>
            <a:srgbClr val="FFFFCC"/>
          </a:solidFill>
          <a:ln w="9525">
            <a:solidFill>
              <a:schemeClr val="tx1"/>
            </a:solidFill>
            <a:miter lim="800000"/>
            <a:headEnd/>
            <a:tailEnd/>
          </a:ln>
          <a:effectLst/>
        </p:spPr>
        <p:txBody>
          <a:bodyPr/>
          <a:lstStyle/>
          <a:p>
            <a:pPr algn="ctr"/>
            <a:r>
              <a:rPr lang="en-US" sz="1000" dirty="0" smtClean="0">
                <a:solidFill>
                  <a:srgbClr val="000000"/>
                </a:solidFill>
              </a:rPr>
              <a:t>Featured area auto </a:t>
            </a:r>
            <a:r>
              <a:rPr lang="en-US" sz="1000" dirty="0" smtClean="0">
                <a:solidFill>
                  <a:srgbClr val="000000"/>
                </a:solidFill>
              </a:rPr>
              <a:t>rotates up to 8 </a:t>
            </a:r>
            <a:r>
              <a:rPr lang="en-US" sz="1000" dirty="0" smtClean="0">
                <a:solidFill>
                  <a:srgbClr val="000000"/>
                </a:solidFill>
              </a:rPr>
              <a:t>slides.  Arrows under slide for navigation.</a:t>
            </a:r>
            <a:endParaRPr lang="en-US" sz="1000" dirty="0">
              <a:solidFill>
                <a:srgbClr val="000000"/>
              </a:solidFill>
            </a:endParaRPr>
          </a:p>
        </p:txBody>
      </p:sp>
      <p:sp>
        <p:nvSpPr>
          <p:cNvPr id="22" name="AutoShape 19"/>
          <p:cNvSpPr>
            <a:spLocks noChangeArrowheads="1"/>
          </p:cNvSpPr>
          <p:nvPr/>
        </p:nvSpPr>
        <p:spPr bwMode="auto">
          <a:xfrm>
            <a:off x="469605" y="1663109"/>
            <a:ext cx="1447800" cy="1295400"/>
          </a:xfrm>
          <a:prstGeom prst="wedgeEllipseCallout">
            <a:avLst>
              <a:gd name="adj1" fmla="val 221766"/>
              <a:gd name="adj2" fmla="val 49938"/>
            </a:avLst>
          </a:prstGeom>
          <a:solidFill>
            <a:srgbClr val="FFFFCC"/>
          </a:solidFill>
          <a:ln w="9525">
            <a:solidFill>
              <a:schemeClr val="tx1"/>
            </a:solidFill>
            <a:miter lim="800000"/>
            <a:headEnd/>
            <a:tailEnd/>
          </a:ln>
          <a:effectLst/>
        </p:spPr>
        <p:txBody>
          <a:bodyPr/>
          <a:lstStyle/>
          <a:p>
            <a:pPr algn="ctr"/>
            <a:r>
              <a:rPr lang="en-US" sz="1000" dirty="0" smtClean="0">
                <a:solidFill>
                  <a:srgbClr val="000000"/>
                </a:solidFill>
              </a:rPr>
              <a:t>Ability to link </a:t>
            </a:r>
            <a:r>
              <a:rPr lang="en-US" sz="1000" dirty="0" smtClean="0">
                <a:solidFill>
                  <a:srgbClr val="000000"/>
                </a:solidFill>
              </a:rPr>
              <a:t>“Read More” link in caption </a:t>
            </a:r>
            <a:r>
              <a:rPr lang="en-US" sz="1000" dirty="0" smtClean="0">
                <a:solidFill>
                  <a:srgbClr val="000000"/>
                </a:solidFill>
              </a:rPr>
              <a:t>text to internal or external page or file</a:t>
            </a:r>
            <a:endParaRPr lang="en-US" sz="1000" dirty="0">
              <a:solidFill>
                <a:srgbClr val="000000"/>
              </a:solidFill>
            </a:endParaRPr>
          </a:p>
        </p:txBody>
      </p:sp>
      <p:sp>
        <p:nvSpPr>
          <p:cNvPr id="6" name="AutoShape 19"/>
          <p:cNvSpPr>
            <a:spLocks noChangeArrowheads="1"/>
          </p:cNvSpPr>
          <p:nvPr/>
        </p:nvSpPr>
        <p:spPr bwMode="auto">
          <a:xfrm>
            <a:off x="7433044" y="1844748"/>
            <a:ext cx="1447800" cy="1295400"/>
          </a:xfrm>
          <a:prstGeom prst="wedgeEllipseCallout">
            <a:avLst>
              <a:gd name="adj1" fmla="val -99287"/>
              <a:gd name="adj2" fmla="val -39768"/>
            </a:avLst>
          </a:prstGeom>
          <a:solidFill>
            <a:srgbClr val="FFFFCC"/>
          </a:solidFill>
          <a:ln w="9525">
            <a:solidFill>
              <a:schemeClr val="tx1"/>
            </a:solidFill>
            <a:miter lim="800000"/>
            <a:headEnd/>
            <a:tailEnd/>
          </a:ln>
          <a:effectLst/>
        </p:spPr>
        <p:txBody>
          <a:bodyPr/>
          <a:lstStyle/>
          <a:p>
            <a:pPr algn="ctr"/>
            <a:r>
              <a:rPr lang="en-US" sz="1000" dirty="0" smtClean="0">
                <a:solidFill>
                  <a:srgbClr val="000000"/>
                </a:solidFill>
              </a:rPr>
              <a:t>Multiple images with caption tex</a:t>
            </a:r>
            <a:r>
              <a:rPr lang="en-US" sz="1000" dirty="0" smtClean="0">
                <a:solidFill>
                  <a:srgbClr val="000000"/>
                </a:solidFill>
              </a:rPr>
              <a:t>t auto-rotate</a:t>
            </a:r>
            <a:endParaRPr lang="en-US" sz="1000" dirty="0">
              <a:solidFill>
                <a:srgbClr val="000000"/>
              </a:solidFill>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26449" t="61667" r="65322" b="35555"/>
          <a:stretch/>
        </p:blipFill>
        <p:spPr>
          <a:xfrm>
            <a:off x="3133725" y="4429125"/>
            <a:ext cx="523875" cy="180647"/>
          </a:xfrm>
          <a:prstGeom prst="rect">
            <a:avLst/>
          </a:prstGeom>
        </p:spPr>
      </p:pic>
    </p:spTree>
    <p:extLst>
      <p:ext uri="{BB962C8B-B14F-4D97-AF65-F5344CB8AC3E}">
        <p14:creationId xmlns:p14="http://schemas.microsoft.com/office/powerpoint/2010/main" val="682854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0033" r="10282" b="48849"/>
          <a:stretch/>
        </p:blipFill>
        <p:spPr>
          <a:xfrm>
            <a:off x="0" y="821139"/>
            <a:ext cx="9090212" cy="5960661"/>
          </a:xfrm>
          <a:prstGeom prst="rect">
            <a:avLst/>
          </a:prstGeom>
        </p:spPr>
      </p:pic>
      <p:sp>
        <p:nvSpPr>
          <p:cNvPr id="6" name="Title 5"/>
          <p:cNvSpPr>
            <a:spLocks noGrp="1"/>
          </p:cNvSpPr>
          <p:nvPr>
            <p:ph type="title"/>
          </p:nvPr>
        </p:nvSpPr>
        <p:spPr>
          <a:xfrm>
            <a:off x="457200" y="274638"/>
            <a:ext cx="8229600" cy="546501"/>
          </a:xfrm>
        </p:spPr>
        <p:txBody>
          <a:bodyPr/>
          <a:lstStyle/>
          <a:p>
            <a:r>
              <a:rPr lang="en-US" sz="2400" dirty="0" smtClean="0"/>
              <a:t>Drop Menu – Design Option 1 (Tier 2 pages only)</a:t>
            </a:r>
            <a:endParaRPr lang="en-US" sz="2400" dirty="0"/>
          </a:p>
        </p:txBody>
      </p:sp>
      <p:sp>
        <p:nvSpPr>
          <p:cNvPr id="3" name="Date Placeholder 2"/>
          <p:cNvSpPr>
            <a:spLocks noGrp="1"/>
          </p:cNvSpPr>
          <p:nvPr>
            <p:ph type="dt" sz="half" idx="4294967295"/>
          </p:nvPr>
        </p:nvSpPr>
        <p:spPr>
          <a:xfrm>
            <a:off x="5357813" y="6249988"/>
            <a:ext cx="3786187" cy="365125"/>
          </a:xfrm>
          <a:prstGeom prst="rect">
            <a:avLst/>
          </a:prstGeom>
        </p:spPr>
        <p:txBody>
          <a:bodyPr/>
          <a:lstStyle/>
          <a:p>
            <a:fld id="{54D1D8C4-3D03-4479-A4C6-AA6751BC1BFA}" type="datetime1">
              <a:rPr lang="en-US" smtClean="0"/>
              <a:t>12/6/2013</a:t>
            </a:fld>
            <a:endParaRPr lang="en-US"/>
          </a:p>
        </p:txBody>
      </p:sp>
      <p:sp>
        <p:nvSpPr>
          <p:cNvPr id="4" name="Footer Placeholder 3"/>
          <p:cNvSpPr>
            <a:spLocks noGrp="1"/>
          </p:cNvSpPr>
          <p:nvPr>
            <p:ph type="ftr" sz="quarter" idx="4294967295"/>
          </p:nvPr>
        </p:nvSpPr>
        <p:spPr>
          <a:xfrm>
            <a:off x="0" y="6249988"/>
            <a:ext cx="3786188" cy="365125"/>
          </a:xfrm>
          <a:prstGeom prst="rect">
            <a:avLst/>
          </a:prstGeom>
        </p:spPr>
        <p:txBody>
          <a:bodyPr/>
          <a:lstStyle/>
          <a:p>
            <a:r>
              <a:rPr lang="en-US" smtClean="0"/>
              <a:t>Proprietary &amp; Confidential</a:t>
            </a:r>
            <a:endParaRPr lang="en-US"/>
          </a:p>
        </p:txBody>
      </p:sp>
      <p:sp>
        <p:nvSpPr>
          <p:cNvPr id="5" name="Slide Number Placeholder 4"/>
          <p:cNvSpPr>
            <a:spLocks noGrp="1"/>
          </p:cNvSpPr>
          <p:nvPr>
            <p:ph type="sldNum" sz="quarter" idx="4294967295"/>
          </p:nvPr>
        </p:nvSpPr>
        <p:spPr>
          <a:xfrm>
            <a:off x="0" y="6249988"/>
            <a:ext cx="1162050" cy="365125"/>
          </a:xfrm>
          <a:prstGeom prst="rect">
            <a:avLst/>
          </a:prstGeom>
        </p:spPr>
        <p:txBody>
          <a:bodyPr/>
          <a:lstStyle/>
          <a:p>
            <a:fld id="{6E2D2B3B-882E-40F3-A32F-6DD516915044}" type="slidenum">
              <a:rPr lang="en-US" smtClean="0"/>
              <a:pPr/>
              <a:t>6</a:t>
            </a:fld>
            <a:endParaRPr lang="en-US"/>
          </a:p>
        </p:txBody>
      </p:sp>
    </p:spTree>
    <p:extLst>
      <p:ext uri="{BB962C8B-B14F-4D97-AF65-F5344CB8AC3E}">
        <p14:creationId xmlns:p14="http://schemas.microsoft.com/office/powerpoint/2010/main" val="2047944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150" r="8509" b="50000"/>
          <a:stretch/>
        </p:blipFill>
        <p:spPr>
          <a:xfrm>
            <a:off x="76200" y="969849"/>
            <a:ext cx="9067800" cy="5811951"/>
          </a:xfrm>
          <a:prstGeom prst="rect">
            <a:avLst/>
          </a:prstGeom>
        </p:spPr>
      </p:pic>
      <p:sp>
        <p:nvSpPr>
          <p:cNvPr id="3" name="Date Placeholder 2"/>
          <p:cNvSpPr>
            <a:spLocks noGrp="1"/>
          </p:cNvSpPr>
          <p:nvPr>
            <p:ph type="dt" sz="half" idx="10"/>
          </p:nvPr>
        </p:nvSpPr>
        <p:spPr/>
        <p:txBody>
          <a:bodyPr/>
          <a:lstStyle/>
          <a:p>
            <a:fld id="{22D319CC-9294-4B69-9F6D-B0F51AE46907}" type="datetime1">
              <a:rPr lang="en-US" smtClean="0"/>
              <a:t>12/6/2013</a:t>
            </a:fld>
            <a:endParaRPr lang="en-US"/>
          </a:p>
        </p:txBody>
      </p:sp>
      <p:sp>
        <p:nvSpPr>
          <p:cNvPr id="4" name="Footer Placeholder 3"/>
          <p:cNvSpPr>
            <a:spLocks noGrp="1"/>
          </p:cNvSpPr>
          <p:nvPr>
            <p:ph type="ftr" sz="quarter" idx="11"/>
          </p:nvPr>
        </p:nvSpPr>
        <p:spPr/>
        <p:txBody>
          <a:bodyPr/>
          <a:lstStyle/>
          <a:p>
            <a:r>
              <a:rPr lang="en-US" smtClean="0"/>
              <a:t>Proprietary &amp; Confidential</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7</a:t>
            </a:fld>
            <a:endParaRPr lang="en-US"/>
          </a:p>
        </p:txBody>
      </p:sp>
      <p:sp>
        <p:nvSpPr>
          <p:cNvPr id="6" name="Title 5"/>
          <p:cNvSpPr txBox="1">
            <a:spLocks/>
          </p:cNvSpPr>
          <p:nvPr/>
        </p:nvSpPr>
        <p:spPr>
          <a:xfrm>
            <a:off x="457200" y="274638"/>
            <a:ext cx="8229600" cy="546501"/>
          </a:xfrm>
          <a:prstGeom prst="rect">
            <a:avLst/>
          </a:prstGeom>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2400" dirty="0" smtClean="0">
                <a:solidFill>
                  <a:schemeClr val="tx1"/>
                </a:solidFill>
              </a:rPr>
              <a:t>Drop Menu – Design Option 2 (Tier 2 and 3 pages)</a:t>
            </a:r>
            <a:endParaRPr lang="en-US" sz="2400" dirty="0">
              <a:solidFill>
                <a:schemeClr val="tx1"/>
              </a:solidFill>
            </a:endParaRPr>
          </a:p>
        </p:txBody>
      </p:sp>
    </p:spTree>
    <p:extLst>
      <p:ext uri="{BB962C8B-B14F-4D97-AF65-F5344CB8AC3E}">
        <p14:creationId xmlns:p14="http://schemas.microsoft.com/office/powerpoint/2010/main" val="4288944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Landing Page</a:t>
            </a:r>
            <a:endParaRPr lang="en-US" dirty="0"/>
          </a:p>
        </p:txBody>
      </p:sp>
      <p:sp>
        <p:nvSpPr>
          <p:cNvPr id="3" name="Date Placeholder 2"/>
          <p:cNvSpPr>
            <a:spLocks noGrp="1"/>
          </p:cNvSpPr>
          <p:nvPr>
            <p:ph type="dt" sz="half" idx="10"/>
          </p:nvPr>
        </p:nvSpPr>
        <p:spPr/>
        <p:txBody>
          <a:bodyPr/>
          <a:lstStyle/>
          <a:p>
            <a:fld id="{B7E019E2-3F4A-4581-9830-5870FF142C37}" type="datetime1">
              <a:rPr lang="en-US" smtClean="0"/>
              <a:t>12/6/2013</a:t>
            </a:fld>
            <a:endParaRPr lang="en-US"/>
          </a:p>
        </p:txBody>
      </p:sp>
      <p:sp>
        <p:nvSpPr>
          <p:cNvPr id="4" name="Footer Placeholder 3"/>
          <p:cNvSpPr>
            <a:spLocks noGrp="1"/>
          </p:cNvSpPr>
          <p:nvPr>
            <p:ph type="ftr" sz="quarter" idx="11"/>
          </p:nvPr>
        </p:nvSpPr>
        <p:spPr/>
        <p:txBody>
          <a:bodyPr/>
          <a:lstStyle/>
          <a:p>
            <a:r>
              <a:rPr lang="en-US" smtClean="0"/>
              <a:t>Proprietary &amp; Confidential</a:t>
            </a:r>
            <a:endParaRPr lang="en-US"/>
          </a:p>
        </p:txBody>
      </p:sp>
      <p:sp>
        <p:nvSpPr>
          <p:cNvPr id="5" name="Slide Number Placeholder 4"/>
          <p:cNvSpPr>
            <a:spLocks noGrp="1"/>
          </p:cNvSpPr>
          <p:nvPr>
            <p:ph type="sldNum" sz="quarter" idx="12"/>
          </p:nvPr>
        </p:nvSpPr>
        <p:spPr/>
        <p:txBody>
          <a:bodyPr/>
          <a:lstStyle/>
          <a:p>
            <a:fld id="{EACA6DD2-DCD1-434B-BFD1-8D6155062594}" type="slidenum">
              <a:rPr lang="en-US" smtClean="0"/>
              <a:pPr/>
              <a:t>8</a:t>
            </a:fld>
            <a:endParaRPr lang="en-US"/>
          </a:p>
        </p:txBody>
      </p:sp>
    </p:spTree>
    <p:extLst>
      <p:ext uri="{BB962C8B-B14F-4D97-AF65-F5344CB8AC3E}">
        <p14:creationId xmlns:p14="http://schemas.microsoft.com/office/powerpoint/2010/main" val="2023263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94AEE7-FDBF-4789-8FE6-BF246728E394}" type="datetime1">
              <a:rPr lang="en-US" smtClean="0"/>
              <a:t>12/6/2013</a:t>
            </a:fld>
            <a:endParaRPr lang="en-US"/>
          </a:p>
        </p:txBody>
      </p:sp>
      <p:sp>
        <p:nvSpPr>
          <p:cNvPr id="3" name="Footer Placeholder 2"/>
          <p:cNvSpPr>
            <a:spLocks noGrp="1"/>
          </p:cNvSpPr>
          <p:nvPr>
            <p:ph type="ftr" sz="quarter" idx="11"/>
          </p:nvPr>
        </p:nvSpPr>
        <p:spPr/>
        <p:txBody>
          <a:bodyPr/>
          <a:lstStyle/>
          <a:p>
            <a:r>
              <a:rPr lang="en-US" smtClean="0"/>
              <a:t>Proprietary &amp; Confidential</a:t>
            </a:r>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9</a:t>
            </a:fld>
            <a:endParaRPr lang="en-US"/>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7826"/>
          <a:stretch/>
        </p:blipFill>
        <p:spPr bwMode="auto">
          <a:xfrm>
            <a:off x="247650" y="3810000"/>
            <a:ext cx="8647113"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0"/>
            <a:ext cx="8647113" cy="401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19"/>
          <p:cNvSpPr>
            <a:spLocks noChangeArrowheads="1"/>
          </p:cNvSpPr>
          <p:nvPr/>
        </p:nvSpPr>
        <p:spPr bwMode="auto">
          <a:xfrm>
            <a:off x="4495800" y="1524000"/>
            <a:ext cx="2971800" cy="1295400"/>
          </a:xfrm>
          <a:prstGeom prst="wedgeEllipseCallout">
            <a:avLst>
              <a:gd name="adj1" fmla="val -161587"/>
              <a:gd name="adj2" fmla="val -33783"/>
            </a:avLst>
          </a:prstGeom>
          <a:solidFill>
            <a:srgbClr val="FFFFCC"/>
          </a:solidFill>
          <a:ln w="9525">
            <a:solidFill>
              <a:schemeClr val="tx1"/>
            </a:solidFill>
            <a:miter lim="800000"/>
            <a:headEnd/>
            <a:tailEnd/>
          </a:ln>
          <a:effectLst/>
        </p:spPr>
        <p:txBody>
          <a:bodyPr/>
          <a:lstStyle/>
          <a:p>
            <a:pPr algn="ctr"/>
            <a:r>
              <a:rPr lang="en-US" sz="1000" dirty="0" smtClean="0">
                <a:solidFill>
                  <a:srgbClr val="000000"/>
                </a:solidFill>
              </a:rPr>
              <a:t>Large banner image above page title is only difference between  landing and standard templates – Generally used for major section home pages like “Admissions”</a:t>
            </a:r>
            <a:endParaRPr lang="en-US" sz="1000" dirty="0">
              <a:solidFill>
                <a:srgbClr val="000000"/>
              </a:solidFill>
            </a:endParaRPr>
          </a:p>
        </p:txBody>
      </p:sp>
    </p:spTree>
    <p:extLst>
      <p:ext uri="{BB962C8B-B14F-4D97-AF65-F5344CB8AC3E}">
        <p14:creationId xmlns:p14="http://schemas.microsoft.com/office/powerpoint/2010/main" val="2432436723"/>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Site hierarchy</Template>
  <TotalTime>1265</TotalTime>
  <Words>2030</Words>
  <Application>Microsoft Office PowerPoint</Application>
  <PresentationFormat>On-screen Show (4:3)</PresentationFormat>
  <Paragraphs>304</Paragraphs>
  <Slides>36</Slides>
  <Notes>2</Notes>
  <HiddenSlides>0</HiddenSlides>
  <MMClips>0</MMClips>
  <ScaleCrop>false</ScaleCrop>
  <HeadingPairs>
    <vt:vector size="4" baseType="variant">
      <vt:variant>
        <vt:lpstr>Theme</vt:lpstr>
      </vt:variant>
      <vt:variant>
        <vt:i4>5</vt:i4>
      </vt:variant>
      <vt:variant>
        <vt:lpstr>Slide Titles</vt:lpstr>
      </vt:variant>
      <vt:variant>
        <vt:i4>36</vt:i4>
      </vt:variant>
    </vt:vector>
  </HeadingPairs>
  <TitlesOfParts>
    <vt:vector size="41" baseType="lpstr">
      <vt:lpstr>Custom Design</vt:lpstr>
      <vt:lpstr>2_Default Design</vt:lpstr>
      <vt:lpstr>3_Custom Design</vt:lpstr>
      <vt:lpstr>4_Custom Design</vt:lpstr>
      <vt:lpstr>Waveform</vt:lpstr>
      <vt:lpstr>Grossmont Website Redesign</vt:lpstr>
      <vt:lpstr>Terms &amp; Definitions</vt:lpstr>
      <vt:lpstr>Proposed Site Templates</vt:lpstr>
      <vt:lpstr>Home Page</vt:lpstr>
      <vt:lpstr>PowerPoint Presentation</vt:lpstr>
      <vt:lpstr>Drop Menu – Design Option 1 (Tier 2 pages only)</vt:lpstr>
      <vt:lpstr>PowerPoint Presentation</vt:lpstr>
      <vt:lpstr>Landing Page</vt:lpstr>
      <vt:lpstr>PowerPoint Presentation</vt:lpstr>
      <vt:lpstr>PowerPoint Presentation</vt:lpstr>
      <vt:lpstr>Standard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Faculty Pages</vt:lpstr>
      <vt:lpstr>PowerPoint Presentation</vt:lpstr>
      <vt:lpstr>PowerPoint Presentation</vt:lpstr>
      <vt:lpstr>PowerPoint Presentation</vt:lpstr>
      <vt:lpstr>News</vt:lpstr>
      <vt:lpstr>PowerPoint Presentation</vt:lpstr>
      <vt:lpstr>PowerPoint Presentation</vt:lpstr>
      <vt:lpstr>Newsletters</vt:lpstr>
      <vt:lpstr>PowerPoint Presentation</vt:lpstr>
      <vt:lpstr>Emergency Status Messages</vt:lpstr>
      <vt:lpstr>PowerPoint Presentation</vt:lpstr>
      <vt:lpstr>PowerPoint Presentation</vt:lpstr>
      <vt:lpstr>PowerPoint Presentation</vt:lpstr>
      <vt:lpstr>PowerPoint Presentation</vt:lpstr>
      <vt:lpstr>Widgets</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CLIENT Needs Assessment  Site Hierarchy and Wireframes</dc:title>
  <dc:creator>Annette Fowler</dc:creator>
  <cp:lastModifiedBy>Fowler, Annette</cp:lastModifiedBy>
  <cp:revision>110</cp:revision>
  <dcterms:created xsi:type="dcterms:W3CDTF">2012-08-23T20:14:19Z</dcterms:created>
  <dcterms:modified xsi:type="dcterms:W3CDTF">2013-12-07T00:47:33Z</dcterms:modified>
</cp:coreProperties>
</file>