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 id="2147483653" r:id="rId2"/>
    <p:sldMasterId id="2147483650" r:id="rId3"/>
    <p:sldMasterId id="2147483651" r:id="rId4"/>
    <p:sldMasterId id="2147483652" r:id="rId5"/>
  </p:sldMasterIdLst>
  <p:notesMasterIdLst>
    <p:notesMasterId r:id="rId18"/>
  </p:notesMasterIdLst>
  <p:sldIdLst>
    <p:sldId id="299" r:id="rId6"/>
    <p:sldId id="306" r:id="rId7"/>
    <p:sldId id="300" r:id="rId8"/>
    <p:sldId id="301" r:id="rId9"/>
    <p:sldId id="304" r:id="rId10"/>
    <p:sldId id="303" r:id="rId11"/>
    <p:sldId id="302" r:id="rId12"/>
    <p:sldId id="305" r:id="rId13"/>
    <p:sldId id="307" r:id="rId14"/>
    <p:sldId id="308" r:id="rId15"/>
    <p:sldId id="311" r:id="rId16"/>
    <p:sldId id="312" r:id="rId17"/>
  </p:sldIdLst>
  <p:sldSz cx="9144000" cy="6858000" type="screen4x3"/>
  <p:notesSz cx="7077075" cy="90043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FF9B"/>
    <a:srgbClr val="DEDEDE"/>
    <a:srgbClr val="DEE8FF"/>
    <a:srgbClr val="B6C6E6"/>
    <a:srgbClr val="FFFFCC"/>
    <a:srgbClr val="006D67"/>
    <a:srgbClr val="FCBB00"/>
    <a:srgbClr val="0E3873"/>
    <a:srgbClr val="FF3300"/>
    <a:srgbClr val="396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4660"/>
  </p:normalViewPr>
  <p:slideViewPr>
    <p:cSldViewPr>
      <p:cViewPr>
        <p:scale>
          <a:sx n="100" d="100"/>
          <a:sy n="100" d="100"/>
        </p:scale>
        <p:origin x="-1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66733" cy="4505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4008705" y="0"/>
            <a:ext cx="3066733" cy="4505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707708" y="4277658"/>
            <a:ext cx="5661660" cy="4051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552240"/>
            <a:ext cx="3066733" cy="450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4008705" y="8552240"/>
            <a:ext cx="3066733" cy="450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4F10FC7-1BD9-4FD0-8E47-EF757C2C60E4}" type="slidenum">
              <a:rPr lang="en-US"/>
              <a:pPr/>
              <a:t>‹#›</a:t>
            </a:fld>
            <a:endParaRPr lang="en-US"/>
          </a:p>
        </p:txBody>
      </p:sp>
    </p:spTree>
    <p:extLst>
      <p:ext uri="{BB962C8B-B14F-4D97-AF65-F5344CB8AC3E}">
        <p14:creationId xmlns:p14="http://schemas.microsoft.com/office/powerpoint/2010/main" val="301587976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4578" name="Rectangle 2"/>
          <p:cNvSpPr>
            <a:spLocks noGrp="1" noChangeArrowheads="1"/>
          </p:cNvSpPr>
          <p:nvPr>
            <p:ph type="subTitle" idx="1"/>
          </p:nvPr>
        </p:nvSpPr>
        <p:spPr>
          <a:xfrm>
            <a:off x="1371600" y="3886200"/>
            <a:ext cx="6400800" cy="1752600"/>
          </a:xfrm>
        </p:spPr>
        <p:txBody>
          <a:bodyPr/>
          <a:lstStyle>
            <a:lvl1pPr marL="0" indent="0" algn="ctr">
              <a:buFontTx/>
              <a:buNone/>
              <a:defRPr sz="1800"/>
            </a:lvl1pPr>
          </a:lstStyle>
          <a:p>
            <a:r>
              <a:rPr lang="en-US" smtClean="0"/>
              <a:t>Click to edit Master subtitle style</a:t>
            </a:r>
            <a:endParaRPr lang="en-US"/>
          </a:p>
        </p:txBody>
      </p:sp>
      <p:sp>
        <p:nvSpPr>
          <p:cNvPr id="24579" name="Rectangle 3"/>
          <p:cNvSpPr>
            <a:spLocks noGrp="1" noChangeArrowheads="1"/>
          </p:cNvSpPr>
          <p:nvPr>
            <p:ph type="dt" sz="half" idx="2"/>
          </p:nvPr>
        </p:nvSpPr>
        <p:spPr>
          <a:xfrm>
            <a:off x="457200" y="6245225"/>
            <a:ext cx="2133600" cy="476250"/>
          </a:xfrm>
          <a:prstGeom prst="rect">
            <a:avLst/>
          </a:prstGeom>
        </p:spPr>
        <p:txBody>
          <a:bodyPr/>
          <a:lstStyle>
            <a:lvl1pPr>
              <a:defRPr/>
            </a:lvl1pPr>
          </a:lstStyle>
          <a:p>
            <a:fld id="{26367854-E34B-445A-8892-7115F4C2FC1C}" type="datetime1">
              <a:rPr lang="en-US" smtClean="0"/>
              <a:t>3/26/2014</a:t>
            </a:fld>
            <a:endParaRPr lang="en-US"/>
          </a:p>
        </p:txBody>
      </p:sp>
      <p:sp>
        <p:nvSpPr>
          <p:cNvPr id="24580" name="Rectangle 4"/>
          <p:cNvSpPr>
            <a:spLocks noGrp="1" noChangeArrowheads="1"/>
          </p:cNvSpPr>
          <p:nvPr>
            <p:ph type="ftr" sz="quarter" idx="3"/>
          </p:nvPr>
        </p:nvSpPr>
        <p:spPr>
          <a:xfrm>
            <a:off x="3124200" y="7296150"/>
            <a:ext cx="2895600" cy="476250"/>
          </a:xfrm>
          <a:prstGeom prst="rect">
            <a:avLst/>
          </a:prstGeom>
        </p:spPr>
        <p:txBody>
          <a:bodyPr/>
          <a:lstStyle>
            <a:lvl1pPr>
              <a:defRPr/>
            </a:lvl1pPr>
          </a:lstStyle>
          <a:p>
            <a:r>
              <a:rPr lang="en-US"/>
              <a:t>Proprietary &amp; Confidential</a:t>
            </a:r>
          </a:p>
        </p:txBody>
      </p:sp>
      <p:sp>
        <p:nvSpPr>
          <p:cNvPr id="24581" name="Rectangle 5"/>
          <p:cNvSpPr>
            <a:spLocks noGrp="1" noChangeArrowheads="1"/>
          </p:cNvSpPr>
          <p:nvPr>
            <p:ph type="sldNum" sz="quarter" idx="4"/>
          </p:nvPr>
        </p:nvSpPr>
        <p:spPr>
          <a:xfrm>
            <a:off x="6553200" y="6245225"/>
            <a:ext cx="2133600" cy="476250"/>
          </a:xfrm>
        </p:spPr>
        <p:txBody>
          <a:bodyPr/>
          <a:lstStyle>
            <a:lvl1pPr>
              <a:defRPr/>
            </a:lvl1pPr>
          </a:lstStyle>
          <a:p>
            <a:fld id="{1AF51E49-E40F-4232-B803-6403591BBAA6}" type="slidenum">
              <a:rPr lang="en-US"/>
              <a:pPr/>
              <a:t>‹#›</a:t>
            </a:fld>
            <a:endParaRPr lang="en-US"/>
          </a:p>
        </p:txBody>
      </p:sp>
      <p:pic>
        <p:nvPicPr>
          <p:cNvPr id="24582" name="Picture 6"/>
          <p:cNvPicPr>
            <a:picLocks noChangeAspect="1" noChangeArrowheads="1"/>
          </p:cNvPicPr>
          <p:nvPr/>
        </p:nvPicPr>
        <p:blipFill>
          <a:blip r:embed="rId2" cstate="print"/>
          <a:srcRect/>
          <a:stretch>
            <a:fillRect/>
          </a:stretch>
        </p:blipFill>
        <p:spPr bwMode="auto">
          <a:xfrm>
            <a:off x="3962400" y="6486525"/>
            <a:ext cx="1371600" cy="371475"/>
          </a:xfrm>
          <a:prstGeom prst="rect">
            <a:avLst/>
          </a:prstGeom>
          <a:noFill/>
          <a:ln w="9525">
            <a:noFill/>
            <a:miter lim="800000"/>
            <a:headEnd/>
            <a:tailEnd/>
          </a:ln>
          <a:effectLst/>
        </p:spPr>
      </p:pic>
      <p:sp>
        <p:nvSpPr>
          <p:cNvPr id="24584" name="Rectangle 8"/>
          <p:cNvSpPr>
            <a:spLocks noGrp="1" noChangeArrowheads="1"/>
          </p:cNvSpPr>
          <p:nvPr>
            <p:ph type="ctrTitle"/>
          </p:nvPr>
        </p:nvSpPr>
        <p:spPr>
          <a:xfrm>
            <a:off x="685800" y="2130425"/>
            <a:ext cx="7772400" cy="1470025"/>
          </a:xfrm>
        </p:spPr>
        <p:txBody>
          <a:bodyPr/>
          <a:lstStyle>
            <a:lvl1pPr algn="ctr">
              <a:defRPr sz="3200">
                <a:solidFill>
                  <a:schemeClr val="tx1"/>
                </a:solidFill>
              </a:defRPr>
            </a:lvl1pPr>
          </a:lstStyle>
          <a:p>
            <a:r>
              <a:rPr lang="en-US" smtClean="0"/>
              <a:t>Click to edit Master title style</a:t>
            </a:r>
            <a:endParaRPr lang="en-US"/>
          </a:p>
        </p:txBody>
      </p:sp>
      <p:sp>
        <p:nvSpPr>
          <p:cNvPr id="9" name="Rectangle 8"/>
          <p:cNvSpPr/>
          <p:nvPr userDrawn="1"/>
        </p:nvSpPr>
        <p:spPr>
          <a:xfrm>
            <a:off x="0" y="0"/>
            <a:ext cx="9144000" cy="1066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b="1" dirty="0">
              <a:solidFill>
                <a:schemeClr val="bg1"/>
              </a:solidFill>
            </a:endParaRPr>
          </a:p>
        </p:txBody>
      </p:sp>
      <p:pic>
        <p:nvPicPr>
          <p:cNvPr id="10" name="Picture 2" descr="Grossmont Cuyamaca Community College District logo"/>
          <p:cNvPicPr>
            <a:picLocks noChangeAspect="1" noChangeArrowheads="1"/>
          </p:cNvPicPr>
          <p:nvPr userDrawn="1"/>
        </p:nvPicPr>
        <p:blipFill>
          <a:blip r:embed="rId3"/>
          <a:srcRect/>
          <a:stretch>
            <a:fillRect/>
          </a:stretch>
        </p:blipFill>
        <p:spPr bwMode="auto">
          <a:xfrm>
            <a:off x="-1" y="0"/>
            <a:ext cx="4605861" cy="12192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0" y="6626225"/>
            <a:ext cx="2133600" cy="231775"/>
          </a:xfrm>
          <a:prstGeom prst="rect">
            <a:avLst/>
          </a:prstGeom>
        </p:spPr>
        <p:txBody>
          <a:bodyPr/>
          <a:lstStyle>
            <a:lvl1pPr>
              <a:defRPr/>
            </a:lvl1pPr>
          </a:lstStyle>
          <a:p>
            <a:fld id="{214274EE-1C79-4702-BB8C-25F8BA04F435}" type="datetime1">
              <a:rPr lang="en-US" smtClean="0"/>
              <a:t>3/26/2014</a:t>
            </a:fld>
            <a:endParaRPr lang="en-US"/>
          </a:p>
        </p:txBody>
      </p:sp>
      <p:sp>
        <p:nvSpPr>
          <p:cNvPr id="5" name="Footer Placeholder 4"/>
          <p:cNvSpPr>
            <a:spLocks noGrp="1"/>
          </p:cNvSpPr>
          <p:nvPr>
            <p:ph type="ftr" sz="quarter" idx="11"/>
          </p:nvPr>
        </p:nvSpPr>
        <p:spPr>
          <a:xfrm>
            <a:off x="3124200" y="7296150"/>
            <a:ext cx="2895600" cy="476250"/>
          </a:xfrm>
          <a:prstGeom prst="rect">
            <a:avLst/>
          </a:prstGeom>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1387A2F3-46A8-4A1C-A813-42E25883BC3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28600"/>
            <a:ext cx="21336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2484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0" y="6626225"/>
            <a:ext cx="2133600" cy="231775"/>
          </a:xfrm>
          <a:prstGeom prst="rect">
            <a:avLst/>
          </a:prstGeom>
        </p:spPr>
        <p:txBody>
          <a:bodyPr/>
          <a:lstStyle>
            <a:lvl1pPr>
              <a:defRPr/>
            </a:lvl1pPr>
          </a:lstStyle>
          <a:p>
            <a:fld id="{AD749DFD-E886-41E4-A3C7-B133C910E97B}" type="datetime1">
              <a:rPr lang="en-US" smtClean="0"/>
              <a:t>3/26/2014</a:t>
            </a:fld>
            <a:endParaRPr lang="en-US"/>
          </a:p>
        </p:txBody>
      </p:sp>
      <p:sp>
        <p:nvSpPr>
          <p:cNvPr id="5" name="Footer Placeholder 4"/>
          <p:cNvSpPr>
            <a:spLocks noGrp="1"/>
          </p:cNvSpPr>
          <p:nvPr>
            <p:ph type="ftr" sz="quarter" idx="11"/>
          </p:nvPr>
        </p:nvSpPr>
        <p:spPr>
          <a:xfrm>
            <a:off x="3124200" y="7296150"/>
            <a:ext cx="2895600" cy="476250"/>
          </a:xfrm>
          <a:prstGeom prst="rect">
            <a:avLst/>
          </a:prstGeom>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1B029F0C-512E-4DB8-AD90-4D0B89008A5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5298" name="Rectangle 2"/>
          <p:cNvSpPr>
            <a:spLocks noGrp="1" noChangeArrowheads="1"/>
          </p:cNvSpPr>
          <p:nvPr>
            <p:ph type="subTitle" idx="1"/>
          </p:nvPr>
        </p:nvSpPr>
        <p:spPr>
          <a:xfrm>
            <a:off x="1371600" y="3886200"/>
            <a:ext cx="6400800" cy="1752600"/>
          </a:xfrm>
        </p:spPr>
        <p:txBody>
          <a:bodyPr/>
          <a:lstStyle>
            <a:lvl1pPr marL="0" indent="0" algn="ctr">
              <a:buFontTx/>
              <a:buNone/>
              <a:defRPr sz="1800"/>
            </a:lvl1pPr>
          </a:lstStyle>
          <a:p>
            <a:r>
              <a:rPr lang="en-US"/>
              <a:t>Click to edit Master subtitle style</a:t>
            </a:r>
          </a:p>
        </p:txBody>
      </p:sp>
      <p:sp>
        <p:nvSpPr>
          <p:cNvPr id="55299" name="Rectangle 3"/>
          <p:cNvSpPr>
            <a:spLocks noGrp="1" noChangeArrowheads="1"/>
          </p:cNvSpPr>
          <p:nvPr>
            <p:ph type="dt" sz="half" idx="2"/>
          </p:nvPr>
        </p:nvSpPr>
        <p:spPr>
          <a:xfrm>
            <a:off x="457200" y="6245225"/>
            <a:ext cx="2133600" cy="476250"/>
          </a:xfrm>
        </p:spPr>
        <p:txBody>
          <a:bodyPr/>
          <a:lstStyle>
            <a:lvl1pPr>
              <a:defRPr/>
            </a:lvl1pPr>
          </a:lstStyle>
          <a:p>
            <a:fld id="{93CA741F-CAC8-4013-ABE9-E69CAA76D341}" type="datetime1">
              <a:rPr lang="en-US" smtClean="0"/>
              <a:t>3/26/2014</a:t>
            </a:fld>
            <a:endParaRPr lang="en-US"/>
          </a:p>
        </p:txBody>
      </p:sp>
      <p:sp>
        <p:nvSpPr>
          <p:cNvPr id="55300" name="Rectangle 4"/>
          <p:cNvSpPr>
            <a:spLocks noGrp="1" noChangeArrowheads="1"/>
          </p:cNvSpPr>
          <p:nvPr>
            <p:ph type="ftr" sz="quarter" idx="3"/>
          </p:nvPr>
        </p:nvSpPr>
        <p:spPr/>
        <p:txBody>
          <a:bodyPr/>
          <a:lstStyle>
            <a:lvl1pPr>
              <a:defRPr/>
            </a:lvl1pPr>
          </a:lstStyle>
          <a:p>
            <a:r>
              <a:rPr lang="en-US"/>
              <a:t>Proprietary &amp; Confidential</a:t>
            </a:r>
          </a:p>
        </p:txBody>
      </p:sp>
      <p:sp>
        <p:nvSpPr>
          <p:cNvPr id="55301" name="Rectangle 5"/>
          <p:cNvSpPr>
            <a:spLocks noGrp="1" noChangeArrowheads="1"/>
          </p:cNvSpPr>
          <p:nvPr>
            <p:ph type="sldNum" sz="quarter" idx="4"/>
          </p:nvPr>
        </p:nvSpPr>
        <p:spPr>
          <a:xfrm>
            <a:off x="6553200" y="6245225"/>
            <a:ext cx="2133600" cy="476250"/>
          </a:xfrm>
        </p:spPr>
        <p:txBody>
          <a:bodyPr/>
          <a:lstStyle>
            <a:lvl1pPr>
              <a:defRPr/>
            </a:lvl1pPr>
          </a:lstStyle>
          <a:p>
            <a:fld id="{74283F86-CDC9-43A6-A99E-25D9F0CF55FD}" type="slidenum">
              <a:rPr lang="en-US"/>
              <a:pPr/>
              <a:t>‹#›</a:t>
            </a:fld>
            <a:endParaRPr lang="en-US"/>
          </a:p>
        </p:txBody>
      </p:sp>
      <p:pic>
        <p:nvPicPr>
          <p:cNvPr id="55302" name="Picture 6"/>
          <p:cNvPicPr>
            <a:picLocks noChangeAspect="1" noChangeArrowheads="1"/>
          </p:cNvPicPr>
          <p:nvPr/>
        </p:nvPicPr>
        <p:blipFill>
          <a:blip r:embed="rId2" cstate="print"/>
          <a:srcRect/>
          <a:stretch>
            <a:fillRect/>
          </a:stretch>
        </p:blipFill>
        <p:spPr bwMode="auto">
          <a:xfrm>
            <a:off x="3962400" y="6486525"/>
            <a:ext cx="1371600" cy="371475"/>
          </a:xfrm>
          <a:prstGeom prst="rect">
            <a:avLst/>
          </a:prstGeom>
          <a:noFill/>
          <a:ln w="9525">
            <a:noFill/>
            <a:miter lim="800000"/>
            <a:headEnd/>
            <a:tailEnd/>
          </a:ln>
          <a:effectLst/>
        </p:spPr>
      </p:pic>
      <p:sp>
        <p:nvSpPr>
          <p:cNvPr id="55304" name="Rectangle 8"/>
          <p:cNvSpPr>
            <a:spLocks noGrp="1" noChangeArrowheads="1"/>
          </p:cNvSpPr>
          <p:nvPr>
            <p:ph type="ctrTitle"/>
          </p:nvPr>
        </p:nvSpPr>
        <p:spPr>
          <a:xfrm>
            <a:off x="685800" y="2130425"/>
            <a:ext cx="7772400" cy="1470025"/>
          </a:xfrm>
        </p:spPr>
        <p:txBody>
          <a:bodyPr/>
          <a:lstStyle>
            <a:lvl1pPr algn="ctr">
              <a:defRPr sz="3200">
                <a:solidFill>
                  <a:schemeClr val="tx1"/>
                </a:solidFill>
              </a:defRPr>
            </a:lvl1pPr>
          </a:lstStyle>
          <a:p>
            <a:r>
              <a:rPr lang="en-US"/>
              <a:t>Click to edit Master title style</a:t>
            </a:r>
          </a:p>
        </p:txBody>
      </p:sp>
      <p:sp>
        <p:nvSpPr>
          <p:cNvPr id="9" name="Rectangle 8"/>
          <p:cNvSpPr/>
          <p:nvPr userDrawn="1"/>
        </p:nvSpPr>
        <p:spPr>
          <a:xfrm>
            <a:off x="0" y="0"/>
            <a:ext cx="9144000" cy="1066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b="1" dirty="0" smtClean="0">
                <a:solidFill>
                  <a:schemeClr val="bg1"/>
                </a:solidFill>
              </a:rPr>
              <a:t>Logo Image Here</a:t>
            </a:r>
            <a:endParaRPr lang="en-US" b="1" dirty="0">
              <a:solidFill>
                <a:schemeClr val="bg1"/>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62CB363-C91F-48EC-A24E-7506F184054A}" type="datetime1">
              <a:rPr lang="en-US" smtClean="0"/>
              <a:t>3/26/2014</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3932E2BE-B396-4913-87CA-11DB9E0D7B6B}"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551B98D-95EF-4370-9F5A-818A221AF981}" type="datetime1">
              <a:rPr lang="en-US" smtClean="0"/>
              <a:t>3/26/2014</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4F9447E0-189F-45E7-9A37-B72331FF1485}"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FCC827E5-42C7-45E8-A5E8-9F3B7E7CEC84}" type="datetime1">
              <a:rPr lang="en-US" smtClean="0"/>
              <a:t>3/26/2014</a:t>
            </a:fld>
            <a:endParaRPr lang="en-US"/>
          </a:p>
        </p:txBody>
      </p:sp>
      <p:sp>
        <p:nvSpPr>
          <p:cNvPr id="6" name="Footer Placeholder 5"/>
          <p:cNvSpPr>
            <a:spLocks noGrp="1"/>
          </p:cNvSpPr>
          <p:nvPr>
            <p:ph type="ftr" sz="quarter" idx="11"/>
          </p:nvPr>
        </p:nvSpPr>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D270199E-2A0B-4110-BB7C-69B81D66EFCF}"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B055400-2A68-480D-BFC0-1E318D9BBBAA}" type="datetime1">
              <a:rPr lang="en-US" smtClean="0"/>
              <a:t>3/26/2014</a:t>
            </a:fld>
            <a:endParaRPr lang="en-US"/>
          </a:p>
        </p:txBody>
      </p:sp>
      <p:sp>
        <p:nvSpPr>
          <p:cNvPr id="8" name="Footer Placeholder 7"/>
          <p:cNvSpPr>
            <a:spLocks noGrp="1"/>
          </p:cNvSpPr>
          <p:nvPr>
            <p:ph type="ftr" sz="quarter" idx="11"/>
          </p:nvPr>
        </p:nvSpPr>
        <p:spPr/>
        <p:txBody>
          <a:bodyPr/>
          <a:lstStyle>
            <a:lvl1pPr>
              <a:defRPr/>
            </a:lvl1pPr>
          </a:lstStyle>
          <a:p>
            <a:r>
              <a:rPr lang="en-US"/>
              <a:t>Proprietary &amp; Confidential</a:t>
            </a:r>
          </a:p>
        </p:txBody>
      </p:sp>
      <p:sp>
        <p:nvSpPr>
          <p:cNvPr id="9" name="Slide Number Placeholder 8"/>
          <p:cNvSpPr>
            <a:spLocks noGrp="1"/>
          </p:cNvSpPr>
          <p:nvPr>
            <p:ph type="sldNum" sz="quarter" idx="12"/>
          </p:nvPr>
        </p:nvSpPr>
        <p:spPr/>
        <p:txBody>
          <a:bodyPr/>
          <a:lstStyle>
            <a:lvl1pPr>
              <a:defRPr/>
            </a:lvl1pPr>
          </a:lstStyle>
          <a:p>
            <a:fld id="{442F01CA-160D-48D0-B9A5-3C8527DAC65A}"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ABEF283E-7C51-4A35-950C-5F763A99D98B}" type="datetime1">
              <a:rPr lang="en-US" smtClean="0"/>
              <a:t>3/26/2014</a:t>
            </a:fld>
            <a:endParaRPr lang="en-US"/>
          </a:p>
        </p:txBody>
      </p:sp>
      <p:sp>
        <p:nvSpPr>
          <p:cNvPr id="4" name="Footer Placeholder 3"/>
          <p:cNvSpPr>
            <a:spLocks noGrp="1"/>
          </p:cNvSpPr>
          <p:nvPr>
            <p:ph type="ftr" sz="quarter" idx="11"/>
          </p:nvPr>
        </p:nvSpPr>
        <p:spPr/>
        <p:txBody>
          <a:bodyPr/>
          <a:lstStyle>
            <a:lvl1pPr>
              <a:defRPr/>
            </a:lvl1pPr>
          </a:lstStyle>
          <a:p>
            <a:r>
              <a:rPr lang="en-US"/>
              <a:t>Proprietary &amp; Confidential</a:t>
            </a:r>
          </a:p>
        </p:txBody>
      </p:sp>
      <p:sp>
        <p:nvSpPr>
          <p:cNvPr id="5" name="Slide Number Placeholder 4"/>
          <p:cNvSpPr>
            <a:spLocks noGrp="1"/>
          </p:cNvSpPr>
          <p:nvPr>
            <p:ph type="sldNum" sz="quarter" idx="12"/>
          </p:nvPr>
        </p:nvSpPr>
        <p:spPr/>
        <p:txBody>
          <a:bodyPr/>
          <a:lstStyle>
            <a:lvl1pPr>
              <a:defRPr/>
            </a:lvl1pPr>
          </a:lstStyle>
          <a:p>
            <a:fld id="{EACA6DD2-DCD1-434B-BFD1-8D6155062594}"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5B348EF-E8DB-49DA-99F4-9052F4BDCFC3}" type="datetime1">
              <a:rPr lang="en-US" smtClean="0"/>
              <a:t>3/26/2014</a:t>
            </a:fld>
            <a:endParaRPr lang="en-US"/>
          </a:p>
        </p:txBody>
      </p:sp>
      <p:sp>
        <p:nvSpPr>
          <p:cNvPr id="3" name="Footer Placeholder 2"/>
          <p:cNvSpPr>
            <a:spLocks noGrp="1"/>
          </p:cNvSpPr>
          <p:nvPr>
            <p:ph type="ftr" sz="quarter" idx="11"/>
          </p:nvPr>
        </p:nvSpPr>
        <p:spPr/>
        <p:txBody>
          <a:bodyPr/>
          <a:lstStyle>
            <a:lvl1pPr>
              <a:defRPr/>
            </a:lvl1pPr>
          </a:lstStyle>
          <a:p>
            <a:r>
              <a:rPr lang="en-US"/>
              <a:t>Proprietary &amp; Confidential</a:t>
            </a:r>
          </a:p>
        </p:txBody>
      </p:sp>
      <p:sp>
        <p:nvSpPr>
          <p:cNvPr id="4" name="Slide Number Placeholder 3"/>
          <p:cNvSpPr>
            <a:spLocks noGrp="1"/>
          </p:cNvSpPr>
          <p:nvPr>
            <p:ph type="sldNum" sz="quarter" idx="12"/>
          </p:nvPr>
        </p:nvSpPr>
        <p:spPr/>
        <p:txBody>
          <a:bodyPr/>
          <a:lstStyle>
            <a:lvl1pPr>
              <a:defRPr/>
            </a:lvl1pPr>
          </a:lstStyle>
          <a:p>
            <a:fld id="{F430DE0B-FEED-46CF-B9D8-B4D146AA3EC6}"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752819F-9AAD-4853-971B-8C1A58623FA4}" type="datetime1">
              <a:rPr lang="en-US" smtClean="0"/>
              <a:t>3/26/2014</a:t>
            </a:fld>
            <a:endParaRPr lang="en-US"/>
          </a:p>
        </p:txBody>
      </p:sp>
      <p:sp>
        <p:nvSpPr>
          <p:cNvPr id="6" name="Footer Placeholder 5"/>
          <p:cNvSpPr>
            <a:spLocks noGrp="1"/>
          </p:cNvSpPr>
          <p:nvPr>
            <p:ph type="ftr" sz="quarter" idx="11"/>
          </p:nvPr>
        </p:nvSpPr>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375E8425-42FB-4315-9AF0-DDEE9FA8C23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0" y="6626225"/>
            <a:ext cx="2133600" cy="231775"/>
          </a:xfrm>
          <a:prstGeom prst="rect">
            <a:avLst/>
          </a:prstGeom>
        </p:spPr>
        <p:txBody>
          <a:bodyPr/>
          <a:lstStyle>
            <a:lvl1pPr>
              <a:defRPr/>
            </a:lvl1pPr>
          </a:lstStyle>
          <a:p>
            <a:fld id="{D6A69F16-D9FA-45BD-AC4A-E2AF1398485C}" type="datetime1">
              <a:rPr lang="en-US" smtClean="0"/>
              <a:t>3/26/2014</a:t>
            </a:fld>
            <a:endParaRPr lang="en-US"/>
          </a:p>
        </p:txBody>
      </p:sp>
      <p:sp>
        <p:nvSpPr>
          <p:cNvPr id="5" name="Footer Placeholder 4"/>
          <p:cNvSpPr>
            <a:spLocks noGrp="1"/>
          </p:cNvSpPr>
          <p:nvPr>
            <p:ph type="ftr" sz="quarter" idx="11"/>
          </p:nvPr>
        </p:nvSpPr>
        <p:spPr>
          <a:xfrm>
            <a:off x="3124200" y="7296150"/>
            <a:ext cx="2895600" cy="476250"/>
          </a:xfrm>
          <a:prstGeom prst="rect">
            <a:avLst/>
          </a:prstGeom>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1C4DEA86-D1AE-43F4-969C-64A64603D7C4}"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DE1C921-DF0B-4467-85AF-70890767B3F6}" type="datetime1">
              <a:rPr lang="en-US" smtClean="0"/>
              <a:t>3/26/2014</a:t>
            </a:fld>
            <a:endParaRPr lang="en-US"/>
          </a:p>
        </p:txBody>
      </p:sp>
      <p:sp>
        <p:nvSpPr>
          <p:cNvPr id="6" name="Footer Placeholder 5"/>
          <p:cNvSpPr>
            <a:spLocks noGrp="1"/>
          </p:cNvSpPr>
          <p:nvPr>
            <p:ph type="ftr" sz="quarter" idx="11"/>
          </p:nvPr>
        </p:nvSpPr>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3E4C6A8A-1C88-4324-B7F2-29DFCBE33804}"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DC6BEA1-9F9C-476D-8014-6B99A5B63BD0}" type="datetime1">
              <a:rPr lang="en-US" smtClean="0"/>
              <a:t>3/26/2014</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5400CFFF-C405-46BB-A8EE-132380A50607}"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28600"/>
            <a:ext cx="21336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2484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6455734-E821-4C4E-B7BF-B33B998924B9}" type="datetime1">
              <a:rPr lang="en-US" smtClean="0"/>
              <a:t>3/26/2014</a:t>
            </a:fld>
            <a:endParaRPr lang="en-US"/>
          </a:p>
        </p:txBody>
      </p:sp>
      <p:sp>
        <p:nvSpPr>
          <p:cNvPr id="5" name="Footer Placeholder 4"/>
          <p:cNvSpPr>
            <a:spLocks noGrp="1"/>
          </p:cNvSpPr>
          <p:nvPr>
            <p:ph type="ftr" sz="quarter" idx="11"/>
          </p:nvPr>
        </p:nvSpPr>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2401717B-6676-4F94-9618-08C437C6E9FB}"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0" y="6626225"/>
            <a:ext cx="2133600" cy="231775"/>
          </a:xfrm>
          <a:prstGeom prst="rect">
            <a:avLst/>
          </a:prstGeom>
        </p:spPr>
        <p:txBody>
          <a:bodyPr/>
          <a:lstStyle>
            <a:lvl1pPr>
              <a:defRPr/>
            </a:lvl1pPr>
          </a:lstStyle>
          <a:p>
            <a:fld id="{B8D3A854-0C31-4279-A4A2-D077A0E94410}" type="datetime1">
              <a:rPr lang="en-US" smtClean="0"/>
              <a:t>3/26/2014</a:t>
            </a:fld>
            <a:endParaRPr lang="en-US"/>
          </a:p>
        </p:txBody>
      </p:sp>
      <p:sp>
        <p:nvSpPr>
          <p:cNvPr id="5" name="Footer Placeholder 4"/>
          <p:cNvSpPr>
            <a:spLocks noGrp="1"/>
          </p:cNvSpPr>
          <p:nvPr>
            <p:ph type="ftr" sz="quarter" idx="11"/>
          </p:nvPr>
        </p:nvSpPr>
        <p:spPr>
          <a:xfrm>
            <a:off x="3124200" y="7296150"/>
            <a:ext cx="2895600" cy="476250"/>
          </a:xfrm>
          <a:prstGeom prst="rect">
            <a:avLst/>
          </a:prstGeom>
        </p:spPr>
        <p:txBody>
          <a:bodyPr/>
          <a:lstStyle>
            <a:lvl1pPr>
              <a:defRPr/>
            </a:lvl1pPr>
          </a:lstStyle>
          <a:p>
            <a:r>
              <a:rPr lang="en-US"/>
              <a:t>Proprietary &amp; Confidential</a:t>
            </a:r>
          </a:p>
        </p:txBody>
      </p:sp>
      <p:sp>
        <p:nvSpPr>
          <p:cNvPr id="6" name="Slide Number Placeholder 5"/>
          <p:cNvSpPr>
            <a:spLocks noGrp="1"/>
          </p:cNvSpPr>
          <p:nvPr>
            <p:ph type="sldNum" sz="quarter" idx="12"/>
          </p:nvPr>
        </p:nvSpPr>
        <p:spPr/>
        <p:txBody>
          <a:bodyPr/>
          <a:lstStyle>
            <a:lvl1pPr>
              <a:defRPr/>
            </a:lvl1pPr>
          </a:lstStyle>
          <a:p>
            <a:fld id="{46347214-6B60-49D9-A02B-1EC46C03C6A1}"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0" y="6626225"/>
            <a:ext cx="2133600" cy="231775"/>
          </a:xfrm>
          <a:prstGeom prst="rect">
            <a:avLst/>
          </a:prstGeom>
        </p:spPr>
        <p:txBody>
          <a:bodyPr/>
          <a:lstStyle>
            <a:lvl1pPr>
              <a:defRPr/>
            </a:lvl1pPr>
          </a:lstStyle>
          <a:p>
            <a:fld id="{791D3B25-10F6-4E74-A470-F74745BEF172}" type="datetime1">
              <a:rPr lang="en-US" smtClean="0"/>
              <a:t>3/26/2014</a:t>
            </a:fld>
            <a:endParaRPr lang="en-US"/>
          </a:p>
        </p:txBody>
      </p:sp>
      <p:sp>
        <p:nvSpPr>
          <p:cNvPr id="6" name="Footer Placeholder 5"/>
          <p:cNvSpPr>
            <a:spLocks noGrp="1"/>
          </p:cNvSpPr>
          <p:nvPr>
            <p:ph type="ftr" sz="quarter" idx="11"/>
          </p:nvPr>
        </p:nvSpPr>
        <p:spPr>
          <a:xfrm>
            <a:off x="3124200" y="7296150"/>
            <a:ext cx="2895600" cy="476250"/>
          </a:xfrm>
          <a:prstGeom prst="rect">
            <a:avLst/>
          </a:prstGeom>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E2EB0FAB-89E0-4770-8DB1-978B4AB4E185}" type="slidenum">
              <a:rPr lang="en-US"/>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0" y="6626225"/>
            <a:ext cx="2133600" cy="231775"/>
          </a:xfrm>
          <a:prstGeom prst="rect">
            <a:avLst/>
          </a:prstGeom>
        </p:spPr>
        <p:txBody>
          <a:bodyPr/>
          <a:lstStyle>
            <a:lvl1pPr>
              <a:defRPr/>
            </a:lvl1pPr>
          </a:lstStyle>
          <a:p>
            <a:fld id="{B76E07A3-6E56-4F0F-A16C-4B5DFB12C1FA}" type="datetime1">
              <a:rPr lang="en-US" smtClean="0"/>
              <a:t>3/26/2014</a:t>
            </a:fld>
            <a:endParaRPr lang="en-US"/>
          </a:p>
        </p:txBody>
      </p:sp>
      <p:sp>
        <p:nvSpPr>
          <p:cNvPr id="8" name="Footer Placeholder 7"/>
          <p:cNvSpPr>
            <a:spLocks noGrp="1"/>
          </p:cNvSpPr>
          <p:nvPr>
            <p:ph type="ftr" sz="quarter" idx="11"/>
          </p:nvPr>
        </p:nvSpPr>
        <p:spPr>
          <a:xfrm>
            <a:off x="3124200" y="7296150"/>
            <a:ext cx="2895600" cy="476250"/>
          </a:xfrm>
          <a:prstGeom prst="rect">
            <a:avLst/>
          </a:prstGeom>
        </p:spPr>
        <p:txBody>
          <a:bodyPr/>
          <a:lstStyle>
            <a:lvl1pPr>
              <a:defRPr/>
            </a:lvl1pPr>
          </a:lstStyle>
          <a:p>
            <a:r>
              <a:rPr lang="en-US"/>
              <a:t>Proprietary &amp; Confidential</a:t>
            </a:r>
          </a:p>
        </p:txBody>
      </p:sp>
      <p:sp>
        <p:nvSpPr>
          <p:cNvPr id="9" name="Slide Number Placeholder 8"/>
          <p:cNvSpPr>
            <a:spLocks noGrp="1"/>
          </p:cNvSpPr>
          <p:nvPr>
            <p:ph type="sldNum" sz="quarter" idx="12"/>
          </p:nvPr>
        </p:nvSpPr>
        <p:spPr/>
        <p:txBody>
          <a:bodyPr/>
          <a:lstStyle>
            <a:lvl1pPr>
              <a:defRPr/>
            </a:lvl1pPr>
          </a:lstStyle>
          <a:p>
            <a:fld id="{C91DE23C-45F1-4C48-85EA-2E4EC4905D54}" type="slidenum">
              <a:rPr lang="en-US"/>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0" y="6626225"/>
            <a:ext cx="2133600" cy="231775"/>
          </a:xfrm>
          <a:prstGeom prst="rect">
            <a:avLst/>
          </a:prstGeom>
        </p:spPr>
        <p:txBody>
          <a:bodyPr/>
          <a:lstStyle>
            <a:lvl1pPr>
              <a:defRPr/>
            </a:lvl1pPr>
          </a:lstStyle>
          <a:p>
            <a:fld id="{044A04CE-CED6-4524-B9E1-BDEB169F5F87}" type="datetime1">
              <a:rPr lang="en-US" smtClean="0"/>
              <a:t>3/26/2014</a:t>
            </a:fld>
            <a:endParaRPr lang="en-US"/>
          </a:p>
        </p:txBody>
      </p:sp>
      <p:sp>
        <p:nvSpPr>
          <p:cNvPr id="4" name="Footer Placeholder 3"/>
          <p:cNvSpPr>
            <a:spLocks noGrp="1"/>
          </p:cNvSpPr>
          <p:nvPr>
            <p:ph type="ftr" sz="quarter" idx="11"/>
          </p:nvPr>
        </p:nvSpPr>
        <p:spPr>
          <a:xfrm>
            <a:off x="3124200" y="7296150"/>
            <a:ext cx="2895600" cy="476250"/>
          </a:xfrm>
          <a:prstGeom prst="rect">
            <a:avLst/>
          </a:prstGeom>
        </p:spPr>
        <p:txBody>
          <a:bodyPr/>
          <a:lstStyle>
            <a:lvl1pPr>
              <a:defRPr/>
            </a:lvl1pPr>
          </a:lstStyle>
          <a:p>
            <a:r>
              <a:rPr lang="en-US"/>
              <a:t>Proprietary &amp; Confidential</a:t>
            </a:r>
          </a:p>
        </p:txBody>
      </p:sp>
      <p:sp>
        <p:nvSpPr>
          <p:cNvPr id="5" name="Slide Number Placeholder 4"/>
          <p:cNvSpPr>
            <a:spLocks noGrp="1"/>
          </p:cNvSpPr>
          <p:nvPr>
            <p:ph type="sldNum" sz="quarter" idx="12"/>
          </p:nvPr>
        </p:nvSpPr>
        <p:spPr/>
        <p:txBody>
          <a:bodyPr/>
          <a:lstStyle>
            <a:lvl1pPr>
              <a:defRPr/>
            </a:lvl1pPr>
          </a:lstStyle>
          <a:p>
            <a:fld id="{542F5090-EBD8-4724-A9D6-A5DB0544DB1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6626225"/>
            <a:ext cx="2133600" cy="231775"/>
          </a:xfrm>
          <a:prstGeom prst="rect">
            <a:avLst/>
          </a:prstGeom>
        </p:spPr>
        <p:txBody>
          <a:bodyPr/>
          <a:lstStyle>
            <a:lvl1pPr>
              <a:defRPr/>
            </a:lvl1pPr>
          </a:lstStyle>
          <a:p>
            <a:fld id="{92A2688E-E18E-4A83-976A-531963F02226}" type="datetime1">
              <a:rPr lang="en-US" smtClean="0"/>
              <a:t>3/26/2014</a:t>
            </a:fld>
            <a:endParaRPr lang="en-US"/>
          </a:p>
        </p:txBody>
      </p:sp>
      <p:sp>
        <p:nvSpPr>
          <p:cNvPr id="4" name="Slide Number Placeholder 3"/>
          <p:cNvSpPr>
            <a:spLocks noGrp="1"/>
          </p:cNvSpPr>
          <p:nvPr>
            <p:ph type="sldNum" sz="quarter" idx="12"/>
          </p:nvPr>
        </p:nvSpPr>
        <p:spPr/>
        <p:txBody>
          <a:bodyPr/>
          <a:lstStyle>
            <a:lvl1pPr>
              <a:defRPr/>
            </a:lvl1pPr>
          </a:lstStyle>
          <a:p>
            <a:fld id="{FA6910A9-70C3-4472-BE3C-F15256960A5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0" y="6626225"/>
            <a:ext cx="2133600" cy="231775"/>
          </a:xfrm>
          <a:prstGeom prst="rect">
            <a:avLst/>
          </a:prstGeom>
        </p:spPr>
        <p:txBody>
          <a:bodyPr/>
          <a:lstStyle>
            <a:lvl1pPr>
              <a:defRPr/>
            </a:lvl1pPr>
          </a:lstStyle>
          <a:p>
            <a:fld id="{1424C2F4-1744-4680-BD06-B8B1E1163AE0}" type="datetime1">
              <a:rPr lang="en-US" smtClean="0"/>
              <a:t>3/26/2014</a:t>
            </a:fld>
            <a:endParaRPr lang="en-US"/>
          </a:p>
        </p:txBody>
      </p:sp>
      <p:sp>
        <p:nvSpPr>
          <p:cNvPr id="6" name="Footer Placeholder 5"/>
          <p:cNvSpPr>
            <a:spLocks noGrp="1"/>
          </p:cNvSpPr>
          <p:nvPr>
            <p:ph type="ftr" sz="quarter" idx="11"/>
          </p:nvPr>
        </p:nvSpPr>
        <p:spPr>
          <a:xfrm>
            <a:off x="3124200" y="7296150"/>
            <a:ext cx="2895600" cy="476250"/>
          </a:xfrm>
          <a:prstGeom prst="rect">
            <a:avLst/>
          </a:prstGeom>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437D52D0-009C-4A4E-900C-309CD23C41C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0" y="6626225"/>
            <a:ext cx="2133600" cy="231775"/>
          </a:xfrm>
          <a:prstGeom prst="rect">
            <a:avLst/>
          </a:prstGeom>
        </p:spPr>
        <p:txBody>
          <a:bodyPr/>
          <a:lstStyle>
            <a:lvl1pPr>
              <a:defRPr/>
            </a:lvl1pPr>
          </a:lstStyle>
          <a:p>
            <a:fld id="{FB2D6990-4AFA-430D-A93A-A4DB22077CC6}" type="datetime1">
              <a:rPr lang="en-US" smtClean="0"/>
              <a:t>3/26/2014</a:t>
            </a:fld>
            <a:endParaRPr lang="en-US"/>
          </a:p>
        </p:txBody>
      </p:sp>
      <p:sp>
        <p:nvSpPr>
          <p:cNvPr id="6" name="Footer Placeholder 5"/>
          <p:cNvSpPr>
            <a:spLocks noGrp="1"/>
          </p:cNvSpPr>
          <p:nvPr>
            <p:ph type="ftr" sz="quarter" idx="11"/>
          </p:nvPr>
        </p:nvSpPr>
        <p:spPr>
          <a:xfrm>
            <a:off x="3124200" y="7296150"/>
            <a:ext cx="2895600" cy="476250"/>
          </a:xfrm>
          <a:prstGeom prst="rect">
            <a:avLst/>
          </a:prstGeom>
        </p:spPr>
        <p:txBody>
          <a:bodyPr/>
          <a:lstStyle>
            <a:lvl1pPr>
              <a:defRPr/>
            </a:lvl1pPr>
          </a:lstStyle>
          <a:p>
            <a:r>
              <a:rPr lang="en-US"/>
              <a:t>Proprietary &amp; Confidential</a:t>
            </a:r>
          </a:p>
        </p:txBody>
      </p:sp>
      <p:sp>
        <p:nvSpPr>
          <p:cNvPr id="7" name="Slide Number Placeholder 6"/>
          <p:cNvSpPr>
            <a:spLocks noGrp="1"/>
          </p:cNvSpPr>
          <p:nvPr>
            <p:ph type="sldNum" sz="quarter" idx="12"/>
          </p:nvPr>
        </p:nvSpPr>
        <p:spPr/>
        <p:txBody>
          <a:bodyPr/>
          <a:lstStyle>
            <a:lvl1pPr>
              <a:defRPr/>
            </a:lvl1pPr>
          </a:lstStyle>
          <a:p>
            <a:fld id="{51A180FA-BEB4-4DCD-862B-BB9BF2D6F92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 name="Rectangle 22"/>
          <p:cNvSpPr/>
          <p:nvPr/>
        </p:nvSpPr>
        <p:spPr>
          <a:xfrm>
            <a:off x="0" y="0"/>
            <a:ext cx="9144000" cy="609600"/>
          </a:xfrm>
          <a:prstGeom prst="rect">
            <a:avLst/>
          </a:prstGeom>
          <a:solidFill>
            <a:srgbClr val="006D6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b="1" dirty="0">
              <a:solidFill>
                <a:schemeClr val="bg1"/>
              </a:solidFill>
            </a:endParaRP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0" name="Rectangle 6"/>
          <p:cNvSpPr>
            <a:spLocks noGrp="1" noChangeArrowheads="1"/>
          </p:cNvSpPr>
          <p:nvPr>
            <p:ph type="sldNum" sz="quarter" idx="4"/>
          </p:nvPr>
        </p:nvSpPr>
        <p:spPr bwMode="auto">
          <a:xfrm>
            <a:off x="7010400" y="6626225"/>
            <a:ext cx="2133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fld id="{D23B7E30-1240-4E1E-9020-0CA393BBE87C}" type="slidenum">
              <a:rPr lang="en-US"/>
              <a:pPr/>
              <a:t>‹#›</a:t>
            </a:fld>
            <a:endParaRPr lang="en-US"/>
          </a:p>
        </p:txBody>
      </p:sp>
      <p:sp>
        <p:nvSpPr>
          <p:cNvPr id="1026" name="Rectangle 2"/>
          <p:cNvSpPr>
            <a:spLocks noGrp="1" noChangeArrowheads="1"/>
          </p:cNvSpPr>
          <p:nvPr>
            <p:ph type="title"/>
          </p:nvPr>
        </p:nvSpPr>
        <p:spPr bwMode="auto">
          <a:xfrm>
            <a:off x="3733800" y="0"/>
            <a:ext cx="52578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4" name="Rectangle 10"/>
          <p:cNvSpPr>
            <a:spLocks noChangeArrowheads="1"/>
          </p:cNvSpPr>
          <p:nvPr/>
        </p:nvSpPr>
        <p:spPr bwMode="auto">
          <a:xfrm>
            <a:off x="6553200" y="609600"/>
            <a:ext cx="2590800" cy="381000"/>
          </a:xfrm>
          <a:prstGeom prst="rect">
            <a:avLst/>
          </a:prstGeom>
          <a:solidFill>
            <a:schemeClr val="bg1"/>
          </a:solidFill>
          <a:ln w="9525">
            <a:solidFill>
              <a:schemeClr val="tx1"/>
            </a:solidFill>
            <a:miter lim="800000"/>
            <a:headEnd/>
            <a:tailEnd/>
          </a:ln>
          <a:effectLst/>
        </p:spPr>
        <p:txBody>
          <a:bodyPr wrap="square" anchor="ctr"/>
          <a:lstStyle/>
          <a:p>
            <a:pPr algn="ctr"/>
            <a:r>
              <a:rPr lang="en-US" sz="800" dirty="0"/>
              <a:t>UTILITY NAV</a:t>
            </a:r>
            <a:r>
              <a:rPr lang="en-US" sz="800" dirty="0" smtClean="0"/>
              <a:t>: Future</a:t>
            </a:r>
            <a:r>
              <a:rPr lang="en-US" sz="800" baseline="0" dirty="0" smtClean="0"/>
              <a:t> Students | Current Students | Alumni &amp; Friends | Faculty &amp; Staff | Find | </a:t>
            </a:r>
            <a:r>
              <a:rPr lang="en-US" sz="800" baseline="0" dirty="0" err="1" smtClean="0"/>
              <a:t>Webadvisor</a:t>
            </a:r>
            <a:r>
              <a:rPr lang="en-US" sz="800" baseline="0" dirty="0" smtClean="0"/>
              <a:t>| Blackboard |Search</a:t>
            </a:r>
          </a:p>
        </p:txBody>
      </p:sp>
      <p:sp>
        <p:nvSpPr>
          <p:cNvPr id="1035" name="Rectangle 11"/>
          <p:cNvSpPr>
            <a:spLocks noChangeArrowheads="1"/>
          </p:cNvSpPr>
          <p:nvPr/>
        </p:nvSpPr>
        <p:spPr bwMode="auto">
          <a:xfrm>
            <a:off x="48700" y="6629400"/>
            <a:ext cx="8866700" cy="114300"/>
          </a:xfrm>
          <a:prstGeom prst="rect">
            <a:avLst/>
          </a:prstGeom>
          <a:solidFill>
            <a:schemeClr val="bg1"/>
          </a:solidFill>
          <a:ln w="9525">
            <a:solidFill>
              <a:schemeClr val="tx1"/>
            </a:solidFill>
            <a:miter lim="800000"/>
            <a:headEnd/>
            <a:tailEnd/>
          </a:ln>
          <a:effectLst/>
        </p:spPr>
        <p:txBody>
          <a:bodyPr anchor="ctr"/>
          <a:lstStyle/>
          <a:p>
            <a:pPr algn="l"/>
            <a:r>
              <a:rPr lang="en-US" sz="650" dirty="0"/>
              <a:t>FOOTER </a:t>
            </a:r>
            <a:r>
              <a:rPr lang="en-US" sz="650" dirty="0" smtClean="0"/>
              <a:t>NAV: Contact info | Web Advisor | Social Media | Blackboard</a:t>
            </a:r>
            <a:r>
              <a:rPr lang="en-US" sz="650" baseline="0" dirty="0" smtClean="0"/>
              <a:t> | Intranet | Campus Email | Safety | Google Translate | Map &amp; Directions | Accreditation | Site Index | Disclaimer | </a:t>
            </a:r>
            <a:r>
              <a:rPr lang="en-US" sz="650" dirty="0" smtClean="0"/>
              <a:t>Footer text | GCCCD | Grossmont | Cuyamaca</a:t>
            </a:r>
            <a:endParaRPr lang="en-US" sz="650" dirty="0"/>
          </a:p>
        </p:txBody>
      </p:sp>
      <p:sp>
        <p:nvSpPr>
          <p:cNvPr id="1037" name="Text Box 13"/>
          <p:cNvSpPr txBox="1">
            <a:spLocks noChangeArrowheads="1"/>
          </p:cNvSpPr>
          <p:nvPr/>
        </p:nvSpPr>
        <p:spPr bwMode="auto">
          <a:xfrm>
            <a:off x="8305800" y="5517018"/>
            <a:ext cx="838200" cy="1036181"/>
          </a:xfrm>
          <a:prstGeom prst="rect">
            <a:avLst/>
          </a:prstGeom>
          <a:noFill/>
          <a:ln w="9525">
            <a:noFill/>
            <a:miter lim="800000"/>
            <a:headEnd/>
            <a:tailEnd/>
          </a:ln>
          <a:effectLst/>
        </p:spPr>
        <p:txBody>
          <a:bodyPr wrap="square" lIns="0" tIns="0" rIns="0" bIns="0">
            <a:spAutoFit/>
          </a:bodyPr>
          <a:lstStyle/>
          <a:p>
            <a:pPr>
              <a:spcBef>
                <a:spcPts val="0"/>
              </a:spcBef>
              <a:spcAft>
                <a:spcPts val="350"/>
              </a:spcAft>
            </a:pPr>
            <a:r>
              <a:rPr lang="en-US" sz="800" b="1" dirty="0"/>
              <a:t>KEY</a:t>
            </a:r>
          </a:p>
          <a:p>
            <a:pPr>
              <a:spcBef>
                <a:spcPts val="0"/>
              </a:spcBef>
              <a:spcAft>
                <a:spcPts val="350"/>
              </a:spcAft>
            </a:pPr>
            <a:r>
              <a:rPr lang="en-US" sz="800" dirty="0"/>
              <a:t>-- </a:t>
            </a:r>
            <a:r>
              <a:rPr lang="en-US" sz="800" dirty="0" smtClean="0"/>
              <a:t>Home </a:t>
            </a:r>
            <a:r>
              <a:rPr lang="en-US" sz="800" dirty="0"/>
              <a:t>page</a:t>
            </a:r>
            <a:br>
              <a:rPr lang="en-US" sz="800" dirty="0"/>
            </a:br>
            <a:r>
              <a:rPr lang="en-US" sz="800" dirty="0"/>
              <a:t>-- Tier 2 page</a:t>
            </a:r>
            <a:br>
              <a:rPr lang="en-US" sz="800" dirty="0"/>
            </a:br>
            <a:r>
              <a:rPr lang="en-US" sz="800" dirty="0"/>
              <a:t>-- Tier 3 page</a:t>
            </a:r>
            <a:br>
              <a:rPr lang="en-US" sz="800" dirty="0"/>
            </a:br>
            <a:r>
              <a:rPr lang="en-US" sz="800" dirty="0"/>
              <a:t>-- Tier 4 page</a:t>
            </a:r>
            <a:br>
              <a:rPr lang="en-US" sz="800" dirty="0"/>
            </a:br>
            <a:r>
              <a:rPr lang="en-US" sz="800" dirty="0" smtClean="0"/>
              <a:t>--</a:t>
            </a:r>
            <a:r>
              <a:rPr lang="en-US" sz="800" baseline="0" dirty="0" smtClean="0"/>
              <a:t> E</a:t>
            </a:r>
            <a:r>
              <a:rPr lang="en-US" sz="800" dirty="0" smtClean="0"/>
              <a:t>xternal link</a:t>
            </a:r>
            <a:r>
              <a:rPr lang="en-US" sz="800" dirty="0"/>
              <a:t/>
            </a:r>
            <a:br>
              <a:rPr lang="en-US" sz="800" dirty="0"/>
            </a:br>
            <a:r>
              <a:rPr lang="en-US" sz="800" dirty="0"/>
              <a:t>-- </a:t>
            </a:r>
            <a:r>
              <a:rPr lang="en-US" sz="800" dirty="0" smtClean="0"/>
              <a:t>Spectate</a:t>
            </a:r>
            <a:r>
              <a:rPr lang="en-US" sz="800" baseline="0" dirty="0" smtClean="0"/>
              <a:t> form</a:t>
            </a:r>
            <a:br>
              <a:rPr lang="en-US" sz="800" baseline="0" dirty="0" smtClean="0"/>
            </a:br>
            <a:r>
              <a:rPr lang="en-US" sz="800" baseline="0" dirty="0" smtClean="0"/>
              <a:t>-- Navigation link</a:t>
            </a:r>
            <a:endParaRPr lang="en-US" sz="800" dirty="0"/>
          </a:p>
        </p:txBody>
      </p:sp>
      <p:sp>
        <p:nvSpPr>
          <p:cNvPr id="1038" name="Rectangle 14"/>
          <p:cNvSpPr>
            <a:spLocks noChangeArrowheads="1"/>
          </p:cNvSpPr>
          <p:nvPr/>
        </p:nvSpPr>
        <p:spPr bwMode="auto">
          <a:xfrm>
            <a:off x="8001000" y="5507076"/>
            <a:ext cx="1143000" cy="1046124"/>
          </a:xfrm>
          <a:prstGeom prst="rect">
            <a:avLst/>
          </a:prstGeom>
          <a:noFill/>
          <a:ln w="9525">
            <a:solidFill>
              <a:schemeClr val="tx1"/>
            </a:solidFill>
            <a:miter lim="800000"/>
            <a:headEnd/>
            <a:tailEnd/>
          </a:ln>
          <a:effectLst/>
        </p:spPr>
        <p:txBody>
          <a:bodyPr wrap="none" anchor="ctr"/>
          <a:lstStyle/>
          <a:p>
            <a:endParaRPr lang="en-US"/>
          </a:p>
        </p:txBody>
      </p:sp>
      <p:sp>
        <p:nvSpPr>
          <p:cNvPr id="1039" name="Rectangle 15"/>
          <p:cNvSpPr>
            <a:spLocks noChangeArrowheads="1"/>
          </p:cNvSpPr>
          <p:nvPr/>
        </p:nvSpPr>
        <p:spPr bwMode="auto">
          <a:xfrm>
            <a:off x="8067675" y="5717168"/>
            <a:ext cx="228600" cy="76200"/>
          </a:xfrm>
          <a:prstGeom prst="rect">
            <a:avLst/>
          </a:prstGeom>
          <a:solidFill>
            <a:schemeClr val="bg1"/>
          </a:solidFill>
          <a:ln w="38100">
            <a:solidFill>
              <a:srgbClr val="1B263F"/>
            </a:solidFill>
            <a:miter lim="800000"/>
            <a:headEnd/>
            <a:tailEnd/>
          </a:ln>
          <a:effectLst/>
        </p:spPr>
        <p:txBody>
          <a:bodyPr wrap="none" anchor="ctr"/>
          <a:lstStyle/>
          <a:p>
            <a:endParaRPr lang="en-US"/>
          </a:p>
        </p:txBody>
      </p:sp>
      <p:sp>
        <p:nvSpPr>
          <p:cNvPr id="1040" name="Rectangle 16"/>
          <p:cNvSpPr>
            <a:spLocks noChangeArrowheads="1"/>
          </p:cNvSpPr>
          <p:nvPr/>
        </p:nvSpPr>
        <p:spPr bwMode="auto">
          <a:xfrm>
            <a:off x="8067675" y="5850518"/>
            <a:ext cx="228600" cy="76200"/>
          </a:xfrm>
          <a:prstGeom prst="rect">
            <a:avLst/>
          </a:prstGeom>
          <a:solidFill>
            <a:schemeClr val="bg1"/>
          </a:solidFill>
          <a:ln w="28575">
            <a:solidFill>
              <a:srgbClr val="525B78"/>
            </a:solidFill>
            <a:miter lim="800000"/>
            <a:headEnd/>
            <a:tailEnd/>
          </a:ln>
          <a:effectLst/>
        </p:spPr>
        <p:txBody>
          <a:bodyPr wrap="none" anchor="ctr"/>
          <a:lstStyle/>
          <a:p>
            <a:endParaRPr lang="en-US"/>
          </a:p>
        </p:txBody>
      </p:sp>
      <p:sp>
        <p:nvSpPr>
          <p:cNvPr id="1041" name="Rectangle 17"/>
          <p:cNvSpPr>
            <a:spLocks noChangeArrowheads="1"/>
          </p:cNvSpPr>
          <p:nvPr/>
        </p:nvSpPr>
        <p:spPr bwMode="auto">
          <a:xfrm>
            <a:off x="8067675" y="5974343"/>
            <a:ext cx="228600" cy="76200"/>
          </a:xfrm>
          <a:prstGeom prst="rect">
            <a:avLst/>
          </a:prstGeom>
          <a:solidFill>
            <a:schemeClr val="bg1"/>
          </a:solidFill>
          <a:ln w="19050">
            <a:solidFill>
              <a:srgbClr val="8390AD"/>
            </a:solidFill>
            <a:miter lim="800000"/>
            <a:headEnd/>
            <a:tailEnd/>
          </a:ln>
          <a:effectLst/>
        </p:spPr>
        <p:txBody>
          <a:bodyPr wrap="none" anchor="ctr"/>
          <a:lstStyle/>
          <a:p>
            <a:endParaRPr lang="en-US"/>
          </a:p>
        </p:txBody>
      </p:sp>
      <p:sp>
        <p:nvSpPr>
          <p:cNvPr id="1045" name="Rectangle 21"/>
          <p:cNvSpPr>
            <a:spLocks noChangeArrowheads="1"/>
          </p:cNvSpPr>
          <p:nvPr/>
        </p:nvSpPr>
        <p:spPr bwMode="auto">
          <a:xfrm>
            <a:off x="8067675" y="6326476"/>
            <a:ext cx="228600" cy="76200"/>
          </a:xfrm>
          <a:prstGeom prst="rect">
            <a:avLst/>
          </a:prstGeom>
          <a:solidFill>
            <a:srgbClr val="FFFFCC"/>
          </a:solidFill>
          <a:ln w="9525">
            <a:solidFill>
              <a:schemeClr val="tx1"/>
            </a:solidFill>
            <a:miter lim="800000"/>
            <a:headEnd/>
            <a:tailEnd/>
          </a:ln>
          <a:effectLst/>
        </p:spPr>
        <p:txBody>
          <a:bodyPr wrap="none" anchor="ctr"/>
          <a:lstStyle/>
          <a:p>
            <a:endParaRPr lang="en-US"/>
          </a:p>
        </p:txBody>
      </p:sp>
      <p:sp>
        <p:nvSpPr>
          <p:cNvPr id="1046" name="Rectangle 22"/>
          <p:cNvSpPr>
            <a:spLocks noChangeArrowheads="1"/>
          </p:cNvSpPr>
          <p:nvPr/>
        </p:nvSpPr>
        <p:spPr bwMode="auto">
          <a:xfrm>
            <a:off x="8067675" y="6088643"/>
            <a:ext cx="228600" cy="762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1048" name="Rectangle 24"/>
          <p:cNvSpPr>
            <a:spLocks noChangeArrowheads="1"/>
          </p:cNvSpPr>
          <p:nvPr/>
        </p:nvSpPr>
        <p:spPr bwMode="auto">
          <a:xfrm>
            <a:off x="8067675" y="6192876"/>
            <a:ext cx="228600" cy="76200"/>
          </a:xfrm>
          <a:prstGeom prst="rect">
            <a:avLst/>
          </a:prstGeom>
          <a:solidFill>
            <a:srgbClr val="E5FF9B"/>
          </a:solidFill>
          <a:ln w="9525">
            <a:solidFill>
              <a:schemeClr val="tx1"/>
            </a:solidFill>
            <a:miter lim="800000"/>
            <a:headEnd/>
            <a:tailEnd/>
          </a:ln>
          <a:effectLst/>
        </p:spPr>
        <p:txBody>
          <a:bodyPr wrap="none" anchor="ctr"/>
          <a:lstStyle/>
          <a:p>
            <a:endParaRPr lang="en-US"/>
          </a:p>
        </p:txBody>
      </p:sp>
      <p:pic>
        <p:nvPicPr>
          <p:cNvPr id="12290" name="Picture 2" descr="Grossmont College"/>
          <p:cNvPicPr>
            <a:picLocks noChangeAspect="1" noChangeArrowheads="1"/>
          </p:cNvPicPr>
          <p:nvPr userDrawn="1"/>
        </p:nvPicPr>
        <p:blipFill>
          <a:blip r:embed="rId13"/>
          <a:srcRect/>
          <a:stretch>
            <a:fillRect/>
          </a:stretch>
        </p:blipFill>
        <p:spPr bwMode="auto">
          <a:xfrm>
            <a:off x="48700" y="35625"/>
            <a:ext cx="2000250" cy="542926"/>
          </a:xfrm>
          <a:prstGeom prst="rect">
            <a:avLst/>
          </a:prstGeom>
          <a:noFill/>
        </p:spPr>
      </p:pic>
      <p:sp>
        <p:nvSpPr>
          <p:cNvPr id="21" name="Rectangle 22"/>
          <p:cNvSpPr>
            <a:spLocks noChangeArrowheads="1"/>
          </p:cNvSpPr>
          <p:nvPr userDrawn="1"/>
        </p:nvSpPr>
        <p:spPr bwMode="auto">
          <a:xfrm>
            <a:off x="8077200" y="6448952"/>
            <a:ext cx="228600" cy="76200"/>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r" rtl="0" eaLnBrk="1" fontAlgn="base" hangingPunct="1">
        <a:spcBef>
          <a:spcPct val="0"/>
        </a:spcBef>
        <a:spcAft>
          <a:spcPct val="0"/>
        </a:spcAft>
        <a:defRPr sz="2400">
          <a:solidFill>
            <a:schemeClr val="bg1"/>
          </a:solidFill>
          <a:latin typeface="+mj-lt"/>
          <a:ea typeface="+mj-ea"/>
          <a:cs typeface="+mj-cs"/>
        </a:defRPr>
      </a:lvl1pPr>
      <a:lvl2pPr algn="r" rtl="0" eaLnBrk="1" fontAlgn="base" hangingPunct="1">
        <a:spcBef>
          <a:spcPct val="0"/>
        </a:spcBef>
        <a:spcAft>
          <a:spcPct val="0"/>
        </a:spcAft>
        <a:defRPr sz="2400">
          <a:solidFill>
            <a:schemeClr val="bg1"/>
          </a:solidFill>
          <a:latin typeface="Arial" charset="0"/>
        </a:defRPr>
      </a:lvl2pPr>
      <a:lvl3pPr algn="r" rtl="0" eaLnBrk="1" fontAlgn="base" hangingPunct="1">
        <a:spcBef>
          <a:spcPct val="0"/>
        </a:spcBef>
        <a:spcAft>
          <a:spcPct val="0"/>
        </a:spcAft>
        <a:defRPr sz="2400">
          <a:solidFill>
            <a:schemeClr val="bg1"/>
          </a:solidFill>
          <a:latin typeface="Arial" charset="0"/>
        </a:defRPr>
      </a:lvl3pPr>
      <a:lvl4pPr algn="r" rtl="0" eaLnBrk="1" fontAlgn="base" hangingPunct="1">
        <a:spcBef>
          <a:spcPct val="0"/>
        </a:spcBef>
        <a:spcAft>
          <a:spcPct val="0"/>
        </a:spcAft>
        <a:defRPr sz="2400">
          <a:solidFill>
            <a:schemeClr val="bg1"/>
          </a:solidFill>
          <a:latin typeface="Arial" charset="0"/>
        </a:defRPr>
      </a:lvl4pPr>
      <a:lvl5pPr algn="r" rtl="0" eaLnBrk="1" fontAlgn="base" hangingPunct="1">
        <a:spcBef>
          <a:spcPct val="0"/>
        </a:spcBef>
        <a:spcAft>
          <a:spcPct val="0"/>
        </a:spcAft>
        <a:defRPr sz="2400">
          <a:solidFill>
            <a:schemeClr val="bg1"/>
          </a:solidFill>
          <a:latin typeface="Arial" charset="0"/>
        </a:defRPr>
      </a:lvl5pPr>
      <a:lvl6pPr marL="457200" algn="r" rtl="0" eaLnBrk="1" fontAlgn="base" hangingPunct="1">
        <a:spcBef>
          <a:spcPct val="0"/>
        </a:spcBef>
        <a:spcAft>
          <a:spcPct val="0"/>
        </a:spcAft>
        <a:defRPr sz="2400">
          <a:solidFill>
            <a:schemeClr val="bg1"/>
          </a:solidFill>
          <a:latin typeface="Arial" charset="0"/>
        </a:defRPr>
      </a:lvl6pPr>
      <a:lvl7pPr marL="914400" algn="r" rtl="0" eaLnBrk="1" fontAlgn="base" hangingPunct="1">
        <a:spcBef>
          <a:spcPct val="0"/>
        </a:spcBef>
        <a:spcAft>
          <a:spcPct val="0"/>
        </a:spcAft>
        <a:defRPr sz="2400">
          <a:solidFill>
            <a:schemeClr val="bg1"/>
          </a:solidFill>
          <a:latin typeface="Arial" charset="0"/>
        </a:defRPr>
      </a:lvl7pPr>
      <a:lvl8pPr marL="1371600" algn="r" rtl="0" eaLnBrk="1" fontAlgn="base" hangingPunct="1">
        <a:spcBef>
          <a:spcPct val="0"/>
        </a:spcBef>
        <a:spcAft>
          <a:spcPct val="0"/>
        </a:spcAft>
        <a:defRPr sz="2400">
          <a:solidFill>
            <a:schemeClr val="bg1"/>
          </a:solidFill>
          <a:latin typeface="Arial" charset="0"/>
        </a:defRPr>
      </a:lvl8pPr>
      <a:lvl9pPr marL="1828800" algn="r" rtl="0" eaLnBrk="1" fontAlgn="base" hangingPunct="1">
        <a:spcBef>
          <a:spcPct val="0"/>
        </a:spcBef>
        <a:spcAft>
          <a:spcPct val="0"/>
        </a:spcAft>
        <a:defRPr sz="24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5" name="Rectangle 3"/>
          <p:cNvSpPr>
            <a:spLocks noGrp="1" noChangeArrowheads="1"/>
          </p:cNvSpPr>
          <p:nvPr>
            <p:ph type="dt" sz="half" idx="2"/>
          </p:nvPr>
        </p:nvSpPr>
        <p:spPr bwMode="auto">
          <a:xfrm>
            <a:off x="457200" y="6550025"/>
            <a:ext cx="2133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lvl1pPr>
          </a:lstStyle>
          <a:p>
            <a:fld id="{399090F8-4700-4058-A99B-8CE2978672AA}" type="datetime1">
              <a:rPr lang="en-US" smtClean="0"/>
              <a:t>3/26/2014</a:t>
            </a:fld>
            <a:endParaRPr lang="en-US"/>
          </a:p>
        </p:txBody>
      </p:sp>
      <p:sp>
        <p:nvSpPr>
          <p:cNvPr id="54276"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lvl1pPr>
          </a:lstStyle>
          <a:p>
            <a:r>
              <a:rPr lang="en-US"/>
              <a:t>Proprietary &amp; Confidential</a:t>
            </a:r>
          </a:p>
        </p:txBody>
      </p:sp>
      <p:sp>
        <p:nvSpPr>
          <p:cNvPr id="54277" name="Rectangle 5"/>
          <p:cNvSpPr>
            <a:spLocks noGrp="1" noChangeArrowheads="1"/>
          </p:cNvSpPr>
          <p:nvPr>
            <p:ph type="sldNum" sz="quarter" idx="4"/>
          </p:nvPr>
        </p:nvSpPr>
        <p:spPr bwMode="auto">
          <a:xfrm>
            <a:off x="6553200" y="6550025"/>
            <a:ext cx="2133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fld id="{FDCFB316-10CB-40AD-890E-A4769A91A9FA}" type="slidenum">
              <a:rPr lang="en-US"/>
              <a:pPr/>
              <a:t>‹#›</a:t>
            </a:fld>
            <a:endParaRPr lang="en-US"/>
          </a:p>
        </p:txBody>
      </p:sp>
      <p:pic>
        <p:nvPicPr>
          <p:cNvPr id="54278" name="Picture 6"/>
          <p:cNvPicPr>
            <a:picLocks noChangeAspect="1" noChangeArrowheads="1"/>
          </p:cNvPicPr>
          <p:nvPr/>
        </p:nvPicPr>
        <p:blipFill>
          <a:blip r:embed="rId13" cstate="print"/>
          <a:srcRect/>
          <a:stretch>
            <a:fillRect/>
          </a:stretch>
        </p:blipFill>
        <p:spPr bwMode="auto">
          <a:xfrm>
            <a:off x="3962400" y="6486525"/>
            <a:ext cx="1371600" cy="371475"/>
          </a:xfrm>
          <a:prstGeom prst="rect">
            <a:avLst/>
          </a:prstGeom>
          <a:noFill/>
          <a:ln w="9525">
            <a:noFill/>
            <a:miter lim="800000"/>
            <a:headEnd/>
            <a:tailEnd/>
          </a:ln>
          <a:effectLst/>
        </p:spPr>
      </p:pic>
      <p:sp>
        <p:nvSpPr>
          <p:cNvPr id="54280" name="Rectangle 8"/>
          <p:cNvSpPr>
            <a:spLocks noGrp="1" noChangeArrowheads="1"/>
          </p:cNvSpPr>
          <p:nvPr>
            <p:ph type="title"/>
          </p:nvPr>
        </p:nvSpPr>
        <p:spPr bwMode="auto">
          <a:xfrm>
            <a:off x="3733800" y="228600"/>
            <a:ext cx="52578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 name="Rectangle 8"/>
          <p:cNvSpPr/>
          <p:nvPr/>
        </p:nvSpPr>
        <p:spPr>
          <a:xfrm>
            <a:off x="0" y="0"/>
            <a:ext cx="9144000" cy="1066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b="1" dirty="0">
              <a:solidFill>
                <a:schemeClr val="bg1"/>
              </a:solidFill>
            </a:endParaRPr>
          </a:p>
        </p:txBody>
      </p:sp>
      <p:pic>
        <p:nvPicPr>
          <p:cNvPr id="10" name="Picture 2" descr="Grossmont Cuyamaca Community College District logo"/>
          <p:cNvPicPr>
            <a:picLocks noChangeAspect="1" noChangeArrowheads="1"/>
          </p:cNvPicPr>
          <p:nvPr userDrawn="1"/>
        </p:nvPicPr>
        <p:blipFill>
          <a:blip r:embed="rId14"/>
          <a:srcRect/>
          <a:stretch>
            <a:fillRect/>
          </a:stretch>
        </p:blipFill>
        <p:spPr bwMode="auto">
          <a:xfrm>
            <a:off x="-1" y="0"/>
            <a:ext cx="4605861" cy="1219200"/>
          </a:xfrm>
          <a:prstGeom prst="rect">
            <a:avLst/>
          </a:prstGeom>
          <a:noFill/>
        </p:spPr>
      </p:pic>
    </p:spTree>
  </p:cSld>
  <p:clrMap bg1="lt1" tx1="dk1" bg2="lt2" tx2="dk2" accent1="accent1" accent2="accent2" accent3="accent3" accent4="accent4" accent5="accent5" accent6="accent6" hlink="hlink" folHlink="folHlink"/>
  <p:sldLayoutIdLst>
    <p:sldLayoutId id="214748365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p:txStyles>
    <p:titleStyle>
      <a:lvl1pPr algn="r" rtl="0" fontAlgn="base">
        <a:spcBef>
          <a:spcPct val="0"/>
        </a:spcBef>
        <a:spcAft>
          <a:spcPct val="0"/>
        </a:spcAft>
        <a:defRPr sz="2400">
          <a:solidFill>
            <a:schemeClr val="bg1"/>
          </a:solidFill>
          <a:latin typeface="+mj-lt"/>
          <a:ea typeface="+mj-ea"/>
          <a:cs typeface="+mj-cs"/>
        </a:defRPr>
      </a:lvl1pPr>
      <a:lvl2pPr algn="r" rtl="0" fontAlgn="base">
        <a:spcBef>
          <a:spcPct val="0"/>
        </a:spcBef>
        <a:spcAft>
          <a:spcPct val="0"/>
        </a:spcAft>
        <a:defRPr sz="2400">
          <a:solidFill>
            <a:schemeClr val="bg1"/>
          </a:solidFill>
          <a:latin typeface="Arial" charset="0"/>
        </a:defRPr>
      </a:lvl2pPr>
      <a:lvl3pPr algn="r" rtl="0" fontAlgn="base">
        <a:spcBef>
          <a:spcPct val="0"/>
        </a:spcBef>
        <a:spcAft>
          <a:spcPct val="0"/>
        </a:spcAft>
        <a:defRPr sz="2400">
          <a:solidFill>
            <a:schemeClr val="bg1"/>
          </a:solidFill>
          <a:latin typeface="Arial" charset="0"/>
        </a:defRPr>
      </a:lvl3pPr>
      <a:lvl4pPr algn="r" rtl="0" fontAlgn="base">
        <a:spcBef>
          <a:spcPct val="0"/>
        </a:spcBef>
        <a:spcAft>
          <a:spcPct val="0"/>
        </a:spcAft>
        <a:defRPr sz="2400">
          <a:solidFill>
            <a:schemeClr val="bg1"/>
          </a:solidFill>
          <a:latin typeface="Arial" charset="0"/>
        </a:defRPr>
      </a:lvl4pPr>
      <a:lvl5pPr algn="r" rtl="0" fontAlgn="base">
        <a:spcBef>
          <a:spcPct val="0"/>
        </a:spcBef>
        <a:spcAft>
          <a:spcPct val="0"/>
        </a:spcAft>
        <a:defRPr sz="2400">
          <a:solidFill>
            <a:schemeClr val="bg1"/>
          </a:solidFill>
          <a:latin typeface="Arial" charset="0"/>
        </a:defRPr>
      </a:lvl5pPr>
      <a:lvl6pPr marL="457200" algn="r" rtl="0" fontAlgn="base">
        <a:spcBef>
          <a:spcPct val="0"/>
        </a:spcBef>
        <a:spcAft>
          <a:spcPct val="0"/>
        </a:spcAft>
        <a:defRPr sz="2400">
          <a:solidFill>
            <a:schemeClr val="bg1"/>
          </a:solidFill>
          <a:latin typeface="Arial" charset="0"/>
        </a:defRPr>
      </a:lvl6pPr>
      <a:lvl7pPr marL="914400" algn="r" rtl="0" fontAlgn="base">
        <a:spcBef>
          <a:spcPct val="0"/>
        </a:spcBef>
        <a:spcAft>
          <a:spcPct val="0"/>
        </a:spcAft>
        <a:defRPr sz="2400">
          <a:solidFill>
            <a:schemeClr val="bg1"/>
          </a:solidFill>
          <a:latin typeface="Arial" charset="0"/>
        </a:defRPr>
      </a:lvl7pPr>
      <a:lvl8pPr marL="1371600" algn="r" rtl="0" fontAlgn="base">
        <a:spcBef>
          <a:spcPct val="0"/>
        </a:spcBef>
        <a:spcAft>
          <a:spcPct val="0"/>
        </a:spcAft>
        <a:defRPr sz="2400">
          <a:solidFill>
            <a:schemeClr val="bg1"/>
          </a:solidFill>
          <a:latin typeface="Arial" charset="0"/>
        </a:defRPr>
      </a:lvl8pPr>
      <a:lvl9pPr marL="1828800" algn="r" rtl="0" fontAlgn="base">
        <a:spcBef>
          <a:spcPct val="0"/>
        </a:spcBef>
        <a:spcAft>
          <a:spcPct val="0"/>
        </a:spcAft>
        <a:defRPr sz="2400">
          <a:solidFill>
            <a:schemeClr val="bg1"/>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a:xfrm>
            <a:off x="1219200" y="0"/>
            <a:ext cx="6705600" cy="6858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Interior page design</a:t>
            </a:r>
            <a:r>
              <a:rPr lang="en-US" baseline="0" dirty="0" smtClean="0"/>
              <a:t> here</a:t>
            </a:r>
            <a:endParaRPr lang="en-US" dirty="0"/>
          </a:p>
        </p:txBody>
      </p:sp>
      <p:sp>
        <p:nvSpPr>
          <p:cNvPr id="38935" name="Rectangle 23"/>
          <p:cNvSpPr>
            <a:spLocks noChangeArrowheads="1"/>
          </p:cNvSpPr>
          <p:nvPr/>
        </p:nvSpPr>
        <p:spPr bwMode="auto">
          <a:xfrm>
            <a:off x="1295400" y="914400"/>
            <a:ext cx="1219200" cy="5715000"/>
          </a:xfrm>
          <a:prstGeom prst="rect">
            <a:avLst/>
          </a:prstGeom>
          <a:solidFill>
            <a:srgbClr val="DEE8FF"/>
          </a:solidFill>
          <a:ln w="9525">
            <a:solidFill>
              <a:schemeClr val="tx1"/>
            </a:solidFill>
            <a:miter lim="800000"/>
            <a:headEnd/>
            <a:tailEnd/>
          </a:ln>
          <a:effectLst/>
        </p:spPr>
        <p:txBody>
          <a:bodyPr wrap="none" anchor="ctr"/>
          <a:lstStyle/>
          <a:p>
            <a:endParaRPr lang="en-US"/>
          </a:p>
        </p:txBody>
      </p:sp>
      <p:sp>
        <p:nvSpPr>
          <p:cNvPr id="38941" name="Text Box 29"/>
          <p:cNvSpPr txBox="1">
            <a:spLocks noChangeArrowheads="1"/>
          </p:cNvSpPr>
          <p:nvPr/>
        </p:nvSpPr>
        <p:spPr bwMode="auto">
          <a:xfrm>
            <a:off x="1295400" y="914400"/>
            <a:ext cx="1619250" cy="1838965"/>
          </a:xfrm>
          <a:prstGeom prst="rect">
            <a:avLst/>
          </a:prstGeom>
          <a:noFill/>
          <a:ln w="9525">
            <a:noFill/>
            <a:miter lim="800000"/>
            <a:headEnd/>
            <a:tailEnd/>
          </a:ln>
          <a:effectLst/>
        </p:spPr>
        <p:txBody>
          <a:bodyPr>
            <a:spAutoFit/>
          </a:bodyPr>
          <a:lstStyle/>
          <a:p>
            <a:pPr>
              <a:spcBef>
                <a:spcPct val="50000"/>
              </a:spcBef>
            </a:pPr>
            <a:r>
              <a:rPr lang="en-US" sz="1000" b="1" dirty="0"/>
              <a:t>Section Heading</a:t>
            </a:r>
          </a:p>
          <a:p>
            <a:pPr>
              <a:spcBef>
                <a:spcPct val="50000"/>
              </a:spcBef>
            </a:pPr>
            <a:r>
              <a:rPr lang="en-US" sz="900" dirty="0"/>
              <a:t>Page 1</a:t>
            </a:r>
            <a:br>
              <a:rPr lang="en-US" sz="900" dirty="0"/>
            </a:br>
            <a:r>
              <a:rPr lang="en-US" sz="900" dirty="0" smtClean="0"/>
              <a:t> Subpage </a:t>
            </a:r>
            <a:r>
              <a:rPr lang="en-US" sz="900" dirty="0"/>
              <a:t>1</a:t>
            </a:r>
            <a:br>
              <a:rPr lang="en-US" sz="900" dirty="0"/>
            </a:br>
            <a:r>
              <a:rPr lang="en-US" sz="900" dirty="0" smtClean="0"/>
              <a:t> Subpage </a:t>
            </a:r>
            <a:r>
              <a:rPr lang="en-US" sz="900" dirty="0"/>
              <a:t>2</a:t>
            </a:r>
            <a:br>
              <a:rPr lang="en-US" sz="900" dirty="0"/>
            </a:br>
            <a:r>
              <a:rPr lang="en-US" sz="900" dirty="0" smtClean="0"/>
              <a:t> Subpage </a:t>
            </a:r>
            <a:r>
              <a:rPr lang="en-US" sz="900" dirty="0"/>
              <a:t>3</a:t>
            </a:r>
            <a:br>
              <a:rPr lang="en-US" sz="900" dirty="0"/>
            </a:br>
            <a:r>
              <a:rPr lang="en-US" sz="900" dirty="0" smtClean="0"/>
              <a:t> Subpage </a:t>
            </a:r>
            <a:r>
              <a:rPr lang="en-US" sz="900" dirty="0"/>
              <a:t>4</a:t>
            </a:r>
          </a:p>
          <a:p>
            <a:pPr>
              <a:spcBef>
                <a:spcPct val="50000"/>
              </a:spcBef>
            </a:pPr>
            <a:r>
              <a:rPr lang="en-US" sz="900" dirty="0"/>
              <a:t>Page 2</a:t>
            </a:r>
          </a:p>
          <a:p>
            <a:pPr>
              <a:spcBef>
                <a:spcPct val="50000"/>
              </a:spcBef>
            </a:pPr>
            <a:r>
              <a:rPr lang="en-US" sz="900" dirty="0"/>
              <a:t>Page 3</a:t>
            </a:r>
          </a:p>
          <a:p>
            <a:pPr>
              <a:spcBef>
                <a:spcPct val="50000"/>
              </a:spcBef>
            </a:pPr>
            <a:r>
              <a:rPr lang="en-US" sz="900" dirty="0"/>
              <a:t>Page 4</a:t>
            </a:r>
          </a:p>
          <a:p>
            <a:pPr>
              <a:spcBef>
                <a:spcPct val="50000"/>
              </a:spcBef>
            </a:pPr>
            <a:endParaRPr lang="en-US" sz="900" dirty="0"/>
          </a:p>
        </p:txBody>
      </p:sp>
      <p:sp>
        <p:nvSpPr>
          <p:cNvPr id="38946" name="Text Box 34"/>
          <p:cNvSpPr txBox="1">
            <a:spLocks noChangeArrowheads="1"/>
          </p:cNvSpPr>
          <p:nvPr/>
        </p:nvSpPr>
        <p:spPr bwMode="auto">
          <a:xfrm>
            <a:off x="304800" y="6677025"/>
            <a:ext cx="8686800" cy="214313"/>
          </a:xfrm>
          <a:prstGeom prst="rect">
            <a:avLst/>
          </a:prstGeom>
          <a:noFill/>
          <a:ln w="9525">
            <a:noFill/>
            <a:miter lim="800000"/>
            <a:headEnd/>
            <a:tailEnd/>
          </a:ln>
          <a:effectLst/>
        </p:spPr>
        <p:txBody>
          <a:bodyPr>
            <a:spAutoFit/>
          </a:bodyPr>
          <a:lstStyle/>
          <a:p>
            <a:pPr algn="ctr">
              <a:spcBef>
                <a:spcPct val="50000"/>
              </a:spcBef>
            </a:pPr>
            <a:r>
              <a:rPr lang="en-US" sz="800" dirty="0" smtClean="0"/>
              <a:t>Footer text here</a:t>
            </a:r>
            <a:endParaRPr lang="en-US" sz="800" dirty="0"/>
          </a:p>
        </p:txBody>
      </p:sp>
      <p:sp>
        <p:nvSpPr>
          <p:cNvPr id="38934" name="Rectangle 22"/>
          <p:cNvSpPr>
            <a:spLocks noChangeArrowheads="1"/>
          </p:cNvSpPr>
          <p:nvPr/>
        </p:nvSpPr>
        <p:spPr bwMode="auto">
          <a:xfrm>
            <a:off x="2514600" y="914400"/>
            <a:ext cx="5334000" cy="1600200"/>
          </a:xfrm>
          <a:prstGeom prst="rect">
            <a:avLst/>
          </a:prstGeom>
          <a:solidFill>
            <a:srgbClr val="525B78"/>
          </a:solidFill>
          <a:ln w="9525">
            <a:solidFill>
              <a:schemeClr val="tx1"/>
            </a:solidFill>
            <a:miter lim="800000"/>
            <a:headEnd/>
            <a:tailEnd/>
          </a:ln>
          <a:effectLst/>
        </p:spPr>
        <p:txBody>
          <a:bodyPr wrap="none" anchor="ctr"/>
          <a:lstStyle/>
          <a:p>
            <a:pPr algn="ctr"/>
            <a:r>
              <a:rPr lang="en-US"/>
              <a:t>Impact imagery / Flash player</a:t>
            </a:r>
          </a:p>
        </p:txBody>
      </p:sp>
      <p:sp>
        <p:nvSpPr>
          <p:cNvPr id="38950" name="Text Box 38"/>
          <p:cNvSpPr txBox="1">
            <a:spLocks noChangeArrowheads="1"/>
          </p:cNvSpPr>
          <p:nvPr/>
        </p:nvSpPr>
        <p:spPr bwMode="auto">
          <a:xfrm>
            <a:off x="2514600" y="2514600"/>
            <a:ext cx="3733800" cy="4084638"/>
          </a:xfrm>
          <a:prstGeom prst="rect">
            <a:avLst/>
          </a:prstGeom>
          <a:solidFill>
            <a:schemeClr val="bg1"/>
          </a:solidFill>
          <a:ln w="9525">
            <a:noFill/>
            <a:miter lim="800000"/>
            <a:headEnd/>
            <a:tailEnd/>
          </a:ln>
          <a:effectLst/>
        </p:spPr>
        <p:txBody>
          <a:bodyPr>
            <a:spAutoFit/>
          </a:bodyPr>
          <a:lstStyle/>
          <a:p>
            <a:pPr>
              <a:spcBef>
                <a:spcPct val="50000"/>
              </a:spcBef>
            </a:pPr>
            <a:r>
              <a:rPr lang="en-US" sz="1200" b="1" dirty="0"/>
              <a:t>Page Heading</a:t>
            </a:r>
          </a:p>
          <a:p>
            <a:pPr>
              <a:spcBef>
                <a:spcPct val="50000"/>
              </a:spcBef>
            </a:pPr>
            <a:r>
              <a:rPr lang="en-US" sz="1000" dirty="0"/>
              <a:t>Content area here… The quick brown fox jumps over the lazy dog</a:t>
            </a:r>
            <a:r>
              <a:rPr lang="en-US" sz="1000" dirty="0" smtClean="0"/>
              <a:t>. The </a:t>
            </a:r>
            <a:r>
              <a:rPr lang="en-US" sz="1000" dirty="0"/>
              <a:t>quick brown fox jumps over the lazy dog</a:t>
            </a:r>
            <a:r>
              <a:rPr lang="en-US" sz="1000" dirty="0" smtClean="0"/>
              <a:t>. The </a:t>
            </a:r>
            <a:r>
              <a:rPr lang="en-US" sz="1000" dirty="0"/>
              <a:t>quick brown fox jumps over the lazy dog</a:t>
            </a:r>
            <a:r>
              <a:rPr lang="en-US" sz="1000" dirty="0" smtClean="0"/>
              <a:t>. The </a:t>
            </a:r>
            <a:r>
              <a:rPr lang="en-US" sz="1000" dirty="0"/>
              <a:t>quick brown fox jumps over the lazy dog</a:t>
            </a:r>
            <a:r>
              <a:rPr lang="en-US" sz="1000" dirty="0" smtClean="0"/>
              <a:t>. The </a:t>
            </a:r>
            <a:r>
              <a:rPr lang="en-US" sz="1000" dirty="0"/>
              <a:t>quick brown fox jumps over the lazy dog</a:t>
            </a:r>
            <a:r>
              <a:rPr lang="en-US" sz="1000" dirty="0" smtClean="0"/>
              <a:t>. </a:t>
            </a:r>
            <a:endParaRPr lang="en-US" sz="1000" dirty="0"/>
          </a:p>
          <a:p>
            <a:pPr>
              <a:spcBef>
                <a:spcPct val="50000"/>
              </a:spcBef>
            </a:pPr>
            <a:endParaRPr lang="en-US" sz="1000" dirty="0"/>
          </a:p>
          <a:p>
            <a:pPr>
              <a:spcBef>
                <a:spcPct val="50000"/>
              </a:spcBef>
            </a:pPr>
            <a:r>
              <a:rPr lang="en-US" sz="1000" dirty="0"/>
              <a:t>The quick brown fox jumps over the lazy dog</a:t>
            </a:r>
            <a:r>
              <a:rPr lang="en-US" sz="1000" dirty="0" smtClean="0"/>
              <a:t>. The </a:t>
            </a:r>
            <a:r>
              <a:rPr lang="en-US" sz="1000" dirty="0"/>
              <a:t>quick brown fox jumps over the lazy dog</a:t>
            </a:r>
            <a:r>
              <a:rPr lang="en-US" sz="1000" dirty="0" smtClean="0"/>
              <a:t>. The </a:t>
            </a:r>
            <a:r>
              <a:rPr lang="en-US" sz="1000" dirty="0"/>
              <a:t>quick brown fox jumps over the lazy dog</a:t>
            </a:r>
            <a:r>
              <a:rPr lang="en-US" sz="1000" dirty="0" smtClean="0"/>
              <a:t>. The </a:t>
            </a:r>
            <a:r>
              <a:rPr lang="en-US" sz="1000" dirty="0"/>
              <a:t>quick brown fox jumps over the lazy dog</a:t>
            </a:r>
            <a:r>
              <a:rPr lang="en-US" sz="1000" dirty="0" smtClean="0"/>
              <a:t>. The </a:t>
            </a:r>
            <a:r>
              <a:rPr lang="en-US" sz="1000" dirty="0"/>
              <a:t>quick brown fox jumps over the lazy dog</a:t>
            </a:r>
            <a:r>
              <a:rPr lang="en-US" sz="1000" dirty="0" smtClean="0"/>
              <a:t>. </a:t>
            </a:r>
            <a:endParaRPr lang="en-US" sz="1000" dirty="0"/>
          </a:p>
          <a:p>
            <a:pPr>
              <a:spcBef>
                <a:spcPct val="50000"/>
              </a:spcBef>
            </a:pPr>
            <a:endParaRPr lang="en-US" sz="1000" dirty="0"/>
          </a:p>
          <a:p>
            <a:pPr>
              <a:spcBef>
                <a:spcPct val="50000"/>
              </a:spcBef>
            </a:pPr>
            <a:r>
              <a:rPr lang="en-US" sz="1000" dirty="0"/>
              <a:t>The quick brown fox jumps over the lazy dog</a:t>
            </a:r>
            <a:r>
              <a:rPr lang="en-US" sz="1000" dirty="0" smtClean="0"/>
              <a:t>. The </a:t>
            </a:r>
            <a:r>
              <a:rPr lang="en-US" sz="1000" dirty="0"/>
              <a:t>quick brown fox jumps over the lazy dog</a:t>
            </a:r>
            <a:r>
              <a:rPr lang="en-US" sz="1000" dirty="0" smtClean="0"/>
              <a:t>. The </a:t>
            </a:r>
            <a:r>
              <a:rPr lang="en-US" sz="1000" dirty="0"/>
              <a:t>quick brown fox jumps over the lazy dog</a:t>
            </a:r>
            <a:r>
              <a:rPr lang="en-US" sz="1000" dirty="0" smtClean="0"/>
              <a:t>. The </a:t>
            </a:r>
            <a:r>
              <a:rPr lang="en-US" sz="1000" dirty="0"/>
              <a:t>quick brown fox jumps over the lazy dog</a:t>
            </a:r>
            <a:r>
              <a:rPr lang="en-US" sz="1000" dirty="0" smtClean="0"/>
              <a:t>. The </a:t>
            </a:r>
            <a:r>
              <a:rPr lang="en-US" sz="1000" dirty="0"/>
              <a:t>quick brown fox jumps over the lazy dog</a:t>
            </a:r>
            <a:r>
              <a:rPr lang="en-US" sz="1000" dirty="0" smtClean="0"/>
              <a:t>. </a:t>
            </a:r>
            <a:endParaRPr lang="en-US" sz="1000" dirty="0"/>
          </a:p>
          <a:p>
            <a:pPr>
              <a:spcBef>
                <a:spcPct val="50000"/>
              </a:spcBef>
            </a:pPr>
            <a:endParaRPr lang="en-US" sz="1000" dirty="0"/>
          </a:p>
          <a:p>
            <a:pPr>
              <a:spcBef>
                <a:spcPct val="50000"/>
              </a:spcBef>
            </a:pPr>
            <a:endParaRPr lang="en-US" sz="1000" dirty="0"/>
          </a:p>
          <a:p>
            <a:pPr>
              <a:spcBef>
                <a:spcPct val="50000"/>
              </a:spcBef>
            </a:pPr>
            <a:endParaRPr lang="en-US" sz="1000" dirty="0"/>
          </a:p>
          <a:p>
            <a:pPr>
              <a:spcBef>
                <a:spcPct val="50000"/>
              </a:spcBef>
            </a:pPr>
            <a:endParaRPr lang="en-US" sz="1000" dirty="0"/>
          </a:p>
          <a:p>
            <a:pPr>
              <a:spcBef>
                <a:spcPct val="50000"/>
              </a:spcBef>
            </a:pPr>
            <a:endParaRPr lang="en-US" sz="1000" dirty="0"/>
          </a:p>
        </p:txBody>
      </p:sp>
      <p:sp>
        <p:nvSpPr>
          <p:cNvPr id="38959" name="Rectangle 47"/>
          <p:cNvSpPr>
            <a:spLocks noChangeArrowheads="1"/>
          </p:cNvSpPr>
          <p:nvPr/>
        </p:nvSpPr>
        <p:spPr bwMode="auto">
          <a:xfrm>
            <a:off x="1219200" y="647700"/>
            <a:ext cx="6705600" cy="304800"/>
          </a:xfrm>
          <a:prstGeom prst="rect">
            <a:avLst/>
          </a:prstGeom>
          <a:solidFill>
            <a:srgbClr val="39659C"/>
          </a:solidFill>
          <a:ln w="9525">
            <a:noFill/>
            <a:miter lim="800000"/>
            <a:headEnd/>
            <a:tailEnd/>
          </a:ln>
          <a:effectLst/>
        </p:spPr>
        <p:txBody>
          <a:bodyPr wrap="none" anchor="ctr"/>
          <a:lstStyle/>
          <a:p>
            <a:pPr algn="ctr"/>
            <a:r>
              <a:rPr lang="en-US" sz="900" b="1" dirty="0" smtClean="0">
                <a:solidFill>
                  <a:schemeClr val="bg1"/>
                </a:solidFill>
                <a:latin typeface="Verdana" pitchFamily="34" charset="0"/>
              </a:rPr>
              <a:t>About     </a:t>
            </a:r>
            <a:r>
              <a:rPr lang="en-US" sz="900" b="1" dirty="0">
                <a:solidFill>
                  <a:schemeClr val="bg1"/>
                </a:solidFill>
                <a:latin typeface="Verdana" pitchFamily="34" charset="0"/>
              </a:rPr>
              <a:t>News &amp; </a:t>
            </a:r>
            <a:r>
              <a:rPr lang="en-US" sz="900" b="1" dirty="0" smtClean="0">
                <a:solidFill>
                  <a:schemeClr val="bg1"/>
                </a:solidFill>
                <a:latin typeface="Verdana" pitchFamily="34" charset="0"/>
              </a:rPr>
              <a:t>Events    Admissions    Academics    </a:t>
            </a:r>
            <a:r>
              <a:rPr lang="en-US" sz="900" b="1" dirty="0">
                <a:solidFill>
                  <a:schemeClr val="bg1"/>
                </a:solidFill>
                <a:latin typeface="Verdana" pitchFamily="34" charset="0"/>
              </a:rPr>
              <a:t>Resources</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Rectangle 12"/>
          <p:cNvSpPr/>
          <p:nvPr/>
        </p:nvSpPr>
        <p:spPr>
          <a:xfrm>
            <a:off x="1219200" y="0"/>
            <a:ext cx="6705600" cy="6858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t>Interior page design</a:t>
            </a:r>
            <a:r>
              <a:rPr lang="en-US" baseline="0" dirty="0" smtClean="0"/>
              <a:t> here</a:t>
            </a:r>
            <a:endParaRPr lang="en-US" dirty="0"/>
          </a:p>
        </p:txBody>
      </p:sp>
      <p:sp>
        <p:nvSpPr>
          <p:cNvPr id="39967" name="Rectangle 31"/>
          <p:cNvSpPr>
            <a:spLocks noChangeArrowheads="1"/>
          </p:cNvSpPr>
          <p:nvPr/>
        </p:nvSpPr>
        <p:spPr bwMode="auto">
          <a:xfrm>
            <a:off x="1295400" y="914400"/>
            <a:ext cx="1219200" cy="5410200"/>
          </a:xfrm>
          <a:prstGeom prst="rect">
            <a:avLst/>
          </a:prstGeom>
          <a:solidFill>
            <a:srgbClr val="DEE8FF"/>
          </a:solidFill>
          <a:ln w="9525">
            <a:solidFill>
              <a:schemeClr val="tx1"/>
            </a:solidFill>
            <a:miter lim="800000"/>
            <a:headEnd/>
            <a:tailEnd/>
          </a:ln>
          <a:effectLst/>
        </p:spPr>
        <p:txBody>
          <a:bodyPr wrap="none" anchor="ctr"/>
          <a:lstStyle/>
          <a:p>
            <a:endParaRPr lang="en-US"/>
          </a:p>
        </p:txBody>
      </p:sp>
      <p:sp>
        <p:nvSpPr>
          <p:cNvPr id="39968" name="Text Box 32"/>
          <p:cNvSpPr txBox="1">
            <a:spLocks noChangeArrowheads="1"/>
          </p:cNvSpPr>
          <p:nvPr/>
        </p:nvSpPr>
        <p:spPr bwMode="auto">
          <a:xfrm>
            <a:off x="1295400" y="914400"/>
            <a:ext cx="1619250" cy="1838965"/>
          </a:xfrm>
          <a:prstGeom prst="rect">
            <a:avLst/>
          </a:prstGeom>
          <a:noFill/>
          <a:ln w="9525">
            <a:noFill/>
            <a:miter lim="800000"/>
            <a:headEnd/>
            <a:tailEnd/>
          </a:ln>
          <a:effectLst/>
        </p:spPr>
        <p:txBody>
          <a:bodyPr>
            <a:spAutoFit/>
          </a:bodyPr>
          <a:lstStyle/>
          <a:p>
            <a:pPr>
              <a:spcBef>
                <a:spcPct val="50000"/>
              </a:spcBef>
            </a:pPr>
            <a:r>
              <a:rPr lang="en-US" sz="1000" b="1" dirty="0"/>
              <a:t>Section Heading</a:t>
            </a:r>
          </a:p>
          <a:p>
            <a:pPr>
              <a:spcBef>
                <a:spcPct val="50000"/>
              </a:spcBef>
            </a:pPr>
            <a:r>
              <a:rPr lang="en-US" sz="900" dirty="0"/>
              <a:t>Page 1</a:t>
            </a:r>
            <a:br>
              <a:rPr lang="en-US" sz="900" dirty="0"/>
            </a:br>
            <a:r>
              <a:rPr lang="en-US" sz="900" dirty="0" smtClean="0"/>
              <a:t> Subpage </a:t>
            </a:r>
            <a:r>
              <a:rPr lang="en-US" sz="900" dirty="0"/>
              <a:t>1</a:t>
            </a:r>
            <a:br>
              <a:rPr lang="en-US" sz="900" dirty="0"/>
            </a:br>
            <a:r>
              <a:rPr lang="en-US" sz="900" dirty="0" smtClean="0"/>
              <a:t> Subpage </a:t>
            </a:r>
            <a:r>
              <a:rPr lang="en-US" sz="900" dirty="0"/>
              <a:t>2</a:t>
            </a:r>
            <a:br>
              <a:rPr lang="en-US" sz="900" dirty="0"/>
            </a:br>
            <a:r>
              <a:rPr lang="en-US" sz="900" dirty="0" smtClean="0"/>
              <a:t> Subpage </a:t>
            </a:r>
            <a:r>
              <a:rPr lang="en-US" sz="900" dirty="0"/>
              <a:t>3</a:t>
            </a:r>
            <a:br>
              <a:rPr lang="en-US" sz="900" dirty="0"/>
            </a:br>
            <a:r>
              <a:rPr lang="en-US" sz="900" dirty="0" smtClean="0"/>
              <a:t> Subpage </a:t>
            </a:r>
            <a:r>
              <a:rPr lang="en-US" sz="900" dirty="0"/>
              <a:t>4</a:t>
            </a:r>
          </a:p>
          <a:p>
            <a:pPr>
              <a:spcBef>
                <a:spcPct val="50000"/>
              </a:spcBef>
            </a:pPr>
            <a:r>
              <a:rPr lang="en-US" sz="900" dirty="0"/>
              <a:t>Page 2</a:t>
            </a:r>
          </a:p>
          <a:p>
            <a:pPr>
              <a:spcBef>
                <a:spcPct val="50000"/>
              </a:spcBef>
            </a:pPr>
            <a:r>
              <a:rPr lang="en-US" sz="900" dirty="0"/>
              <a:t>Page 3</a:t>
            </a:r>
          </a:p>
          <a:p>
            <a:pPr>
              <a:spcBef>
                <a:spcPct val="50000"/>
              </a:spcBef>
            </a:pPr>
            <a:r>
              <a:rPr lang="en-US" sz="900" dirty="0"/>
              <a:t>Page 4</a:t>
            </a:r>
          </a:p>
          <a:p>
            <a:pPr>
              <a:spcBef>
                <a:spcPct val="50000"/>
              </a:spcBef>
            </a:pPr>
            <a:endParaRPr lang="en-US" sz="900" dirty="0"/>
          </a:p>
        </p:txBody>
      </p:sp>
      <p:sp>
        <p:nvSpPr>
          <p:cNvPr id="39969" name="Text Box 33"/>
          <p:cNvSpPr txBox="1">
            <a:spLocks noChangeArrowheads="1"/>
          </p:cNvSpPr>
          <p:nvPr/>
        </p:nvSpPr>
        <p:spPr bwMode="auto">
          <a:xfrm>
            <a:off x="304800" y="6677025"/>
            <a:ext cx="8686800" cy="214313"/>
          </a:xfrm>
          <a:prstGeom prst="rect">
            <a:avLst/>
          </a:prstGeom>
          <a:noFill/>
          <a:ln w="9525">
            <a:noFill/>
            <a:miter lim="800000"/>
            <a:headEnd/>
            <a:tailEnd/>
          </a:ln>
          <a:effectLst/>
        </p:spPr>
        <p:txBody>
          <a:bodyPr>
            <a:spAutoFit/>
          </a:bodyPr>
          <a:lstStyle/>
          <a:p>
            <a:pPr algn="ctr">
              <a:spcBef>
                <a:spcPct val="50000"/>
              </a:spcBef>
            </a:pPr>
            <a:r>
              <a:rPr lang="en-US" sz="800" dirty="0" smtClean="0"/>
              <a:t>Footer text here</a:t>
            </a:r>
            <a:endParaRPr lang="en-US" sz="800" dirty="0"/>
          </a:p>
        </p:txBody>
      </p:sp>
      <p:sp>
        <p:nvSpPr>
          <p:cNvPr id="39973" name="Rectangle 37"/>
          <p:cNvSpPr>
            <a:spLocks noChangeArrowheads="1"/>
          </p:cNvSpPr>
          <p:nvPr/>
        </p:nvSpPr>
        <p:spPr bwMode="auto">
          <a:xfrm>
            <a:off x="6248400" y="952500"/>
            <a:ext cx="1600200" cy="228600"/>
          </a:xfrm>
          <a:prstGeom prst="rect">
            <a:avLst/>
          </a:prstGeom>
          <a:solidFill>
            <a:srgbClr val="525B78"/>
          </a:solidFill>
          <a:ln w="9525" algn="ctr">
            <a:solidFill>
              <a:schemeClr val="tx1"/>
            </a:solidFill>
            <a:miter lim="800000"/>
            <a:headEnd/>
            <a:tailEnd/>
          </a:ln>
          <a:effectLst/>
        </p:spPr>
        <p:txBody>
          <a:bodyPr wrap="none" anchor="ctr"/>
          <a:lstStyle/>
          <a:p>
            <a:pPr algn="ctr"/>
            <a:r>
              <a:rPr lang="en-US" sz="1200" b="1">
                <a:solidFill>
                  <a:schemeClr val="bg1"/>
                </a:solidFill>
              </a:rPr>
              <a:t>Heading</a:t>
            </a:r>
          </a:p>
        </p:txBody>
      </p:sp>
      <p:sp>
        <p:nvSpPr>
          <p:cNvPr id="39974" name="Rectangle 38"/>
          <p:cNvSpPr>
            <a:spLocks noChangeArrowheads="1"/>
          </p:cNvSpPr>
          <p:nvPr/>
        </p:nvSpPr>
        <p:spPr bwMode="auto">
          <a:xfrm>
            <a:off x="6248400" y="1181100"/>
            <a:ext cx="1600200" cy="4533900"/>
          </a:xfrm>
          <a:prstGeom prst="rect">
            <a:avLst/>
          </a:prstGeom>
          <a:solidFill>
            <a:srgbClr val="B6C6E6"/>
          </a:solidFill>
          <a:ln w="9525">
            <a:solidFill>
              <a:schemeClr val="tx1"/>
            </a:solidFill>
            <a:miter lim="800000"/>
            <a:headEnd/>
            <a:tailEnd/>
          </a:ln>
          <a:effectLst/>
        </p:spPr>
        <p:txBody>
          <a:bodyPr/>
          <a:lstStyle/>
          <a:p>
            <a:pPr algn="ctr"/>
            <a:r>
              <a:rPr lang="en-US" sz="900"/>
              <a:t>Optional content area</a:t>
            </a:r>
          </a:p>
        </p:txBody>
      </p:sp>
      <p:sp>
        <p:nvSpPr>
          <p:cNvPr id="39976" name="Text Box 40"/>
          <p:cNvSpPr txBox="1">
            <a:spLocks noChangeArrowheads="1"/>
          </p:cNvSpPr>
          <p:nvPr/>
        </p:nvSpPr>
        <p:spPr bwMode="auto">
          <a:xfrm>
            <a:off x="2514600" y="914400"/>
            <a:ext cx="3733800" cy="4770438"/>
          </a:xfrm>
          <a:prstGeom prst="rect">
            <a:avLst/>
          </a:prstGeom>
          <a:solidFill>
            <a:schemeClr val="bg1"/>
          </a:solidFill>
          <a:ln w="9525">
            <a:noFill/>
            <a:miter lim="800000"/>
            <a:headEnd/>
            <a:tailEnd/>
          </a:ln>
          <a:effectLst/>
        </p:spPr>
        <p:txBody>
          <a:bodyPr>
            <a:spAutoFit/>
          </a:bodyPr>
          <a:lstStyle/>
          <a:p>
            <a:pPr>
              <a:spcBef>
                <a:spcPct val="50000"/>
              </a:spcBef>
            </a:pPr>
            <a:r>
              <a:rPr lang="en-US" sz="1200" b="1" dirty="0"/>
              <a:t>Page Heading</a:t>
            </a:r>
          </a:p>
          <a:p>
            <a:pPr>
              <a:spcBef>
                <a:spcPct val="50000"/>
              </a:spcBef>
            </a:pPr>
            <a:r>
              <a:rPr lang="en-US" sz="1000" dirty="0"/>
              <a:t>Content area here… The quick brown fox jumps over the lazy dog</a:t>
            </a:r>
            <a:r>
              <a:rPr lang="en-US" sz="1000" dirty="0" smtClean="0"/>
              <a:t>. The </a:t>
            </a:r>
            <a:r>
              <a:rPr lang="en-US" sz="1000" dirty="0"/>
              <a:t>quick brown fox jumps over the lazy dog</a:t>
            </a:r>
            <a:r>
              <a:rPr lang="en-US" sz="1000" dirty="0" smtClean="0"/>
              <a:t>. The </a:t>
            </a:r>
            <a:r>
              <a:rPr lang="en-US" sz="1000" dirty="0"/>
              <a:t>quick brown fox jumps over the lazy dog</a:t>
            </a:r>
            <a:r>
              <a:rPr lang="en-US" sz="1000" dirty="0" smtClean="0"/>
              <a:t>. The </a:t>
            </a:r>
            <a:r>
              <a:rPr lang="en-US" sz="1000" dirty="0"/>
              <a:t>quick brown fox jumps over the lazy dog</a:t>
            </a:r>
            <a:r>
              <a:rPr lang="en-US" sz="1000" dirty="0" smtClean="0"/>
              <a:t>. The </a:t>
            </a:r>
            <a:r>
              <a:rPr lang="en-US" sz="1000" dirty="0"/>
              <a:t>quick brown fox jumps over the lazy dog</a:t>
            </a:r>
            <a:r>
              <a:rPr lang="en-US" sz="1000" dirty="0" smtClean="0"/>
              <a:t>. </a:t>
            </a:r>
            <a:endParaRPr lang="en-US" sz="1000" dirty="0"/>
          </a:p>
          <a:p>
            <a:pPr>
              <a:spcBef>
                <a:spcPct val="50000"/>
              </a:spcBef>
            </a:pPr>
            <a:endParaRPr lang="en-US" sz="1000" dirty="0"/>
          </a:p>
          <a:p>
            <a:pPr>
              <a:spcBef>
                <a:spcPct val="50000"/>
              </a:spcBef>
            </a:pPr>
            <a:r>
              <a:rPr lang="en-US" sz="1000" dirty="0"/>
              <a:t>The quick brown fox jumps over the lazy dog</a:t>
            </a:r>
            <a:r>
              <a:rPr lang="en-US" sz="1000" dirty="0" smtClean="0"/>
              <a:t>. The </a:t>
            </a:r>
            <a:r>
              <a:rPr lang="en-US" sz="1000" dirty="0"/>
              <a:t>quick brown fox jumps over the lazy dog</a:t>
            </a:r>
            <a:r>
              <a:rPr lang="en-US" sz="1000" dirty="0" smtClean="0"/>
              <a:t>. The </a:t>
            </a:r>
            <a:r>
              <a:rPr lang="en-US" sz="1000" dirty="0"/>
              <a:t>quick brown fox jumps over the lazy dog</a:t>
            </a:r>
            <a:r>
              <a:rPr lang="en-US" sz="1000" dirty="0" smtClean="0"/>
              <a:t>. The </a:t>
            </a:r>
            <a:r>
              <a:rPr lang="en-US" sz="1000" dirty="0"/>
              <a:t>quick brown fox jumps over the lazy dog</a:t>
            </a:r>
            <a:r>
              <a:rPr lang="en-US" sz="1000" dirty="0" smtClean="0"/>
              <a:t>. The </a:t>
            </a:r>
            <a:r>
              <a:rPr lang="en-US" sz="1000" dirty="0"/>
              <a:t>quick brown fox jumps over the lazy dog</a:t>
            </a:r>
            <a:r>
              <a:rPr lang="en-US" sz="1000" dirty="0" smtClean="0"/>
              <a:t>. </a:t>
            </a:r>
            <a:endParaRPr lang="en-US" sz="1000" dirty="0"/>
          </a:p>
          <a:p>
            <a:pPr>
              <a:spcBef>
                <a:spcPct val="50000"/>
              </a:spcBef>
            </a:pPr>
            <a:endParaRPr lang="en-US" sz="1000" dirty="0"/>
          </a:p>
          <a:p>
            <a:pPr>
              <a:spcBef>
                <a:spcPct val="50000"/>
              </a:spcBef>
            </a:pPr>
            <a:r>
              <a:rPr lang="en-US" sz="1000" dirty="0"/>
              <a:t>The quick brown fox jumps over the lazy dog</a:t>
            </a:r>
            <a:r>
              <a:rPr lang="en-US" sz="1000" dirty="0" smtClean="0"/>
              <a:t>. The </a:t>
            </a:r>
            <a:r>
              <a:rPr lang="en-US" sz="1000" dirty="0"/>
              <a:t>quick brown fox jumps over the lazy dog</a:t>
            </a:r>
            <a:r>
              <a:rPr lang="en-US" sz="1000" dirty="0" smtClean="0"/>
              <a:t>. The </a:t>
            </a:r>
            <a:r>
              <a:rPr lang="en-US" sz="1000" dirty="0"/>
              <a:t>quick brown fox jumps over the lazy dog</a:t>
            </a:r>
            <a:r>
              <a:rPr lang="en-US" sz="1000" dirty="0" smtClean="0"/>
              <a:t>. The </a:t>
            </a:r>
            <a:r>
              <a:rPr lang="en-US" sz="1000" dirty="0"/>
              <a:t>quick brown fox jumps over the lazy dog</a:t>
            </a:r>
            <a:r>
              <a:rPr lang="en-US" sz="1000" dirty="0" smtClean="0"/>
              <a:t>. The </a:t>
            </a:r>
            <a:r>
              <a:rPr lang="en-US" sz="1000" dirty="0"/>
              <a:t>quick brown fox jumps over the lazy dog</a:t>
            </a:r>
            <a:r>
              <a:rPr lang="en-US" sz="1000" dirty="0" smtClean="0"/>
              <a:t>. </a:t>
            </a:r>
            <a:endParaRPr lang="en-US" sz="1000" dirty="0"/>
          </a:p>
          <a:p>
            <a:pPr>
              <a:spcBef>
                <a:spcPct val="50000"/>
              </a:spcBef>
            </a:pPr>
            <a:endParaRPr lang="en-US" sz="1000" dirty="0"/>
          </a:p>
          <a:p>
            <a:pPr>
              <a:spcBef>
                <a:spcPct val="50000"/>
              </a:spcBef>
            </a:pPr>
            <a:endParaRPr lang="en-US" sz="1000" dirty="0"/>
          </a:p>
          <a:p>
            <a:pPr>
              <a:spcBef>
                <a:spcPct val="50000"/>
              </a:spcBef>
            </a:pPr>
            <a:endParaRPr lang="en-US" sz="1000" dirty="0"/>
          </a:p>
          <a:p>
            <a:pPr>
              <a:spcBef>
                <a:spcPct val="50000"/>
              </a:spcBef>
            </a:pPr>
            <a:endParaRPr lang="en-US" sz="1000" dirty="0"/>
          </a:p>
          <a:p>
            <a:pPr>
              <a:spcBef>
                <a:spcPct val="50000"/>
              </a:spcBef>
            </a:pPr>
            <a:endParaRPr lang="en-US" sz="1000" dirty="0"/>
          </a:p>
          <a:p>
            <a:pPr>
              <a:spcBef>
                <a:spcPct val="50000"/>
              </a:spcBef>
            </a:pPr>
            <a:endParaRPr lang="en-US" sz="1000" dirty="0"/>
          </a:p>
          <a:p>
            <a:pPr>
              <a:spcBef>
                <a:spcPct val="50000"/>
              </a:spcBef>
            </a:pPr>
            <a:endParaRPr lang="en-US" sz="1000" dirty="0"/>
          </a:p>
          <a:p>
            <a:pPr>
              <a:spcBef>
                <a:spcPct val="50000"/>
              </a:spcBef>
            </a:pPr>
            <a:endParaRPr lang="en-US" sz="1000" dirty="0"/>
          </a:p>
        </p:txBody>
      </p:sp>
      <p:sp>
        <p:nvSpPr>
          <p:cNvPr id="39977" name="Rectangle 41"/>
          <p:cNvSpPr>
            <a:spLocks noChangeArrowheads="1"/>
          </p:cNvSpPr>
          <p:nvPr/>
        </p:nvSpPr>
        <p:spPr bwMode="auto">
          <a:xfrm>
            <a:off x="1219200" y="647700"/>
            <a:ext cx="6705600" cy="304800"/>
          </a:xfrm>
          <a:prstGeom prst="rect">
            <a:avLst/>
          </a:prstGeom>
          <a:solidFill>
            <a:srgbClr val="39659C"/>
          </a:solidFill>
          <a:ln w="9525">
            <a:noFill/>
            <a:miter lim="800000"/>
            <a:headEnd/>
            <a:tailEnd/>
          </a:ln>
          <a:effectLst/>
        </p:spPr>
        <p:txBody>
          <a:bodyPr wrap="none" anchor="ctr"/>
          <a:lstStyle/>
          <a:p>
            <a:pPr algn="ctr"/>
            <a:r>
              <a:rPr lang="en-US" sz="900" b="1" dirty="0" smtClean="0">
                <a:solidFill>
                  <a:schemeClr val="bg1"/>
                </a:solidFill>
                <a:latin typeface="Verdana" pitchFamily="34" charset="0"/>
              </a:rPr>
              <a:t>About     </a:t>
            </a:r>
            <a:r>
              <a:rPr lang="en-US" sz="900" b="1" dirty="0">
                <a:solidFill>
                  <a:schemeClr val="bg1"/>
                </a:solidFill>
                <a:latin typeface="Verdana" pitchFamily="34" charset="0"/>
              </a:rPr>
              <a:t>News &amp; </a:t>
            </a:r>
            <a:r>
              <a:rPr lang="en-US" sz="900" b="1" dirty="0" smtClean="0">
                <a:solidFill>
                  <a:schemeClr val="bg1"/>
                </a:solidFill>
                <a:latin typeface="Verdana" pitchFamily="34" charset="0"/>
              </a:rPr>
              <a:t>Events    Admissions    Academics    </a:t>
            </a:r>
            <a:r>
              <a:rPr lang="en-US" sz="900" b="1" dirty="0">
                <a:solidFill>
                  <a:schemeClr val="bg1"/>
                </a:solidFill>
                <a:latin typeface="Verdana" pitchFamily="34" charset="0"/>
              </a:rPr>
              <a:t>Resources</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solidFill>
                  <a:schemeClr val="tx1"/>
                </a:solidFill>
              </a:rPr>
              <a:t>Grossmont Redesign</a:t>
            </a:r>
            <a:br>
              <a:rPr lang="en-US" dirty="0" smtClean="0">
                <a:solidFill>
                  <a:schemeClr val="tx1"/>
                </a:solidFill>
              </a:rPr>
            </a:br>
            <a:r>
              <a:rPr lang="en-US" dirty="0" smtClean="0">
                <a:solidFill>
                  <a:schemeClr val="tx1"/>
                </a:solidFill>
              </a:rPr>
              <a:t>Wireframes</a:t>
            </a:r>
            <a:br>
              <a:rPr lang="en-US" dirty="0" smtClean="0">
                <a:solidFill>
                  <a:schemeClr val="tx1"/>
                </a:solidFill>
              </a:rPr>
            </a:br>
            <a:endParaRPr lang="en-US" dirty="0">
              <a:solidFill>
                <a:schemeClr val="tx1"/>
              </a:solidFill>
            </a:endParaRPr>
          </a:p>
        </p:txBody>
      </p:sp>
      <p:sp>
        <p:nvSpPr>
          <p:cNvPr id="2057" name="Rectangle 9"/>
          <p:cNvSpPr>
            <a:spLocks noGrp="1" noChangeArrowheads="1"/>
          </p:cNvSpPr>
          <p:nvPr>
            <p:ph type="subTitle" idx="1"/>
          </p:nvPr>
        </p:nvSpPr>
        <p:spPr/>
        <p:txBody>
          <a:bodyPr/>
          <a:lstStyle/>
          <a:p>
            <a:pPr marL="0" indent="0" algn="ctr">
              <a:buNone/>
            </a:pPr>
            <a:r>
              <a:rPr lang="en-US" dirty="0"/>
              <a:t>Version </a:t>
            </a:r>
            <a:r>
              <a:rPr lang="en-US" dirty="0" smtClean="0"/>
              <a:t>1</a:t>
            </a:r>
          </a:p>
          <a:p>
            <a:pPr marL="0" indent="0" algn="ctr">
              <a:buNone/>
            </a:pPr>
            <a:r>
              <a:rPr lang="en-US" dirty="0" smtClean="0"/>
              <a:t>Prepared by Annette Fowler</a:t>
            </a:r>
          </a:p>
          <a:p>
            <a:pPr marL="0" indent="0" algn="ctr">
              <a:buNone/>
            </a:pPr>
            <a:r>
              <a:rPr lang="en-US" dirty="0"/>
              <a:t>March 2014</a:t>
            </a:r>
          </a:p>
        </p:txBody>
      </p:sp>
      <p:sp>
        <p:nvSpPr>
          <p:cNvPr id="4" name="Rectangle 3"/>
          <p:cNvSpPr/>
          <p:nvPr/>
        </p:nvSpPr>
        <p:spPr>
          <a:xfrm>
            <a:off x="0" y="0"/>
            <a:ext cx="9144000" cy="609600"/>
          </a:xfrm>
          <a:prstGeom prst="rect">
            <a:avLst/>
          </a:prstGeom>
          <a:solidFill>
            <a:srgbClr val="006D6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b="1" dirty="0">
              <a:solidFill>
                <a:schemeClr val="bg1"/>
              </a:solidFill>
            </a:endParaRPr>
          </a:p>
        </p:txBody>
      </p:sp>
      <p:pic>
        <p:nvPicPr>
          <p:cNvPr id="5" name="Picture 2" descr="Grossmont College"/>
          <p:cNvPicPr>
            <a:picLocks noChangeAspect="1" noChangeArrowheads="1"/>
          </p:cNvPicPr>
          <p:nvPr/>
        </p:nvPicPr>
        <p:blipFill>
          <a:blip r:embed="rId2"/>
          <a:srcRect/>
          <a:stretch>
            <a:fillRect/>
          </a:stretch>
        </p:blipFill>
        <p:spPr bwMode="auto">
          <a:xfrm>
            <a:off x="48700" y="35625"/>
            <a:ext cx="2000250" cy="54292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4"/>
          <p:cNvSpPr>
            <a:spLocks noGrp="1"/>
          </p:cNvSpPr>
          <p:nvPr>
            <p:ph type="sldNum" sz="quarter" idx="12"/>
          </p:nvPr>
        </p:nvSpPr>
        <p:spPr/>
        <p:txBody>
          <a:bodyPr/>
          <a:lstStyle/>
          <a:p>
            <a:fld id="{03A9AE10-60CA-432F-A5A0-6198CB863B27}" type="slidenum">
              <a:rPr lang="en-US"/>
              <a:pPr/>
              <a:t>10</a:t>
            </a:fld>
            <a:endParaRPr lang="en-US" dirty="0"/>
          </a:p>
        </p:txBody>
      </p:sp>
      <p:sp>
        <p:nvSpPr>
          <p:cNvPr id="4171" name="Rectangle 75"/>
          <p:cNvSpPr>
            <a:spLocks noGrp="1" noChangeArrowheads="1"/>
          </p:cNvSpPr>
          <p:nvPr>
            <p:ph type="title" idx="4294967295"/>
          </p:nvPr>
        </p:nvSpPr>
        <p:spPr>
          <a:xfrm>
            <a:off x="3886200" y="0"/>
            <a:ext cx="5257800" cy="533400"/>
          </a:xfrm>
        </p:spPr>
        <p:txBody>
          <a:bodyPr/>
          <a:lstStyle/>
          <a:p>
            <a:r>
              <a:rPr lang="en-US" dirty="0" smtClean="0"/>
              <a:t>Grossmont 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Current Students</a:t>
            </a:r>
            <a:endParaRPr lang="en-US" sz="1000" b="1" dirty="0"/>
          </a:p>
        </p:txBody>
      </p:sp>
      <p:sp>
        <p:nvSpPr>
          <p:cNvPr id="4128" name="Rectangle 32"/>
          <p:cNvSpPr>
            <a:spLocks noChangeArrowheads="1"/>
          </p:cNvSpPr>
          <p:nvPr/>
        </p:nvSpPr>
        <p:spPr bwMode="auto">
          <a:xfrm>
            <a:off x="7050828" y="1268412"/>
            <a:ext cx="584202" cy="484188"/>
          </a:xfrm>
          <a:prstGeom prst="rect">
            <a:avLst/>
          </a:prstGeom>
          <a:solidFill>
            <a:schemeClr val="bg1"/>
          </a:solidFill>
          <a:ln w="28575" algn="ctr">
            <a:solidFill>
              <a:srgbClr val="8390AD"/>
            </a:solidFill>
            <a:miter lim="800000"/>
            <a:headEnd/>
            <a:tailEnd/>
          </a:ln>
          <a:effectLst/>
        </p:spPr>
        <p:txBody>
          <a:bodyPr anchor="ctr"/>
          <a:lstStyle/>
          <a:p>
            <a:pPr algn="ctr"/>
            <a:r>
              <a:rPr lang="en-US" sz="800" dirty="0"/>
              <a:t>Smoking Policy</a:t>
            </a:r>
          </a:p>
        </p:txBody>
      </p:sp>
      <p:sp>
        <p:nvSpPr>
          <p:cNvPr id="4148" name="Rectangle 52"/>
          <p:cNvSpPr>
            <a:spLocks noChangeArrowheads="1"/>
          </p:cNvSpPr>
          <p:nvPr/>
        </p:nvSpPr>
        <p:spPr bwMode="auto">
          <a:xfrm>
            <a:off x="969334" y="2411412"/>
            <a:ext cx="584202" cy="484188"/>
          </a:xfrm>
          <a:prstGeom prst="rect">
            <a:avLst/>
          </a:prstGeom>
          <a:solidFill>
            <a:schemeClr val="bg1"/>
          </a:solidFill>
          <a:ln w="9525" algn="ctr">
            <a:solidFill>
              <a:schemeClr val="tx1"/>
            </a:solidFill>
            <a:prstDash val="solid"/>
            <a:miter lim="800000"/>
            <a:headEnd/>
            <a:tailEnd/>
          </a:ln>
          <a:effectLst/>
        </p:spPr>
        <p:txBody>
          <a:bodyPr anchor="ctr"/>
          <a:lstStyle/>
          <a:p>
            <a:pPr algn="ctr"/>
            <a:r>
              <a:rPr lang="en-US" sz="800" dirty="0" smtClean="0"/>
              <a:t>Class Schedule</a:t>
            </a:r>
            <a:endParaRPr lang="en-US" sz="800" dirty="0"/>
          </a:p>
        </p:txBody>
      </p:sp>
      <p:sp>
        <p:nvSpPr>
          <p:cNvPr id="4175" name="Rectangle 79"/>
          <p:cNvSpPr>
            <a:spLocks noChangeArrowheads="1"/>
          </p:cNvSpPr>
          <p:nvPr/>
        </p:nvSpPr>
        <p:spPr bwMode="auto">
          <a:xfrm>
            <a:off x="961819" y="1268412"/>
            <a:ext cx="584202" cy="484188"/>
          </a:xfrm>
          <a:prstGeom prst="rect">
            <a:avLst/>
          </a:prstGeom>
          <a:solidFill>
            <a:schemeClr val="bg1"/>
          </a:solidFill>
          <a:ln w="28575" algn="ctr">
            <a:solidFill>
              <a:srgbClr val="8390AD"/>
            </a:solidFill>
            <a:miter lim="800000"/>
            <a:headEnd/>
            <a:tailEnd/>
          </a:ln>
          <a:effectLst/>
        </p:spPr>
        <p:txBody>
          <a:bodyPr anchor="ctr"/>
          <a:lstStyle/>
          <a:p>
            <a:pPr algn="ctr"/>
            <a:r>
              <a:rPr lang="en-US" sz="800" dirty="0" smtClean="0"/>
              <a:t>Class Info</a:t>
            </a:r>
            <a:endParaRPr lang="en-US" sz="800" dirty="0"/>
          </a:p>
        </p:txBody>
      </p:sp>
      <p:cxnSp>
        <p:nvCxnSpPr>
          <p:cNvPr id="111" name="AutoShape 7"/>
          <p:cNvCxnSpPr>
            <a:cxnSpLocks noChangeShapeType="1"/>
            <a:stCxn id="4101" idx="2"/>
            <a:endCxn id="4175" idx="0"/>
          </p:cNvCxnSpPr>
          <p:nvPr/>
        </p:nvCxnSpPr>
        <p:spPr bwMode="auto">
          <a:xfrm rot="5400000">
            <a:off x="2774055" y="-529534"/>
            <a:ext cx="277812" cy="3318081"/>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159" idx="0"/>
          </p:cNvCxnSpPr>
          <p:nvPr/>
        </p:nvCxnSpPr>
        <p:spPr bwMode="auto">
          <a:xfrm rot="5400000">
            <a:off x="3653323" y="349734"/>
            <a:ext cx="277812" cy="1559544"/>
          </a:xfrm>
          <a:prstGeom prst="bentConnector3">
            <a:avLst>
              <a:gd name="adj1" fmla="val 50000"/>
            </a:avLst>
          </a:prstGeom>
          <a:noFill/>
          <a:ln w="9525">
            <a:solidFill>
              <a:schemeClr val="tx1"/>
            </a:solidFill>
            <a:miter lim="800000"/>
            <a:headEnd/>
            <a:tailEnd type="triangle" w="med" len="med"/>
          </a:ln>
          <a:effectLst/>
        </p:spPr>
      </p:cxnSp>
      <p:cxnSp>
        <p:nvCxnSpPr>
          <p:cNvPr id="138" name="AutoShape 7"/>
          <p:cNvCxnSpPr>
            <a:cxnSpLocks noChangeShapeType="1"/>
            <a:stCxn id="4101" idx="2"/>
            <a:endCxn id="157" idx="0"/>
          </p:cNvCxnSpPr>
          <p:nvPr/>
        </p:nvCxnSpPr>
        <p:spPr bwMode="auto">
          <a:xfrm rot="5400000">
            <a:off x="3200989" y="-102600"/>
            <a:ext cx="277812" cy="2464212"/>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124" idx="0"/>
          </p:cNvCxnSpPr>
          <p:nvPr/>
        </p:nvCxnSpPr>
        <p:spPr bwMode="auto">
          <a:xfrm rot="5400000">
            <a:off x="4083502" y="779913"/>
            <a:ext cx="277812" cy="699187"/>
          </a:xfrm>
          <a:prstGeom prst="bentConnector3">
            <a:avLst>
              <a:gd name="adj1" fmla="val 50000"/>
            </a:avLst>
          </a:prstGeom>
          <a:noFill/>
          <a:ln w="9525">
            <a:solidFill>
              <a:schemeClr val="tx1"/>
            </a:solidFill>
            <a:miter lim="800000"/>
            <a:headEnd/>
            <a:tailEnd type="triangle" w="med" len="med"/>
          </a:ln>
          <a:effectLst/>
        </p:spPr>
      </p:cxnSp>
      <p:sp>
        <p:nvSpPr>
          <p:cNvPr id="74" name="Rectangle 88"/>
          <p:cNvSpPr>
            <a:spLocks noChangeArrowheads="1"/>
          </p:cNvSpPr>
          <p:nvPr/>
        </p:nvSpPr>
        <p:spPr bwMode="auto">
          <a:xfrm>
            <a:off x="4390270" y="1268412"/>
            <a:ext cx="584202" cy="484188"/>
          </a:xfrm>
          <a:prstGeom prst="rect">
            <a:avLst/>
          </a:prstGeom>
          <a:solidFill>
            <a:schemeClr val="bg1"/>
          </a:solidFill>
          <a:ln w="28575" algn="ctr">
            <a:solidFill>
              <a:srgbClr val="8390AD"/>
            </a:solidFill>
            <a:miter lim="800000"/>
            <a:headEnd/>
            <a:tailEnd/>
          </a:ln>
          <a:effectLst/>
        </p:spPr>
        <p:txBody>
          <a:bodyPr anchor="ctr"/>
          <a:lstStyle/>
          <a:p>
            <a:pPr algn="ctr"/>
            <a:r>
              <a:rPr lang="en-US" sz="800" dirty="0" smtClean="0"/>
              <a:t>Commencement</a:t>
            </a:r>
            <a:endParaRPr lang="en-US" sz="800" dirty="0"/>
          </a:p>
        </p:txBody>
      </p:sp>
      <p:cxnSp>
        <p:nvCxnSpPr>
          <p:cNvPr id="76" name="AutoShape 7"/>
          <p:cNvCxnSpPr>
            <a:cxnSpLocks noChangeShapeType="1"/>
            <a:stCxn id="4101" idx="2"/>
            <a:endCxn id="4128" idx="0"/>
          </p:cNvCxnSpPr>
          <p:nvPr/>
        </p:nvCxnSpPr>
        <p:spPr bwMode="auto">
          <a:xfrm rot="16200000" flipH="1">
            <a:off x="5818559" y="-255958"/>
            <a:ext cx="277812" cy="2770928"/>
          </a:xfrm>
          <a:prstGeom prst="bentConnector3">
            <a:avLst>
              <a:gd name="adj1" fmla="val 50000"/>
            </a:avLst>
          </a:prstGeom>
          <a:noFill/>
          <a:ln w="9525">
            <a:solidFill>
              <a:schemeClr val="tx1"/>
            </a:solidFill>
            <a:miter lim="800000"/>
            <a:headEnd/>
            <a:tailEnd type="triangle" w="med" len="med"/>
          </a:ln>
          <a:effectLst/>
        </p:spPr>
      </p:cxnSp>
      <p:cxnSp>
        <p:nvCxnSpPr>
          <p:cNvPr id="77" name="AutoShape 7"/>
          <p:cNvCxnSpPr>
            <a:cxnSpLocks noChangeShapeType="1"/>
            <a:stCxn id="4101" idx="2"/>
            <a:endCxn id="74" idx="0"/>
          </p:cNvCxnSpPr>
          <p:nvPr/>
        </p:nvCxnSpPr>
        <p:spPr bwMode="auto">
          <a:xfrm rot="16200000" flipH="1">
            <a:off x="4488280" y="1074321"/>
            <a:ext cx="277812" cy="110370"/>
          </a:xfrm>
          <a:prstGeom prst="bentConnector3">
            <a:avLst>
              <a:gd name="adj1" fmla="val 50000"/>
            </a:avLst>
          </a:prstGeom>
          <a:noFill/>
          <a:ln w="9525">
            <a:solidFill>
              <a:schemeClr val="tx1"/>
            </a:solidFill>
            <a:miter lim="800000"/>
            <a:headEnd/>
            <a:tailEnd type="triangle" w="med" len="med"/>
          </a:ln>
          <a:effectLst/>
        </p:spPr>
      </p:cxnSp>
      <p:cxnSp>
        <p:nvCxnSpPr>
          <p:cNvPr id="114" name="AutoShape 7"/>
          <p:cNvCxnSpPr>
            <a:cxnSpLocks noChangeShapeType="1"/>
            <a:stCxn id="4101" idx="2"/>
            <a:endCxn id="144" idx="0"/>
          </p:cNvCxnSpPr>
          <p:nvPr/>
        </p:nvCxnSpPr>
        <p:spPr bwMode="auto">
          <a:xfrm rot="16200000" flipH="1">
            <a:off x="6282932" y="-720332"/>
            <a:ext cx="277812" cy="3699675"/>
          </a:xfrm>
          <a:prstGeom prst="bentConnector3">
            <a:avLst>
              <a:gd name="adj1" fmla="val 50000"/>
            </a:avLst>
          </a:prstGeom>
          <a:noFill/>
          <a:ln w="9525">
            <a:solidFill>
              <a:schemeClr val="tx1"/>
            </a:solidFill>
            <a:miter lim="800000"/>
            <a:headEnd/>
            <a:tailEnd type="triangle" w="med" len="med"/>
          </a:ln>
          <a:effectLst/>
        </p:spPr>
      </p:cxnSp>
      <p:sp>
        <p:nvSpPr>
          <p:cNvPr id="124" name="Rectangle 55"/>
          <p:cNvSpPr>
            <a:spLocks noChangeArrowheads="1"/>
          </p:cNvSpPr>
          <p:nvPr/>
        </p:nvSpPr>
        <p:spPr bwMode="auto">
          <a:xfrm>
            <a:off x="3574225" y="1268412"/>
            <a:ext cx="597177" cy="486017"/>
          </a:xfrm>
          <a:prstGeom prst="rect">
            <a:avLst/>
          </a:prstGeom>
          <a:solidFill>
            <a:srgbClr val="E5FF9B"/>
          </a:solidFill>
          <a:ln w="28575" algn="ctr">
            <a:solidFill>
              <a:srgbClr val="8390AD"/>
            </a:solidFill>
            <a:miter lim="800000"/>
            <a:headEnd/>
            <a:tailEnd/>
          </a:ln>
          <a:effectLst/>
        </p:spPr>
        <p:txBody>
          <a:bodyPr anchor="ctr"/>
          <a:lstStyle/>
          <a:p>
            <a:pPr algn="ctr"/>
            <a:r>
              <a:rPr lang="en-US" sz="800" dirty="0" smtClean="0"/>
              <a:t>Complaint Process</a:t>
            </a:r>
            <a:endParaRPr lang="en-US" sz="800" dirty="0"/>
          </a:p>
        </p:txBody>
      </p:sp>
      <p:sp>
        <p:nvSpPr>
          <p:cNvPr id="135" name="Rectangle 35"/>
          <p:cNvSpPr>
            <a:spLocks noChangeArrowheads="1"/>
          </p:cNvSpPr>
          <p:nvPr/>
        </p:nvSpPr>
        <p:spPr bwMode="auto">
          <a:xfrm>
            <a:off x="5996410" y="1268412"/>
            <a:ext cx="835550"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800" dirty="0"/>
              <a:t>Transcripts</a:t>
            </a:r>
          </a:p>
        </p:txBody>
      </p:sp>
      <p:sp>
        <p:nvSpPr>
          <p:cNvPr id="144" name="Rectangle 35"/>
          <p:cNvSpPr>
            <a:spLocks noChangeArrowheads="1"/>
          </p:cNvSpPr>
          <p:nvPr/>
        </p:nvSpPr>
        <p:spPr bwMode="auto">
          <a:xfrm>
            <a:off x="7853901" y="1268412"/>
            <a:ext cx="835550"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800" dirty="0" smtClean="0"/>
              <a:t>Transfer Center</a:t>
            </a:r>
            <a:endParaRPr lang="en-US" sz="800" dirty="0"/>
          </a:p>
        </p:txBody>
      </p:sp>
      <p:sp>
        <p:nvSpPr>
          <p:cNvPr id="145" name="Rectangle 55"/>
          <p:cNvSpPr>
            <a:spLocks noChangeArrowheads="1"/>
          </p:cNvSpPr>
          <p:nvPr/>
        </p:nvSpPr>
        <p:spPr bwMode="auto">
          <a:xfrm>
            <a:off x="969334" y="4697412"/>
            <a:ext cx="685800" cy="484188"/>
          </a:xfrm>
          <a:prstGeom prst="rect">
            <a:avLst/>
          </a:prstGeom>
          <a:solidFill>
            <a:schemeClr val="bg1"/>
          </a:solidFill>
          <a:ln w="9525" algn="ctr">
            <a:solidFill>
              <a:schemeClr val="tx1"/>
            </a:solidFill>
            <a:prstDash val="dash"/>
            <a:miter lim="800000"/>
            <a:headEnd/>
            <a:tailEnd/>
          </a:ln>
          <a:effectLst/>
        </p:spPr>
        <p:txBody>
          <a:bodyPr anchor="ctr"/>
          <a:lstStyle/>
          <a:p>
            <a:pPr algn="ctr"/>
            <a:r>
              <a:rPr lang="en-US" sz="800" dirty="0" smtClean="0"/>
              <a:t>Prerequisite Clearance Info</a:t>
            </a:r>
            <a:endParaRPr lang="en-US" sz="800" dirty="0"/>
          </a:p>
        </p:txBody>
      </p:sp>
      <p:sp>
        <p:nvSpPr>
          <p:cNvPr id="146" name="Rectangle 79"/>
          <p:cNvSpPr>
            <a:spLocks noChangeArrowheads="1"/>
          </p:cNvSpPr>
          <p:nvPr/>
        </p:nvSpPr>
        <p:spPr bwMode="auto">
          <a:xfrm>
            <a:off x="82548" y="1268412"/>
            <a:ext cx="660403" cy="484188"/>
          </a:xfrm>
          <a:prstGeom prst="rect">
            <a:avLst/>
          </a:prstGeom>
          <a:solidFill>
            <a:schemeClr val="bg1"/>
          </a:solidFill>
          <a:ln w="28575" algn="ctr">
            <a:solidFill>
              <a:srgbClr val="8390AD"/>
            </a:solidFill>
            <a:miter lim="800000"/>
            <a:headEnd/>
            <a:tailEnd/>
          </a:ln>
          <a:effectLst/>
        </p:spPr>
        <p:txBody>
          <a:bodyPr anchor="ctr"/>
          <a:lstStyle/>
          <a:p>
            <a:pPr algn="ctr"/>
            <a:r>
              <a:rPr lang="en-US" sz="800" dirty="0" smtClean="0"/>
              <a:t>Help For Students</a:t>
            </a:r>
            <a:endParaRPr lang="en-US" sz="800" dirty="0"/>
          </a:p>
        </p:txBody>
      </p:sp>
      <p:sp>
        <p:nvSpPr>
          <p:cNvPr id="99" name="Rectangle 79"/>
          <p:cNvSpPr>
            <a:spLocks noChangeArrowheads="1"/>
          </p:cNvSpPr>
          <p:nvPr/>
        </p:nvSpPr>
        <p:spPr bwMode="auto">
          <a:xfrm>
            <a:off x="76200" y="1828800"/>
            <a:ext cx="657225" cy="484188"/>
          </a:xfrm>
          <a:prstGeom prst="rect">
            <a:avLst/>
          </a:prstGeom>
          <a:solidFill>
            <a:schemeClr val="bg1"/>
          </a:solidFill>
          <a:ln w="9525" algn="ctr">
            <a:solidFill>
              <a:schemeClr val="tx1"/>
            </a:solidFill>
            <a:miter lim="800000"/>
            <a:headEnd/>
            <a:tailEnd/>
          </a:ln>
          <a:effectLst/>
        </p:spPr>
        <p:txBody>
          <a:bodyPr anchor="ctr"/>
          <a:lstStyle/>
          <a:p>
            <a:pPr algn="ctr"/>
            <a:r>
              <a:rPr lang="en-US" sz="900" dirty="0" smtClean="0"/>
              <a:t>BB</a:t>
            </a:r>
            <a:endParaRPr lang="en-US" sz="900" dirty="0"/>
          </a:p>
        </p:txBody>
      </p:sp>
      <p:sp>
        <p:nvSpPr>
          <p:cNvPr id="100" name="Rectangle 79"/>
          <p:cNvSpPr>
            <a:spLocks noChangeArrowheads="1"/>
          </p:cNvSpPr>
          <p:nvPr/>
        </p:nvSpPr>
        <p:spPr bwMode="auto">
          <a:xfrm>
            <a:off x="76200" y="2411412"/>
            <a:ext cx="657225" cy="484188"/>
          </a:xfrm>
          <a:prstGeom prst="rect">
            <a:avLst/>
          </a:prstGeom>
          <a:solidFill>
            <a:schemeClr val="bg1"/>
          </a:solidFill>
          <a:ln w="9525" algn="ctr">
            <a:solidFill>
              <a:schemeClr val="tx1"/>
            </a:solidFill>
            <a:miter lim="800000"/>
            <a:headEnd/>
            <a:tailEnd/>
          </a:ln>
          <a:effectLst/>
        </p:spPr>
        <p:txBody>
          <a:bodyPr anchor="ctr"/>
          <a:lstStyle/>
          <a:p>
            <a:pPr algn="ctr"/>
            <a:r>
              <a:rPr lang="en-US" sz="900" dirty="0" smtClean="0"/>
              <a:t>Cashiers Office</a:t>
            </a:r>
            <a:endParaRPr lang="en-US" sz="900" dirty="0"/>
          </a:p>
        </p:txBody>
      </p:sp>
      <p:sp>
        <p:nvSpPr>
          <p:cNvPr id="101" name="Rectangle 79"/>
          <p:cNvSpPr>
            <a:spLocks noChangeArrowheads="1"/>
          </p:cNvSpPr>
          <p:nvPr/>
        </p:nvSpPr>
        <p:spPr bwMode="auto">
          <a:xfrm>
            <a:off x="76200" y="2971800"/>
            <a:ext cx="657225" cy="484188"/>
          </a:xfrm>
          <a:prstGeom prst="rect">
            <a:avLst/>
          </a:prstGeom>
          <a:solidFill>
            <a:schemeClr val="bg1"/>
          </a:solidFill>
          <a:ln w="9525" algn="ctr">
            <a:solidFill>
              <a:schemeClr val="tx1"/>
            </a:solidFill>
            <a:miter lim="800000"/>
            <a:headEnd/>
            <a:tailEnd/>
          </a:ln>
          <a:effectLst/>
        </p:spPr>
        <p:txBody>
          <a:bodyPr anchor="ctr"/>
          <a:lstStyle/>
          <a:p>
            <a:pPr algn="ctr"/>
            <a:r>
              <a:rPr lang="en-US" sz="900" dirty="0" smtClean="0"/>
              <a:t>Computer Labs</a:t>
            </a:r>
            <a:endParaRPr lang="en-US" sz="900" dirty="0"/>
          </a:p>
        </p:txBody>
      </p:sp>
      <p:sp>
        <p:nvSpPr>
          <p:cNvPr id="102" name="Rectangle 79"/>
          <p:cNvSpPr>
            <a:spLocks noChangeArrowheads="1"/>
          </p:cNvSpPr>
          <p:nvPr/>
        </p:nvSpPr>
        <p:spPr bwMode="auto">
          <a:xfrm>
            <a:off x="76200" y="3554412"/>
            <a:ext cx="657225" cy="484188"/>
          </a:xfrm>
          <a:prstGeom prst="rect">
            <a:avLst/>
          </a:prstGeom>
          <a:solidFill>
            <a:schemeClr val="bg1"/>
          </a:solidFill>
          <a:ln w="9525" algn="ctr">
            <a:solidFill>
              <a:schemeClr val="tx1"/>
            </a:solidFill>
            <a:miter lim="800000"/>
            <a:headEnd/>
            <a:tailEnd/>
          </a:ln>
          <a:effectLst/>
        </p:spPr>
        <p:txBody>
          <a:bodyPr anchor="ctr"/>
          <a:lstStyle/>
          <a:p>
            <a:pPr algn="ctr"/>
            <a:r>
              <a:rPr lang="en-US" sz="900" dirty="0" smtClean="0"/>
              <a:t>Heath Services</a:t>
            </a:r>
            <a:endParaRPr lang="en-US" sz="900" dirty="0"/>
          </a:p>
        </p:txBody>
      </p:sp>
      <p:sp>
        <p:nvSpPr>
          <p:cNvPr id="103" name="Rectangle 79"/>
          <p:cNvSpPr>
            <a:spLocks noChangeArrowheads="1"/>
          </p:cNvSpPr>
          <p:nvPr/>
        </p:nvSpPr>
        <p:spPr bwMode="auto">
          <a:xfrm>
            <a:off x="76200" y="4114800"/>
            <a:ext cx="657225" cy="484188"/>
          </a:xfrm>
          <a:prstGeom prst="rect">
            <a:avLst/>
          </a:prstGeom>
          <a:solidFill>
            <a:schemeClr val="bg1"/>
          </a:solidFill>
          <a:ln w="9525" algn="ctr">
            <a:solidFill>
              <a:schemeClr val="tx1"/>
            </a:solidFill>
            <a:miter lim="800000"/>
            <a:headEnd/>
            <a:tailEnd/>
          </a:ln>
          <a:effectLst/>
        </p:spPr>
        <p:txBody>
          <a:bodyPr anchor="ctr"/>
          <a:lstStyle/>
          <a:p>
            <a:pPr algn="ctr"/>
            <a:r>
              <a:rPr lang="en-US" sz="900" dirty="0" smtClean="0"/>
              <a:t>Housing</a:t>
            </a:r>
            <a:endParaRPr lang="en-US" sz="900" dirty="0"/>
          </a:p>
        </p:txBody>
      </p:sp>
      <p:sp>
        <p:nvSpPr>
          <p:cNvPr id="115" name="Rectangle 79"/>
          <p:cNvSpPr>
            <a:spLocks noChangeArrowheads="1"/>
          </p:cNvSpPr>
          <p:nvPr/>
        </p:nvSpPr>
        <p:spPr bwMode="auto">
          <a:xfrm>
            <a:off x="76200" y="4697412"/>
            <a:ext cx="657225" cy="484188"/>
          </a:xfrm>
          <a:prstGeom prst="rect">
            <a:avLst/>
          </a:prstGeom>
          <a:solidFill>
            <a:schemeClr val="bg1"/>
          </a:solidFill>
          <a:ln w="9525" algn="ctr">
            <a:solidFill>
              <a:schemeClr val="tx1"/>
            </a:solidFill>
            <a:miter lim="800000"/>
            <a:headEnd/>
            <a:tailEnd/>
          </a:ln>
          <a:effectLst/>
        </p:spPr>
        <p:txBody>
          <a:bodyPr anchor="ctr"/>
          <a:lstStyle/>
          <a:p>
            <a:pPr algn="ctr"/>
            <a:r>
              <a:rPr lang="en-US" sz="900" dirty="0" smtClean="0"/>
              <a:t>Learning Calendar</a:t>
            </a:r>
            <a:endParaRPr lang="en-US" sz="900" dirty="0"/>
          </a:p>
        </p:txBody>
      </p:sp>
      <p:sp>
        <p:nvSpPr>
          <p:cNvPr id="121" name="Rectangle 79"/>
          <p:cNvSpPr>
            <a:spLocks noChangeArrowheads="1"/>
          </p:cNvSpPr>
          <p:nvPr/>
        </p:nvSpPr>
        <p:spPr bwMode="auto">
          <a:xfrm>
            <a:off x="76200" y="5257800"/>
            <a:ext cx="657225" cy="484188"/>
          </a:xfrm>
          <a:prstGeom prst="rect">
            <a:avLst/>
          </a:prstGeom>
          <a:solidFill>
            <a:schemeClr val="bg1"/>
          </a:solidFill>
          <a:ln w="9525" algn="ctr">
            <a:solidFill>
              <a:schemeClr val="tx1"/>
            </a:solidFill>
            <a:miter lim="800000"/>
            <a:headEnd/>
            <a:tailEnd/>
          </a:ln>
          <a:effectLst/>
        </p:spPr>
        <p:txBody>
          <a:bodyPr anchor="ctr"/>
          <a:lstStyle/>
          <a:p>
            <a:pPr algn="ctr"/>
            <a:r>
              <a:rPr lang="en-US" sz="900" dirty="0" smtClean="0"/>
              <a:t>Services for Students</a:t>
            </a:r>
            <a:endParaRPr lang="en-US" sz="900" dirty="0"/>
          </a:p>
        </p:txBody>
      </p:sp>
      <p:sp>
        <p:nvSpPr>
          <p:cNvPr id="122" name="Rectangle 79"/>
          <p:cNvSpPr>
            <a:spLocks noChangeArrowheads="1"/>
          </p:cNvSpPr>
          <p:nvPr/>
        </p:nvSpPr>
        <p:spPr bwMode="auto">
          <a:xfrm>
            <a:off x="76200" y="5840412"/>
            <a:ext cx="657225" cy="484188"/>
          </a:xfrm>
          <a:prstGeom prst="rect">
            <a:avLst/>
          </a:prstGeom>
          <a:solidFill>
            <a:schemeClr val="bg1"/>
          </a:solidFill>
          <a:ln w="9525" algn="ctr">
            <a:solidFill>
              <a:schemeClr val="tx1"/>
            </a:solidFill>
            <a:miter lim="800000"/>
            <a:headEnd/>
            <a:tailEnd/>
          </a:ln>
          <a:effectLst/>
        </p:spPr>
        <p:txBody>
          <a:bodyPr anchor="ctr"/>
          <a:lstStyle/>
          <a:p>
            <a:pPr algn="ctr"/>
            <a:r>
              <a:rPr lang="en-US" sz="800" dirty="0" smtClean="0"/>
              <a:t>Schedule</a:t>
            </a:r>
            <a:endParaRPr lang="en-US" sz="800" dirty="0"/>
          </a:p>
        </p:txBody>
      </p:sp>
      <p:sp>
        <p:nvSpPr>
          <p:cNvPr id="123" name="Rectangle 79"/>
          <p:cNvSpPr>
            <a:spLocks noChangeArrowheads="1"/>
          </p:cNvSpPr>
          <p:nvPr/>
        </p:nvSpPr>
        <p:spPr bwMode="auto">
          <a:xfrm>
            <a:off x="4371975" y="1828800"/>
            <a:ext cx="657225" cy="484188"/>
          </a:xfrm>
          <a:prstGeom prst="rect">
            <a:avLst/>
          </a:prstGeom>
          <a:solidFill>
            <a:schemeClr val="bg1"/>
          </a:solidFill>
          <a:ln w="9525" algn="ctr">
            <a:solidFill>
              <a:schemeClr val="tx1"/>
            </a:solidFill>
            <a:miter lim="800000"/>
            <a:headEnd/>
            <a:tailEnd/>
          </a:ln>
          <a:effectLst/>
        </p:spPr>
        <p:txBody>
          <a:bodyPr anchor="ctr"/>
          <a:lstStyle/>
          <a:p>
            <a:pPr algn="ctr"/>
            <a:r>
              <a:rPr lang="en-US" sz="900" dirty="0" smtClean="0"/>
              <a:t>Location</a:t>
            </a:r>
            <a:endParaRPr lang="en-US" sz="900" dirty="0"/>
          </a:p>
        </p:txBody>
      </p:sp>
      <p:sp>
        <p:nvSpPr>
          <p:cNvPr id="127" name="Rectangle 79"/>
          <p:cNvSpPr>
            <a:spLocks noChangeArrowheads="1"/>
          </p:cNvSpPr>
          <p:nvPr/>
        </p:nvSpPr>
        <p:spPr bwMode="auto">
          <a:xfrm>
            <a:off x="4371975" y="2411412"/>
            <a:ext cx="657225" cy="484188"/>
          </a:xfrm>
          <a:prstGeom prst="rect">
            <a:avLst/>
          </a:prstGeom>
          <a:solidFill>
            <a:schemeClr val="bg1"/>
          </a:solidFill>
          <a:ln w="9525" algn="ctr">
            <a:solidFill>
              <a:schemeClr val="tx1"/>
            </a:solidFill>
            <a:miter lim="800000"/>
            <a:headEnd/>
            <a:tailEnd/>
          </a:ln>
          <a:effectLst/>
        </p:spPr>
        <p:txBody>
          <a:bodyPr anchor="ctr"/>
          <a:lstStyle/>
          <a:p>
            <a:pPr algn="ctr"/>
            <a:r>
              <a:rPr lang="en-US" sz="900" dirty="0" smtClean="0"/>
              <a:t>Parking</a:t>
            </a:r>
            <a:endParaRPr lang="en-US" sz="900" dirty="0"/>
          </a:p>
        </p:txBody>
      </p:sp>
      <p:sp>
        <p:nvSpPr>
          <p:cNvPr id="147" name="Rectangle 79"/>
          <p:cNvSpPr>
            <a:spLocks noChangeArrowheads="1"/>
          </p:cNvSpPr>
          <p:nvPr/>
        </p:nvSpPr>
        <p:spPr bwMode="auto">
          <a:xfrm>
            <a:off x="4371975" y="2971800"/>
            <a:ext cx="657225" cy="484188"/>
          </a:xfrm>
          <a:prstGeom prst="rect">
            <a:avLst/>
          </a:prstGeom>
          <a:solidFill>
            <a:schemeClr val="bg1"/>
          </a:solidFill>
          <a:ln w="9525" algn="ctr">
            <a:solidFill>
              <a:schemeClr val="tx1"/>
            </a:solidFill>
            <a:miter lim="800000"/>
            <a:headEnd/>
            <a:tailEnd/>
          </a:ln>
          <a:effectLst/>
        </p:spPr>
        <p:txBody>
          <a:bodyPr anchor="ctr"/>
          <a:lstStyle/>
          <a:p>
            <a:pPr algn="ctr"/>
            <a:r>
              <a:rPr lang="en-US" sz="900" dirty="0" smtClean="0"/>
              <a:t>Photo Video </a:t>
            </a:r>
            <a:r>
              <a:rPr lang="en-US" sz="900" dirty="0" err="1" smtClean="0"/>
              <a:t>Sercices</a:t>
            </a:r>
            <a:endParaRPr lang="en-US" sz="900" dirty="0"/>
          </a:p>
        </p:txBody>
      </p:sp>
      <p:sp>
        <p:nvSpPr>
          <p:cNvPr id="148" name="Rectangle 79"/>
          <p:cNvSpPr>
            <a:spLocks noChangeArrowheads="1"/>
          </p:cNvSpPr>
          <p:nvPr/>
        </p:nvSpPr>
        <p:spPr bwMode="auto">
          <a:xfrm>
            <a:off x="4371975" y="3554412"/>
            <a:ext cx="657225" cy="484188"/>
          </a:xfrm>
          <a:prstGeom prst="rect">
            <a:avLst/>
          </a:prstGeom>
          <a:solidFill>
            <a:schemeClr val="bg1"/>
          </a:solidFill>
          <a:ln w="9525" algn="ctr">
            <a:solidFill>
              <a:schemeClr val="tx1"/>
            </a:solidFill>
            <a:miter lim="800000"/>
            <a:headEnd/>
            <a:tailEnd/>
          </a:ln>
          <a:effectLst/>
        </p:spPr>
        <p:txBody>
          <a:bodyPr anchor="ctr"/>
          <a:lstStyle/>
          <a:p>
            <a:pPr algn="ctr"/>
            <a:r>
              <a:rPr lang="en-US" sz="900" dirty="0" smtClean="0"/>
              <a:t>Robing</a:t>
            </a:r>
            <a:endParaRPr lang="en-US" sz="900" dirty="0"/>
          </a:p>
        </p:txBody>
      </p:sp>
      <p:sp>
        <p:nvSpPr>
          <p:cNvPr id="149" name="Rectangle 79"/>
          <p:cNvSpPr>
            <a:spLocks noChangeArrowheads="1"/>
          </p:cNvSpPr>
          <p:nvPr/>
        </p:nvSpPr>
        <p:spPr bwMode="auto">
          <a:xfrm>
            <a:off x="4371975" y="4114800"/>
            <a:ext cx="657225" cy="484188"/>
          </a:xfrm>
          <a:prstGeom prst="rect">
            <a:avLst/>
          </a:prstGeom>
          <a:solidFill>
            <a:schemeClr val="bg1"/>
          </a:solidFill>
          <a:ln w="9525" algn="ctr">
            <a:solidFill>
              <a:schemeClr val="tx1"/>
            </a:solidFill>
            <a:miter lim="800000"/>
            <a:headEnd/>
            <a:tailEnd/>
          </a:ln>
          <a:effectLst/>
        </p:spPr>
        <p:txBody>
          <a:bodyPr anchor="ctr"/>
          <a:lstStyle/>
          <a:p>
            <a:pPr algn="ctr"/>
            <a:r>
              <a:rPr lang="en-US" sz="900" dirty="0" smtClean="0"/>
              <a:t>Guests</a:t>
            </a:r>
            <a:endParaRPr lang="en-US" sz="900" dirty="0"/>
          </a:p>
        </p:txBody>
      </p:sp>
      <p:sp>
        <p:nvSpPr>
          <p:cNvPr id="153" name="Rectangle 52"/>
          <p:cNvSpPr>
            <a:spLocks noChangeArrowheads="1"/>
          </p:cNvSpPr>
          <p:nvPr/>
        </p:nvSpPr>
        <p:spPr bwMode="auto">
          <a:xfrm>
            <a:off x="5193340" y="1268412"/>
            <a:ext cx="584202" cy="484188"/>
          </a:xfrm>
          <a:prstGeom prst="rect">
            <a:avLst/>
          </a:prstGeom>
          <a:solidFill>
            <a:schemeClr val="bg1"/>
          </a:solidFill>
          <a:ln w="28575" algn="ctr">
            <a:solidFill>
              <a:srgbClr val="8390AD"/>
            </a:solidFill>
            <a:prstDash val="solid"/>
            <a:miter lim="800000"/>
            <a:headEnd/>
            <a:tailEnd/>
          </a:ln>
          <a:effectLst/>
        </p:spPr>
        <p:txBody>
          <a:bodyPr anchor="ctr"/>
          <a:lstStyle/>
          <a:p>
            <a:pPr algn="ctr"/>
            <a:r>
              <a:rPr lang="en-US" sz="800" dirty="0" smtClean="0"/>
              <a:t>Copyright &amp; Plagiarism</a:t>
            </a:r>
            <a:endParaRPr lang="en-US" sz="800" dirty="0"/>
          </a:p>
        </p:txBody>
      </p:sp>
      <p:sp>
        <p:nvSpPr>
          <p:cNvPr id="154" name="Rectangle 40"/>
          <p:cNvSpPr>
            <a:spLocks noChangeArrowheads="1"/>
          </p:cNvSpPr>
          <p:nvPr/>
        </p:nvSpPr>
        <p:spPr bwMode="auto">
          <a:xfrm>
            <a:off x="969334" y="2980660"/>
            <a:ext cx="584202" cy="484188"/>
          </a:xfrm>
          <a:prstGeom prst="rect">
            <a:avLst/>
          </a:prstGeom>
          <a:solidFill>
            <a:schemeClr val="bg1"/>
          </a:solidFill>
          <a:ln w="9525" algn="ctr">
            <a:solidFill>
              <a:schemeClr val="tx1"/>
            </a:solidFill>
            <a:prstDash val="dash"/>
            <a:miter lim="800000"/>
            <a:headEnd/>
            <a:tailEnd/>
          </a:ln>
          <a:effectLst/>
        </p:spPr>
        <p:txBody>
          <a:bodyPr anchor="ctr"/>
          <a:lstStyle/>
          <a:p>
            <a:pPr algn="ctr"/>
            <a:r>
              <a:rPr lang="en-US" sz="800" dirty="0" smtClean="0"/>
              <a:t>Register for Classes</a:t>
            </a:r>
            <a:endParaRPr lang="en-US" sz="800" dirty="0"/>
          </a:p>
        </p:txBody>
      </p:sp>
      <p:sp>
        <p:nvSpPr>
          <p:cNvPr id="157" name="Rectangle 54"/>
          <p:cNvSpPr>
            <a:spLocks noChangeArrowheads="1"/>
          </p:cNvSpPr>
          <p:nvPr/>
        </p:nvSpPr>
        <p:spPr bwMode="auto">
          <a:xfrm>
            <a:off x="1764889" y="1268412"/>
            <a:ext cx="685800"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900" dirty="0"/>
              <a:t>Academic Calendar</a:t>
            </a:r>
          </a:p>
        </p:txBody>
      </p:sp>
      <p:sp>
        <p:nvSpPr>
          <p:cNvPr id="158" name="Rectangle 40"/>
          <p:cNvSpPr>
            <a:spLocks noChangeArrowheads="1"/>
          </p:cNvSpPr>
          <p:nvPr/>
        </p:nvSpPr>
        <p:spPr bwMode="auto">
          <a:xfrm>
            <a:off x="969334" y="3554412"/>
            <a:ext cx="685800" cy="484188"/>
          </a:xfrm>
          <a:prstGeom prst="rect">
            <a:avLst/>
          </a:prstGeom>
          <a:solidFill>
            <a:schemeClr val="bg1"/>
          </a:solidFill>
          <a:ln w="9525" algn="ctr">
            <a:solidFill>
              <a:schemeClr val="tx1"/>
            </a:solidFill>
            <a:prstDash val="dash"/>
            <a:miter lim="800000"/>
            <a:headEnd/>
            <a:tailEnd/>
          </a:ln>
          <a:effectLst/>
        </p:spPr>
        <p:txBody>
          <a:bodyPr anchor="ctr"/>
          <a:lstStyle/>
          <a:p>
            <a:pPr algn="ctr"/>
            <a:r>
              <a:rPr lang="en-US" sz="900" dirty="0" smtClean="0"/>
              <a:t>College Catalog</a:t>
            </a:r>
            <a:endParaRPr lang="en-US" sz="900" dirty="0"/>
          </a:p>
        </p:txBody>
      </p:sp>
      <p:sp>
        <p:nvSpPr>
          <p:cNvPr id="159" name="Rectangle 32"/>
          <p:cNvSpPr>
            <a:spLocks noChangeArrowheads="1"/>
          </p:cNvSpPr>
          <p:nvPr/>
        </p:nvSpPr>
        <p:spPr bwMode="auto">
          <a:xfrm>
            <a:off x="2669557" y="1268412"/>
            <a:ext cx="685800"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800" dirty="0" smtClean="0"/>
              <a:t>Financial Aid &amp; Scholarships</a:t>
            </a:r>
            <a:endParaRPr lang="en-US" sz="800" dirty="0"/>
          </a:p>
        </p:txBody>
      </p:sp>
      <p:sp>
        <p:nvSpPr>
          <p:cNvPr id="160" name="Rectangle 40"/>
          <p:cNvSpPr>
            <a:spLocks noChangeArrowheads="1"/>
          </p:cNvSpPr>
          <p:nvPr/>
        </p:nvSpPr>
        <p:spPr bwMode="auto">
          <a:xfrm>
            <a:off x="969334" y="4082725"/>
            <a:ext cx="685800" cy="484188"/>
          </a:xfrm>
          <a:prstGeom prst="rect">
            <a:avLst/>
          </a:prstGeom>
          <a:solidFill>
            <a:srgbClr val="E5FF9B"/>
          </a:solidFill>
          <a:ln w="9525" algn="ctr">
            <a:solidFill>
              <a:schemeClr val="tx1"/>
            </a:solidFill>
            <a:miter lim="800000"/>
            <a:headEnd/>
            <a:tailEnd/>
          </a:ln>
          <a:effectLst/>
        </p:spPr>
        <p:txBody>
          <a:bodyPr anchor="ctr"/>
          <a:lstStyle/>
          <a:p>
            <a:pPr algn="ctr"/>
            <a:r>
              <a:rPr lang="en-US" sz="900" dirty="0" smtClean="0"/>
              <a:t>GCCCD Online Classes</a:t>
            </a:r>
            <a:endParaRPr lang="en-US" sz="900" dirty="0"/>
          </a:p>
        </p:txBody>
      </p:sp>
      <p:sp>
        <p:nvSpPr>
          <p:cNvPr id="161" name="Rectangle 79"/>
          <p:cNvSpPr>
            <a:spLocks noChangeArrowheads="1"/>
          </p:cNvSpPr>
          <p:nvPr/>
        </p:nvSpPr>
        <p:spPr bwMode="auto">
          <a:xfrm>
            <a:off x="969334" y="1828800"/>
            <a:ext cx="584202" cy="484188"/>
          </a:xfrm>
          <a:prstGeom prst="rect">
            <a:avLst/>
          </a:prstGeom>
          <a:solidFill>
            <a:schemeClr val="bg1"/>
          </a:solidFill>
          <a:ln w="9525" algn="ctr">
            <a:solidFill>
              <a:schemeClr val="tx1"/>
            </a:solidFill>
            <a:miter lim="800000"/>
            <a:headEnd/>
            <a:tailEnd/>
          </a:ln>
          <a:effectLst/>
        </p:spPr>
        <p:txBody>
          <a:bodyPr anchor="ctr"/>
          <a:lstStyle/>
          <a:p>
            <a:pPr algn="ctr"/>
            <a:r>
              <a:rPr lang="en-US" sz="800" dirty="0" smtClean="0"/>
              <a:t>Cancelled Classes</a:t>
            </a:r>
            <a:endParaRPr lang="en-US" sz="800" dirty="0"/>
          </a:p>
        </p:txBody>
      </p:sp>
    </p:spTree>
    <p:extLst>
      <p:ext uri="{BB962C8B-B14F-4D97-AF65-F5344CB8AC3E}">
        <p14:creationId xmlns:p14="http://schemas.microsoft.com/office/powerpoint/2010/main" val="2468983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4"/>
          <p:cNvSpPr>
            <a:spLocks noGrp="1"/>
          </p:cNvSpPr>
          <p:nvPr>
            <p:ph type="sldNum" sz="quarter" idx="12"/>
          </p:nvPr>
        </p:nvSpPr>
        <p:spPr/>
        <p:txBody>
          <a:bodyPr/>
          <a:lstStyle/>
          <a:p>
            <a:fld id="{03A9AE10-60CA-432F-A5A0-6198CB863B27}" type="slidenum">
              <a:rPr lang="en-US"/>
              <a:pPr/>
              <a:t>11</a:t>
            </a:fld>
            <a:endParaRPr lang="en-US" dirty="0"/>
          </a:p>
        </p:txBody>
      </p:sp>
      <p:sp>
        <p:nvSpPr>
          <p:cNvPr id="4171" name="Rectangle 75"/>
          <p:cNvSpPr>
            <a:spLocks noGrp="1" noChangeArrowheads="1"/>
          </p:cNvSpPr>
          <p:nvPr>
            <p:ph type="title" idx="4294967295"/>
          </p:nvPr>
        </p:nvSpPr>
        <p:spPr>
          <a:xfrm>
            <a:off x="3886200" y="0"/>
            <a:ext cx="5257800" cy="533400"/>
          </a:xfrm>
        </p:spPr>
        <p:txBody>
          <a:bodyPr/>
          <a:lstStyle/>
          <a:p>
            <a:r>
              <a:rPr lang="en-US" dirty="0" smtClean="0"/>
              <a:t>Grossmont 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Alumni &amp; Friends</a:t>
            </a:r>
            <a:endParaRPr lang="en-US" sz="1000" b="1" dirty="0"/>
          </a:p>
        </p:txBody>
      </p:sp>
      <p:sp>
        <p:nvSpPr>
          <p:cNvPr id="4128" name="Rectangle 32"/>
          <p:cNvSpPr>
            <a:spLocks noChangeArrowheads="1"/>
          </p:cNvSpPr>
          <p:nvPr/>
        </p:nvSpPr>
        <p:spPr bwMode="auto">
          <a:xfrm>
            <a:off x="3352800" y="1268412"/>
            <a:ext cx="883357"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900" dirty="0"/>
              <a:t>Hiring Students</a:t>
            </a:r>
          </a:p>
        </p:txBody>
      </p:sp>
      <p:sp>
        <p:nvSpPr>
          <p:cNvPr id="4175" name="Rectangle 79"/>
          <p:cNvSpPr>
            <a:spLocks noChangeArrowheads="1"/>
          </p:cNvSpPr>
          <p:nvPr/>
        </p:nvSpPr>
        <p:spPr bwMode="auto">
          <a:xfrm>
            <a:off x="2133600" y="1268412"/>
            <a:ext cx="736602" cy="484188"/>
          </a:xfrm>
          <a:prstGeom prst="rect">
            <a:avLst/>
          </a:prstGeom>
          <a:solidFill>
            <a:schemeClr val="bg1"/>
          </a:solidFill>
          <a:ln w="28575" algn="ctr">
            <a:solidFill>
              <a:srgbClr val="8390AD"/>
            </a:solidFill>
            <a:miter lim="800000"/>
            <a:headEnd/>
            <a:tailEnd/>
          </a:ln>
          <a:effectLst/>
        </p:spPr>
        <p:txBody>
          <a:bodyPr anchor="ctr"/>
          <a:lstStyle/>
          <a:p>
            <a:pPr algn="ctr"/>
            <a:r>
              <a:rPr lang="en-US" sz="900" dirty="0" smtClean="0"/>
              <a:t>Grapevine</a:t>
            </a:r>
            <a:endParaRPr lang="en-US" sz="900" dirty="0"/>
          </a:p>
        </p:txBody>
      </p:sp>
      <p:sp>
        <p:nvSpPr>
          <p:cNvPr id="64" name="Rectangle 40"/>
          <p:cNvSpPr>
            <a:spLocks noChangeArrowheads="1"/>
          </p:cNvSpPr>
          <p:nvPr/>
        </p:nvSpPr>
        <p:spPr bwMode="auto">
          <a:xfrm>
            <a:off x="6383866" y="1268412"/>
            <a:ext cx="855134" cy="484188"/>
          </a:xfrm>
          <a:prstGeom prst="rect">
            <a:avLst/>
          </a:prstGeom>
          <a:solidFill>
            <a:srgbClr val="E5FF9B"/>
          </a:solidFill>
          <a:ln w="28575" algn="ctr">
            <a:solidFill>
              <a:srgbClr val="8390AD"/>
            </a:solidFill>
            <a:miter lim="800000"/>
            <a:headEnd/>
            <a:tailEnd/>
          </a:ln>
          <a:effectLst/>
        </p:spPr>
        <p:txBody>
          <a:bodyPr anchor="ctr"/>
          <a:lstStyle/>
          <a:p>
            <a:pPr algn="ctr"/>
            <a:r>
              <a:rPr lang="en-US" sz="900" dirty="0" smtClean="0"/>
              <a:t>Foundation</a:t>
            </a:r>
            <a:endParaRPr lang="en-US" sz="900" dirty="0"/>
          </a:p>
        </p:txBody>
      </p:sp>
      <p:cxnSp>
        <p:nvCxnSpPr>
          <p:cNvPr id="111" name="AutoShape 7"/>
          <p:cNvCxnSpPr>
            <a:cxnSpLocks noChangeShapeType="1"/>
            <a:stCxn id="4101" idx="2"/>
            <a:endCxn id="4175" idx="0"/>
          </p:cNvCxnSpPr>
          <p:nvPr/>
        </p:nvCxnSpPr>
        <p:spPr bwMode="auto">
          <a:xfrm rot="5400000">
            <a:off x="3398045" y="94456"/>
            <a:ext cx="277812" cy="2070100"/>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4128" idx="0"/>
          </p:cNvCxnSpPr>
          <p:nvPr/>
        </p:nvCxnSpPr>
        <p:spPr bwMode="auto">
          <a:xfrm rot="5400000">
            <a:off x="4044334" y="740745"/>
            <a:ext cx="277812" cy="777522"/>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64" idx="0"/>
          </p:cNvCxnSpPr>
          <p:nvPr/>
        </p:nvCxnSpPr>
        <p:spPr bwMode="auto">
          <a:xfrm rot="16200000" flipH="1">
            <a:off x="5552811" y="9790"/>
            <a:ext cx="277812" cy="2239432"/>
          </a:xfrm>
          <a:prstGeom prst="bentConnector3">
            <a:avLst>
              <a:gd name="adj1" fmla="val 50000"/>
            </a:avLst>
          </a:prstGeom>
          <a:noFill/>
          <a:ln w="9525">
            <a:solidFill>
              <a:schemeClr val="tx1"/>
            </a:solidFill>
            <a:miter lim="800000"/>
            <a:headEnd/>
            <a:tailEnd type="triangle" w="med" len="med"/>
          </a:ln>
          <a:effectLst/>
        </p:spPr>
      </p:cxnSp>
      <p:sp>
        <p:nvSpPr>
          <p:cNvPr id="146" name="Rectangle 79"/>
          <p:cNvSpPr>
            <a:spLocks noChangeArrowheads="1"/>
          </p:cNvSpPr>
          <p:nvPr/>
        </p:nvSpPr>
        <p:spPr bwMode="auto">
          <a:xfrm>
            <a:off x="4724400" y="1268412"/>
            <a:ext cx="877712"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900" dirty="0" smtClean="0"/>
              <a:t>Continuing Education</a:t>
            </a:r>
            <a:endParaRPr lang="en-US" sz="900" dirty="0"/>
          </a:p>
        </p:txBody>
      </p:sp>
    </p:spTree>
    <p:extLst>
      <p:ext uri="{BB962C8B-B14F-4D97-AF65-F5344CB8AC3E}">
        <p14:creationId xmlns:p14="http://schemas.microsoft.com/office/powerpoint/2010/main" val="2359034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4"/>
          <p:cNvSpPr>
            <a:spLocks noGrp="1"/>
          </p:cNvSpPr>
          <p:nvPr>
            <p:ph type="sldNum" sz="quarter" idx="12"/>
          </p:nvPr>
        </p:nvSpPr>
        <p:spPr/>
        <p:txBody>
          <a:bodyPr/>
          <a:lstStyle/>
          <a:p>
            <a:fld id="{03A9AE10-60CA-432F-A5A0-6198CB863B27}" type="slidenum">
              <a:rPr lang="en-US"/>
              <a:pPr/>
              <a:t>12</a:t>
            </a:fld>
            <a:endParaRPr lang="en-US" dirty="0"/>
          </a:p>
        </p:txBody>
      </p:sp>
      <p:sp>
        <p:nvSpPr>
          <p:cNvPr id="4171" name="Rectangle 75"/>
          <p:cNvSpPr>
            <a:spLocks noGrp="1" noChangeArrowheads="1"/>
          </p:cNvSpPr>
          <p:nvPr>
            <p:ph type="title" idx="4294967295"/>
          </p:nvPr>
        </p:nvSpPr>
        <p:spPr>
          <a:xfrm>
            <a:off x="3886200" y="0"/>
            <a:ext cx="5257800" cy="533400"/>
          </a:xfrm>
        </p:spPr>
        <p:txBody>
          <a:bodyPr/>
          <a:lstStyle/>
          <a:p>
            <a:r>
              <a:rPr lang="en-US" dirty="0" smtClean="0"/>
              <a:t>Grossmont 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Faculty &amp; Staff</a:t>
            </a:r>
            <a:endParaRPr lang="en-US" sz="1000" b="1" dirty="0"/>
          </a:p>
        </p:txBody>
      </p:sp>
      <p:sp>
        <p:nvSpPr>
          <p:cNvPr id="4128" name="Rectangle 32"/>
          <p:cNvSpPr>
            <a:spLocks noChangeArrowheads="1"/>
          </p:cNvSpPr>
          <p:nvPr/>
        </p:nvSpPr>
        <p:spPr bwMode="auto">
          <a:xfrm>
            <a:off x="2350041" y="1268412"/>
            <a:ext cx="584202" cy="484188"/>
          </a:xfrm>
          <a:prstGeom prst="rect">
            <a:avLst/>
          </a:prstGeom>
          <a:solidFill>
            <a:schemeClr val="bg1"/>
          </a:solidFill>
          <a:ln w="28575" algn="ctr">
            <a:solidFill>
              <a:srgbClr val="8390AD"/>
            </a:solidFill>
            <a:miter lim="800000"/>
            <a:headEnd/>
            <a:tailEnd/>
          </a:ln>
          <a:effectLst/>
        </p:spPr>
        <p:txBody>
          <a:bodyPr anchor="ctr"/>
          <a:lstStyle/>
          <a:p>
            <a:pPr algn="ctr"/>
            <a:r>
              <a:rPr lang="en-US" sz="900" dirty="0" smtClean="0"/>
              <a:t>Ethics</a:t>
            </a:r>
            <a:endParaRPr lang="en-US" sz="900" dirty="0"/>
          </a:p>
        </p:txBody>
      </p:sp>
      <p:sp>
        <p:nvSpPr>
          <p:cNvPr id="4148" name="Rectangle 52"/>
          <p:cNvSpPr>
            <a:spLocks noChangeArrowheads="1"/>
          </p:cNvSpPr>
          <p:nvPr/>
        </p:nvSpPr>
        <p:spPr bwMode="auto">
          <a:xfrm>
            <a:off x="3849003" y="1268412"/>
            <a:ext cx="584202" cy="484188"/>
          </a:xfrm>
          <a:prstGeom prst="rect">
            <a:avLst/>
          </a:prstGeom>
          <a:solidFill>
            <a:schemeClr val="bg1"/>
          </a:solidFill>
          <a:ln w="28575" algn="ctr">
            <a:solidFill>
              <a:srgbClr val="8390AD"/>
            </a:solidFill>
            <a:prstDash val="solid"/>
            <a:miter lim="800000"/>
            <a:headEnd/>
            <a:tailEnd/>
          </a:ln>
          <a:effectLst/>
        </p:spPr>
        <p:txBody>
          <a:bodyPr anchor="ctr"/>
          <a:lstStyle/>
          <a:p>
            <a:pPr algn="ctr"/>
            <a:r>
              <a:rPr lang="en-US" sz="800" dirty="0" smtClean="0"/>
              <a:t>Health &amp; Wellness</a:t>
            </a:r>
            <a:endParaRPr lang="en-US" sz="800" dirty="0"/>
          </a:p>
        </p:txBody>
      </p:sp>
      <p:sp>
        <p:nvSpPr>
          <p:cNvPr id="4175" name="Rectangle 79"/>
          <p:cNvSpPr>
            <a:spLocks noChangeArrowheads="1"/>
          </p:cNvSpPr>
          <p:nvPr/>
        </p:nvSpPr>
        <p:spPr bwMode="auto">
          <a:xfrm>
            <a:off x="101598" y="1268412"/>
            <a:ext cx="584202" cy="484188"/>
          </a:xfrm>
          <a:prstGeom prst="rect">
            <a:avLst/>
          </a:prstGeom>
          <a:solidFill>
            <a:schemeClr val="bg1"/>
          </a:solidFill>
          <a:ln w="28575" algn="ctr">
            <a:solidFill>
              <a:srgbClr val="8390AD"/>
            </a:solidFill>
            <a:miter lim="800000"/>
            <a:headEnd/>
            <a:tailEnd/>
          </a:ln>
          <a:effectLst/>
        </p:spPr>
        <p:txBody>
          <a:bodyPr anchor="ctr"/>
          <a:lstStyle/>
          <a:p>
            <a:pPr algn="ctr"/>
            <a:r>
              <a:rPr lang="en-US" sz="800" dirty="0"/>
              <a:t>Tools</a:t>
            </a:r>
          </a:p>
        </p:txBody>
      </p:sp>
      <p:sp>
        <p:nvSpPr>
          <p:cNvPr id="64" name="Rectangle 40"/>
          <p:cNvSpPr>
            <a:spLocks noChangeArrowheads="1"/>
          </p:cNvSpPr>
          <p:nvPr/>
        </p:nvSpPr>
        <p:spPr bwMode="auto">
          <a:xfrm>
            <a:off x="4598484" y="1268412"/>
            <a:ext cx="584202" cy="484188"/>
          </a:xfrm>
          <a:prstGeom prst="rect">
            <a:avLst/>
          </a:prstGeom>
          <a:solidFill>
            <a:schemeClr val="bg1"/>
          </a:solidFill>
          <a:ln w="28575" algn="ctr">
            <a:solidFill>
              <a:srgbClr val="8390AD"/>
            </a:solidFill>
            <a:miter lim="800000"/>
            <a:headEnd/>
            <a:tailEnd/>
          </a:ln>
          <a:effectLst/>
        </p:spPr>
        <p:txBody>
          <a:bodyPr anchor="ctr"/>
          <a:lstStyle/>
          <a:p>
            <a:pPr algn="ctr"/>
            <a:r>
              <a:rPr lang="en-US" sz="800" dirty="0" smtClean="0"/>
              <a:t>Syllabus Resources</a:t>
            </a:r>
            <a:endParaRPr lang="en-US" sz="800" dirty="0"/>
          </a:p>
        </p:txBody>
      </p:sp>
      <p:cxnSp>
        <p:nvCxnSpPr>
          <p:cNvPr id="111" name="AutoShape 7"/>
          <p:cNvCxnSpPr>
            <a:cxnSpLocks noChangeShapeType="1"/>
            <a:stCxn id="4101" idx="2"/>
            <a:endCxn id="4175" idx="0"/>
          </p:cNvCxnSpPr>
          <p:nvPr/>
        </p:nvCxnSpPr>
        <p:spPr bwMode="auto">
          <a:xfrm rot="5400000">
            <a:off x="2343944" y="-959645"/>
            <a:ext cx="277812" cy="4178302"/>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4128" idx="0"/>
          </p:cNvCxnSpPr>
          <p:nvPr/>
        </p:nvCxnSpPr>
        <p:spPr bwMode="auto">
          <a:xfrm rot="5400000">
            <a:off x="3468166" y="164577"/>
            <a:ext cx="277812" cy="1929859"/>
          </a:xfrm>
          <a:prstGeom prst="bentConnector3">
            <a:avLst>
              <a:gd name="adj1" fmla="val 50000"/>
            </a:avLst>
          </a:prstGeom>
          <a:noFill/>
          <a:ln w="9525">
            <a:solidFill>
              <a:schemeClr val="tx1"/>
            </a:solidFill>
            <a:miter lim="800000"/>
            <a:headEnd/>
            <a:tailEnd type="triangle" w="med" len="med"/>
          </a:ln>
          <a:effectLst/>
        </p:spPr>
      </p:cxnSp>
      <p:cxnSp>
        <p:nvCxnSpPr>
          <p:cNvPr id="138" name="AutoShape 7"/>
          <p:cNvCxnSpPr>
            <a:cxnSpLocks noChangeShapeType="1"/>
            <a:stCxn id="4101" idx="2"/>
            <a:endCxn id="4148" idx="0"/>
          </p:cNvCxnSpPr>
          <p:nvPr/>
        </p:nvCxnSpPr>
        <p:spPr bwMode="auto">
          <a:xfrm rot="5400000">
            <a:off x="4217647" y="914058"/>
            <a:ext cx="277812" cy="430897"/>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64" idx="0"/>
          </p:cNvCxnSpPr>
          <p:nvPr/>
        </p:nvCxnSpPr>
        <p:spPr bwMode="auto">
          <a:xfrm rot="16200000" flipH="1">
            <a:off x="4592387" y="970214"/>
            <a:ext cx="277812" cy="318584"/>
          </a:xfrm>
          <a:prstGeom prst="bentConnector3">
            <a:avLst>
              <a:gd name="adj1" fmla="val 50000"/>
            </a:avLst>
          </a:prstGeom>
          <a:noFill/>
          <a:ln w="9525">
            <a:solidFill>
              <a:schemeClr val="tx1"/>
            </a:solidFill>
            <a:miter lim="800000"/>
            <a:headEnd/>
            <a:tailEnd type="triangle" w="med" len="med"/>
          </a:ln>
          <a:effectLst/>
        </p:spPr>
      </p:cxnSp>
      <p:sp>
        <p:nvSpPr>
          <p:cNvPr id="72" name="Rectangle 32"/>
          <p:cNvSpPr>
            <a:spLocks noChangeArrowheads="1"/>
          </p:cNvSpPr>
          <p:nvPr/>
        </p:nvSpPr>
        <p:spPr bwMode="auto">
          <a:xfrm>
            <a:off x="6110421" y="1268412"/>
            <a:ext cx="584202" cy="484188"/>
          </a:xfrm>
          <a:prstGeom prst="rect">
            <a:avLst/>
          </a:prstGeom>
          <a:solidFill>
            <a:schemeClr val="bg1"/>
          </a:solidFill>
          <a:ln w="28575" algn="ctr">
            <a:solidFill>
              <a:srgbClr val="8390AD"/>
            </a:solidFill>
            <a:miter lim="800000"/>
            <a:headEnd/>
            <a:tailEnd/>
          </a:ln>
          <a:effectLst/>
        </p:spPr>
        <p:txBody>
          <a:bodyPr anchor="ctr"/>
          <a:lstStyle/>
          <a:p>
            <a:pPr algn="ctr"/>
            <a:r>
              <a:rPr lang="en-US" sz="900" dirty="0" smtClean="0"/>
              <a:t>Staff </a:t>
            </a:r>
            <a:r>
              <a:rPr lang="en-US" sz="800" dirty="0"/>
              <a:t>Development</a:t>
            </a:r>
          </a:p>
        </p:txBody>
      </p:sp>
      <p:sp>
        <p:nvSpPr>
          <p:cNvPr id="74" name="Rectangle 88"/>
          <p:cNvSpPr>
            <a:spLocks noChangeArrowheads="1"/>
          </p:cNvSpPr>
          <p:nvPr/>
        </p:nvSpPr>
        <p:spPr bwMode="auto">
          <a:xfrm>
            <a:off x="3099522" y="1268412"/>
            <a:ext cx="584202" cy="484188"/>
          </a:xfrm>
          <a:prstGeom prst="rect">
            <a:avLst/>
          </a:prstGeom>
          <a:solidFill>
            <a:schemeClr val="bg1"/>
          </a:solidFill>
          <a:ln w="28575" algn="ctr">
            <a:solidFill>
              <a:srgbClr val="8390AD"/>
            </a:solidFill>
            <a:miter lim="800000"/>
            <a:headEnd/>
            <a:tailEnd/>
          </a:ln>
          <a:effectLst/>
        </p:spPr>
        <p:txBody>
          <a:bodyPr anchor="ctr"/>
          <a:lstStyle/>
          <a:p>
            <a:pPr algn="ctr"/>
            <a:r>
              <a:rPr lang="en-US" sz="800" dirty="0"/>
              <a:t>FERPA/SSN</a:t>
            </a:r>
          </a:p>
        </p:txBody>
      </p:sp>
      <p:cxnSp>
        <p:nvCxnSpPr>
          <p:cNvPr id="76" name="AutoShape 7"/>
          <p:cNvCxnSpPr>
            <a:cxnSpLocks noChangeShapeType="1"/>
            <a:stCxn id="4101" idx="2"/>
            <a:endCxn id="72" idx="0"/>
          </p:cNvCxnSpPr>
          <p:nvPr/>
        </p:nvCxnSpPr>
        <p:spPr bwMode="auto">
          <a:xfrm rot="16200000" flipH="1">
            <a:off x="5348355" y="214245"/>
            <a:ext cx="277812" cy="1830521"/>
          </a:xfrm>
          <a:prstGeom prst="bentConnector3">
            <a:avLst>
              <a:gd name="adj1" fmla="val 50000"/>
            </a:avLst>
          </a:prstGeom>
          <a:noFill/>
          <a:ln w="9525">
            <a:solidFill>
              <a:schemeClr val="tx1"/>
            </a:solidFill>
            <a:miter lim="800000"/>
            <a:headEnd/>
            <a:tailEnd type="triangle" w="med" len="med"/>
          </a:ln>
          <a:effectLst/>
        </p:spPr>
      </p:cxnSp>
      <p:cxnSp>
        <p:nvCxnSpPr>
          <p:cNvPr id="77" name="AutoShape 7"/>
          <p:cNvCxnSpPr>
            <a:cxnSpLocks noChangeShapeType="1"/>
            <a:stCxn id="4101" idx="2"/>
            <a:endCxn id="74" idx="0"/>
          </p:cNvCxnSpPr>
          <p:nvPr/>
        </p:nvCxnSpPr>
        <p:spPr bwMode="auto">
          <a:xfrm rot="5400000">
            <a:off x="3842906" y="539317"/>
            <a:ext cx="277812" cy="1180378"/>
          </a:xfrm>
          <a:prstGeom prst="bentConnector3">
            <a:avLst>
              <a:gd name="adj1" fmla="val 50000"/>
            </a:avLst>
          </a:prstGeom>
          <a:noFill/>
          <a:ln w="9525">
            <a:solidFill>
              <a:schemeClr val="tx1"/>
            </a:solidFill>
            <a:miter lim="800000"/>
            <a:headEnd/>
            <a:tailEnd type="triangle" w="med" len="med"/>
          </a:ln>
          <a:effectLst/>
        </p:spPr>
      </p:cxnSp>
      <p:sp>
        <p:nvSpPr>
          <p:cNvPr id="173" name="Rectangle 22"/>
          <p:cNvSpPr>
            <a:spLocks noChangeArrowheads="1"/>
          </p:cNvSpPr>
          <p:nvPr/>
        </p:nvSpPr>
        <p:spPr bwMode="auto">
          <a:xfrm>
            <a:off x="101598" y="1828799"/>
            <a:ext cx="584202" cy="403861"/>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Adobe </a:t>
            </a:r>
          </a:p>
        </p:txBody>
      </p:sp>
      <p:sp>
        <p:nvSpPr>
          <p:cNvPr id="98" name="Rectangle 40"/>
          <p:cNvSpPr>
            <a:spLocks noChangeArrowheads="1"/>
          </p:cNvSpPr>
          <p:nvPr/>
        </p:nvSpPr>
        <p:spPr bwMode="auto">
          <a:xfrm>
            <a:off x="6859902" y="1258751"/>
            <a:ext cx="594360" cy="484188"/>
          </a:xfrm>
          <a:prstGeom prst="rect">
            <a:avLst/>
          </a:prstGeom>
          <a:solidFill>
            <a:schemeClr val="bg1"/>
          </a:solidFill>
          <a:ln w="28575" algn="ctr">
            <a:solidFill>
              <a:srgbClr val="8390AD"/>
            </a:solidFill>
            <a:prstDash val="dash"/>
            <a:miter lim="800000"/>
            <a:headEnd/>
            <a:tailEnd/>
          </a:ln>
          <a:effectLst/>
        </p:spPr>
        <p:txBody>
          <a:bodyPr lIns="0" tIns="0" rIns="0" bIns="0" anchor="ctr"/>
          <a:lstStyle/>
          <a:p>
            <a:pPr algn="ctr"/>
            <a:r>
              <a:rPr lang="en-US" sz="800" dirty="0" smtClean="0"/>
              <a:t>Smoking </a:t>
            </a:r>
            <a:r>
              <a:rPr lang="en-US" sz="800" dirty="0"/>
              <a:t>Policy</a:t>
            </a:r>
          </a:p>
        </p:txBody>
      </p:sp>
      <p:sp>
        <p:nvSpPr>
          <p:cNvPr id="118" name="Rectangle 55"/>
          <p:cNvSpPr>
            <a:spLocks noChangeArrowheads="1"/>
          </p:cNvSpPr>
          <p:nvPr/>
        </p:nvSpPr>
        <p:spPr bwMode="auto">
          <a:xfrm>
            <a:off x="8394423" y="1249091"/>
            <a:ext cx="597177" cy="503509"/>
          </a:xfrm>
          <a:prstGeom prst="rect">
            <a:avLst/>
          </a:prstGeom>
          <a:solidFill>
            <a:schemeClr val="bg1"/>
          </a:solidFill>
          <a:ln w="28575" algn="ctr">
            <a:solidFill>
              <a:srgbClr val="8390AD"/>
            </a:solidFill>
            <a:miter lim="800000"/>
            <a:headEnd/>
            <a:tailEnd/>
          </a:ln>
          <a:effectLst/>
        </p:spPr>
        <p:txBody>
          <a:bodyPr anchor="ctr"/>
          <a:lstStyle/>
          <a:p>
            <a:pPr algn="ctr"/>
            <a:r>
              <a:rPr lang="en-US" sz="900" dirty="0"/>
              <a:t>Faculty Directory</a:t>
            </a:r>
          </a:p>
        </p:txBody>
      </p:sp>
      <p:sp>
        <p:nvSpPr>
          <p:cNvPr id="124" name="Rectangle 55"/>
          <p:cNvSpPr>
            <a:spLocks noChangeArrowheads="1"/>
          </p:cNvSpPr>
          <p:nvPr/>
        </p:nvSpPr>
        <p:spPr bwMode="auto">
          <a:xfrm>
            <a:off x="5347965" y="1266583"/>
            <a:ext cx="597177" cy="486017"/>
          </a:xfrm>
          <a:prstGeom prst="rect">
            <a:avLst/>
          </a:prstGeom>
          <a:solidFill>
            <a:schemeClr val="bg1"/>
          </a:solidFill>
          <a:ln w="28575" algn="ctr">
            <a:solidFill>
              <a:srgbClr val="8390AD"/>
            </a:solidFill>
            <a:miter lim="800000"/>
            <a:headEnd/>
            <a:tailEnd/>
          </a:ln>
          <a:effectLst/>
        </p:spPr>
        <p:txBody>
          <a:bodyPr anchor="ctr"/>
          <a:lstStyle/>
          <a:p>
            <a:pPr algn="ctr"/>
            <a:r>
              <a:rPr lang="en-US" sz="800" dirty="0"/>
              <a:t>Evaluations</a:t>
            </a:r>
          </a:p>
        </p:txBody>
      </p:sp>
      <p:sp>
        <p:nvSpPr>
          <p:cNvPr id="146" name="Rectangle 79"/>
          <p:cNvSpPr>
            <a:spLocks noChangeArrowheads="1"/>
          </p:cNvSpPr>
          <p:nvPr/>
        </p:nvSpPr>
        <p:spPr bwMode="auto">
          <a:xfrm>
            <a:off x="1600560" y="1268412"/>
            <a:ext cx="584202" cy="484188"/>
          </a:xfrm>
          <a:prstGeom prst="rect">
            <a:avLst/>
          </a:prstGeom>
          <a:solidFill>
            <a:schemeClr val="bg1"/>
          </a:solidFill>
          <a:ln w="28575" algn="ctr">
            <a:solidFill>
              <a:srgbClr val="8390AD"/>
            </a:solidFill>
            <a:miter lim="800000"/>
            <a:headEnd/>
            <a:tailEnd/>
          </a:ln>
          <a:effectLst/>
        </p:spPr>
        <p:txBody>
          <a:bodyPr anchor="ctr"/>
          <a:lstStyle/>
          <a:p>
            <a:pPr algn="ctr"/>
            <a:r>
              <a:rPr lang="en-US" sz="900" dirty="0" smtClean="0"/>
              <a:t>Enrollment </a:t>
            </a:r>
            <a:r>
              <a:rPr lang="en-US" sz="800" dirty="0"/>
              <a:t>Strategies</a:t>
            </a:r>
          </a:p>
        </p:txBody>
      </p:sp>
      <p:sp>
        <p:nvSpPr>
          <p:cNvPr id="99" name="Rectangle 22"/>
          <p:cNvSpPr>
            <a:spLocks noChangeArrowheads="1"/>
          </p:cNvSpPr>
          <p:nvPr/>
        </p:nvSpPr>
        <p:spPr bwMode="auto">
          <a:xfrm>
            <a:off x="7619541" y="1266583"/>
            <a:ext cx="609600" cy="476356"/>
          </a:xfrm>
          <a:prstGeom prst="rect">
            <a:avLst/>
          </a:prstGeom>
          <a:solidFill>
            <a:schemeClr val="bg1"/>
          </a:solidFill>
          <a:ln w="28575" algn="ctr">
            <a:solidFill>
              <a:srgbClr val="8390AD"/>
            </a:solidFill>
            <a:prstDash val="dash"/>
            <a:miter lim="800000"/>
            <a:headEnd/>
            <a:tailEnd/>
          </a:ln>
          <a:effectLst/>
        </p:spPr>
        <p:txBody>
          <a:bodyPr lIns="0" tIns="0" rIns="0" bIns="0" anchor="ctr"/>
          <a:lstStyle/>
          <a:p>
            <a:pPr algn="ctr"/>
            <a:r>
              <a:rPr lang="en-US" sz="800" dirty="0"/>
              <a:t>Grants</a:t>
            </a:r>
          </a:p>
        </p:txBody>
      </p:sp>
      <p:sp>
        <p:nvSpPr>
          <p:cNvPr id="101" name="Rectangle 22"/>
          <p:cNvSpPr>
            <a:spLocks noChangeArrowheads="1"/>
          </p:cNvSpPr>
          <p:nvPr/>
        </p:nvSpPr>
        <p:spPr bwMode="auto">
          <a:xfrm>
            <a:off x="108099" y="2284405"/>
            <a:ext cx="584202" cy="403861"/>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err="1" smtClean="0"/>
              <a:t>Additl</a:t>
            </a:r>
            <a:r>
              <a:rPr lang="en-US" sz="800" dirty="0" smtClean="0"/>
              <a:t> Adobe </a:t>
            </a:r>
          </a:p>
        </p:txBody>
      </p:sp>
      <p:sp>
        <p:nvSpPr>
          <p:cNvPr id="102" name="Rectangle 22"/>
          <p:cNvSpPr>
            <a:spLocks noChangeArrowheads="1"/>
          </p:cNvSpPr>
          <p:nvPr/>
        </p:nvSpPr>
        <p:spPr bwMode="auto">
          <a:xfrm>
            <a:off x="95097" y="2743200"/>
            <a:ext cx="584202" cy="403861"/>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CPU Access</a:t>
            </a:r>
          </a:p>
        </p:txBody>
      </p:sp>
      <p:sp>
        <p:nvSpPr>
          <p:cNvPr id="103" name="Rectangle 22"/>
          <p:cNvSpPr>
            <a:spLocks noChangeArrowheads="1"/>
          </p:cNvSpPr>
          <p:nvPr/>
        </p:nvSpPr>
        <p:spPr bwMode="auto">
          <a:xfrm>
            <a:off x="101598" y="3198806"/>
            <a:ext cx="584202" cy="403861"/>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Computer System User Rights</a:t>
            </a:r>
          </a:p>
        </p:txBody>
      </p:sp>
      <p:sp>
        <p:nvSpPr>
          <p:cNvPr id="115" name="Rectangle 22"/>
          <p:cNvSpPr>
            <a:spLocks noChangeArrowheads="1"/>
          </p:cNvSpPr>
          <p:nvPr/>
        </p:nvSpPr>
        <p:spPr bwMode="auto">
          <a:xfrm>
            <a:off x="3835398" y="1828800"/>
            <a:ext cx="584202" cy="403861"/>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H1N1</a:t>
            </a:r>
          </a:p>
        </p:txBody>
      </p:sp>
      <p:sp>
        <p:nvSpPr>
          <p:cNvPr id="121" name="Rectangle 22"/>
          <p:cNvSpPr>
            <a:spLocks noChangeArrowheads="1"/>
          </p:cNvSpPr>
          <p:nvPr/>
        </p:nvSpPr>
        <p:spPr bwMode="auto">
          <a:xfrm>
            <a:off x="3835398" y="2286000"/>
            <a:ext cx="584202" cy="403861"/>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Wellness Courses</a:t>
            </a:r>
          </a:p>
        </p:txBody>
      </p:sp>
      <p:sp>
        <p:nvSpPr>
          <p:cNvPr id="122" name="Rectangle 22"/>
          <p:cNvSpPr>
            <a:spLocks noChangeArrowheads="1"/>
          </p:cNvSpPr>
          <p:nvPr/>
        </p:nvSpPr>
        <p:spPr bwMode="auto">
          <a:xfrm>
            <a:off x="101598" y="3657600"/>
            <a:ext cx="584202" cy="403861"/>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Activity Form Tutorial</a:t>
            </a:r>
          </a:p>
        </p:txBody>
      </p:sp>
      <p:sp>
        <p:nvSpPr>
          <p:cNvPr id="123" name="Rectangle 79"/>
          <p:cNvSpPr>
            <a:spLocks noChangeArrowheads="1"/>
          </p:cNvSpPr>
          <p:nvPr/>
        </p:nvSpPr>
        <p:spPr bwMode="auto">
          <a:xfrm>
            <a:off x="851079" y="1268412"/>
            <a:ext cx="584202"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900" dirty="0" smtClean="0"/>
              <a:t>Cancelled </a:t>
            </a:r>
            <a:r>
              <a:rPr lang="en-US" sz="800" dirty="0"/>
              <a:t>Classes</a:t>
            </a:r>
          </a:p>
        </p:txBody>
      </p:sp>
      <p:cxnSp>
        <p:nvCxnSpPr>
          <p:cNvPr id="127" name="AutoShape 7"/>
          <p:cNvCxnSpPr>
            <a:cxnSpLocks noChangeShapeType="1"/>
            <a:stCxn id="4101" idx="2"/>
            <a:endCxn id="124" idx="0"/>
          </p:cNvCxnSpPr>
          <p:nvPr/>
        </p:nvCxnSpPr>
        <p:spPr bwMode="auto">
          <a:xfrm rot="16200000" flipH="1">
            <a:off x="4971286" y="591314"/>
            <a:ext cx="275983" cy="1074553"/>
          </a:xfrm>
          <a:prstGeom prst="bentConnector3">
            <a:avLst>
              <a:gd name="adj1" fmla="val 50000"/>
            </a:avLst>
          </a:prstGeom>
          <a:noFill/>
          <a:ln w="9525">
            <a:solidFill>
              <a:schemeClr val="tx1"/>
            </a:solidFill>
            <a:miter lim="800000"/>
            <a:headEnd/>
            <a:tailEnd type="triangle" w="med" len="med"/>
          </a:ln>
          <a:effectLst/>
        </p:spPr>
      </p:cxnSp>
      <p:cxnSp>
        <p:nvCxnSpPr>
          <p:cNvPr id="147" name="AutoShape 7"/>
          <p:cNvCxnSpPr>
            <a:cxnSpLocks noChangeShapeType="1"/>
            <a:stCxn id="4101" idx="2"/>
            <a:endCxn id="98" idx="0"/>
          </p:cNvCxnSpPr>
          <p:nvPr/>
        </p:nvCxnSpPr>
        <p:spPr bwMode="auto">
          <a:xfrm rot="16200000" flipH="1">
            <a:off x="5730466" y="-167866"/>
            <a:ext cx="268151" cy="2585081"/>
          </a:xfrm>
          <a:prstGeom prst="bentConnector3">
            <a:avLst>
              <a:gd name="adj1" fmla="val 50000"/>
            </a:avLst>
          </a:prstGeom>
          <a:noFill/>
          <a:ln w="9525">
            <a:solidFill>
              <a:schemeClr val="tx1"/>
            </a:solidFill>
            <a:miter lim="800000"/>
            <a:headEnd/>
            <a:tailEnd type="triangle" w="med" len="med"/>
          </a:ln>
          <a:effectLst/>
        </p:spPr>
      </p:cxnSp>
      <p:cxnSp>
        <p:nvCxnSpPr>
          <p:cNvPr id="148" name="AutoShape 7"/>
          <p:cNvCxnSpPr>
            <a:cxnSpLocks noChangeShapeType="1"/>
            <a:stCxn id="4101" idx="2"/>
            <a:endCxn id="99" idx="0"/>
          </p:cNvCxnSpPr>
          <p:nvPr/>
        </p:nvCxnSpPr>
        <p:spPr bwMode="auto">
          <a:xfrm rot="16200000" flipH="1">
            <a:off x="6110180" y="-547579"/>
            <a:ext cx="275983" cy="3352340"/>
          </a:xfrm>
          <a:prstGeom prst="bentConnector3">
            <a:avLst>
              <a:gd name="adj1" fmla="val 50000"/>
            </a:avLst>
          </a:prstGeom>
          <a:noFill/>
          <a:ln w="9525">
            <a:solidFill>
              <a:schemeClr val="tx1"/>
            </a:solidFill>
            <a:miter lim="800000"/>
            <a:headEnd/>
            <a:tailEnd type="triangle" w="med" len="med"/>
          </a:ln>
          <a:effectLst/>
        </p:spPr>
      </p:cxnSp>
      <p:cxnSp>
        <p:nvCxnSpPr>
          <p:cNvPr id="149" name="AutoShape 7"/>
          <p:cNvCxnSpPr>
            <a:cxnSpLocks noChangeShapeType="1"/>
            <a:stCxn id="4101" idx="2"/>
            <a:endCxn id="118" idx="0"/>
          </p:cNvCxnSpPr>
          <p:nvPr/>
        </p:nvCxnSpPr>
        <p:spPr bwMode="auto">
          <a:xfrm rot="16200000" flipH="1">
            <a:off x="6503261" y="-940661"/>
            <a:ext cx="258491" cy="4121011"/>
          </a:xfrm>
          <a:prstGeom prst="bentConnector3">
            <a:avLst>
              <a:gd name="adj1" fmla="val 50000"/>
            </a:avLst>
          </a:prstGeom>
          <a:noFill/>
          <a:ln w="9525">
            <a:solidFill>
              <a:schemeClr val="tx1"/>
            </a:solidFill>
            <a:miter lim="800000"/>
            <a:headEnd/>
            <a:tailEnd type="triangle" w="med" len="med"/>
          </a:ln>
          <a:effectLst/>
        </p:spPr>
      </p:cxnSp>
      <p:cxnSp>
        <p:nvCxnSpPr>
          <p:cNvPr id="150" name="AutoShape 7"/>
          <p:cNvCxnSpPr>
            <a:cxnSpLocks noChangeShapeType="1"/>
            <a:stCxn id="4101" idx="2"/>
            <a:endCxn id="146" idx="0"/>
          </p:cNvCxnSpPr>
          <p:nvPr/>
        </p:nvCxnSpPr>
        <p:spPr bwMode="auto">
          <a:xfrm rot="5400000">
            <a:off x="3093425" y="-210164"/>
            <a:ext cx="277812" cy="2679340"/>
          </a:xfrm>
          <a:prstGeom prst="bentConnector3">
            <a:avLst>
              <a:gd name="adj1" fmla="val 50000"/>
            </a:avLst>
          </a:prstGeom>
          <a:noFill/>
          <a:ln w="9525">
            <a:solidFill>
              <a:schemeClr val="tx1"/>
            </a:solidFill>
            <a:miter lim="800000"/>
            <a:headEnd/>
            <a:tailEnd type="triangle" w="med" len="med"/>
          </a:ln>
          <a:effectLst/>
        </p:spPr>
      </p:cxnSp>
      <p:cxnSp>
        <p:nvCxnSpPr>
          <p:cNvPr id="151" name="AutoShape 7"/>
          <p:cNvCxnSpPr>
            <a:cxnSpLocks noChangeShapeType="1"/>
            <a:stCxn id="4101" idx="2"/>
            <a:endCxn id="123" idx="0"/>
          </p:cNvCxnSpPr>
          <p:nvPr/>
        </p:nvCxnSpPr>
        <p:spPr bwMode="auto">
          <a:xfrm rot="5400000">
            <a:off x="2718685" y="-584904"/>
            <a:ext cx="277812" cy="3428821"/>
          </a:xfrm>
          <a:prstGeom prst="bentConnector3">
            <a:avLst>
              <a:gd name="adj1" fmla="val 50000"/>
            </a:avLst>
          </a:prstGeom>
          <a:noFill/>
          <a:ln w="9525">
            <a:solidFill>
              <a:schemeClr val="tx1"/>
            </a:solidFill>
            <a:miter lim="800000"/>
            <a:headEnd/>
            <a:tailEnd type="triangle" w="med" len="med"/>
          </a:ln>
          <a:effectLst/>
        </p:spPr>
      </p:cxnSp>
    </p:spTree>
    <p:extLst>
      <p:ext uri="{BB962C8B-B14F-4D97-AF65-F5344CB8AC3E}">
        <p14:creationId xmlns:p14="http://schemas.microsoft.com/office/powerpoint/2010/main" val="3595437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l"/>
            <a:r>
              <a:rPr lang="en-US" dirty="0" smtClean="0">
                <a:solidFill>
                  <a:schemeClr val="tx1"/>
                </a:solidFill>
              </a:rPr>
              <a:t>Of Note</a:t>
            </a:r>
            <a:endParaRPr lang="en-US" dirty="0">
              <a:solidFill>
                <a:schemeClr val="tx1"/>
              </a:solidFill>
            </a:endParaRPr>
          </a:p>
        </p:txBody>
      </p:sp>
      <p:sp>
        <p:nvSpPr>
          <p:cNvPr id="8" name="Content Placeholder 7"/>
          <p:cNvSpPr>
            <a:spLocks noGrp="1"/>
          </p:cNvSpPr>
          <p:nvPr>
            <p:ph idx="1"/>
          </p:nvPr>
        </p:nvSpPr>
        <p:spPr>
          <a:xfrm>
            <a:off x="457200" y="1143000"/>
            <a:ext cx="8229600" cy="4983163"/>
          </a:xfrm>
        </p:spPr>
        <p:txBody>
          <a:bodyPr>
            <a:normAutofit/>
          </a:bodyPr>
          <a:lstStyle/>
          <a:p>
            <a:r>
              <a:rPr lang="en-US" sz="2200" dirty="0" smtClean="0"/>
              <a:t>It </a:t>
            </a:r>
            <a:r>
              <a:rPr lang="en-US" sz="2200" dirty="0"/>
              <a:t>is assumed that items noted in green boxes are external sites (or pages outside of the college’s Cascade server site) and these pages will not be modified in any way within the scope of this project, but simply linked to from the new site’s navigation</a:t>
            </a:r>
          </a:p>
          <a:p>
            <a:r>
              <a:rPr lang="en-US" sz="2200" dirty="0" smtClean="0"/>
              <a:t>Since the “Find” drop down box in the Utility </a:t>
            </a:r>
            <a:r>
              <a:rPr lang="en-US" sz="2200" dirty="0" err="1" smtClean="0"/>
              <a:t>nav</a:t>
            </a:r>
            <a:r>
              <a:rPr lang="en-US" sz="2200" dirty="0" smtClean="0"/>
              <a:t> can serve as a quick links bar, recommend changing “Quick Links” to “News &amp; Events” to allow easy navigation to these often used areas from every page of the site</a:t>
            </a:r>
            <a:endParaRPr lang="en-US" sz="2200" dirty="0"/>
          </a:p>
          <a:p>
            <a:pPr>
              <a:buNone/>
            </a:pP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1" name="Rectangle 75"/>
          <p:cNvSpPr>
            <a:spLocks noGrp="1" noChangeArrowheads="1"/>
          </p:cNvSpPr>
          <p:nvPr>
            <p:ph type="title" idx="4294967295"/>
          </p:nvPr>
        </p:nvSpPr>
        <p:spPr>
          <a:xfrm>
            <a:off x="3886200" y="0"/>
            <a:ext cx="5257800" cy="533400"/>
          </a:xfrm>
        </p:spPr>
        <p:txBody>
          <a:bodyPr/>
          <a:lstStyle/>
          <a:p>
            <a:r>
              <a:rPr lang="en-US" dirty="0" smtClean="0"/>
              <a:t>Grossmont Main </a:t>
            </a:r>
            <a:r>
              <a:rPr lang="en-US" dirty="0"/>
              <a:t>Site Hierarchy</a:t>
            </a:r>
          </a:p>
        </p:txBody>
      </p:sp>
      <p:sp>
        <p:nvSpPr>
          <p:cNvPr id="4100" name="Rectangle 4"/>
          <p:cNvSpPr>
            <a:spLocks noChangeArrowheads="1"/>
          </p:cNvSpPr>
          <p:nvPr/>
        </p:nvSpPr>
        <p:spPr bwMode="auto">
          <a:xfrm>
            <a:off x="4000500" y="609600"/>
            <a:ext cx="1143000" cy="269875"/>
          </a:xfrm>
          <a:prstGeom prst="rect">
            <a:avLst/>
          </a:prstGeom>
          <a:solidFill>
            <a:srgbClr val="DEE8FF"/>
          </a:solidFill>
          <a:ln w="25400">
            <a:solidFill>
              <a:srgbClr val="1B263F"/>
            </a:solidFill>
            <a:miter lim="800000"/>
            <a:headEnd/>
            <a:tailEnd/>
          </a:ln>
          <a:effectLst/>
        </p:spPr>
        <p:txBody>
          <a:bodyPr anchor="ctr">
            <a:spAutoFit/>
          </a:bodyPr>
          <a:lstStyle/>
          <a:p>
            <a:pPr algn="ctr"/>
            <a:r>
              <a:rPr lang="en-US" sz="1000" b="1"/>
              <a:t>Home page</a:t>
            </a:r>
          </a:p>
        </p:txBody>
      </p:sp>
      <p:sp>
        <p:nvSpPr>
          <p:cNvPr id="4101" name="Rectangle 5"/>
          <p:cNvSpPr>
            <a:spLocks noChangeArrowheads="1"/>
          </p:cNvSpPr>
          <p:nvPr/>
        </p:nvSpPr>
        <p:spPr bwMode="auto">
          <a:xfrm>
            <a:off x="76200" y="1193800"/>
            <a:ext cx="1011171" cy="274320"/>
          </a:xfrm>
          <a:prstGeom prst="rect">
            <a:avLst/>
          </a:prstGeom>
          <a:solidFill>
            <a:schemeClr val="bg1"/>
          </a:solidFill>
          <a:ln w="28575" algn="ctr">
            <a:solidFill>
              <a:srgbClr val="525B78"/>
            </a:solidFill>
            <a:miter lim="800000"/>
            <a:headEnd/>
            <a:tailEnd/>
          </a:ln>
          <a:effectLst/>
        </p:spPr>
        <p:txBody>
          <a:bodyPr anchor="ctr"/>
          <a:lstStyle/>
          <a:p>
            <a:pPr algn="ctr"/>
            <a:r>
              <a:rPr lang="en-US" sz="900" b="1" dirty="0"/>
              <a:t>Programs &amp; Departments</a:t>
            </a:r>
          </a:p>
        </p:txBody>
      </p:sp>
      <p:sp>
        <p:nvSpPr>
          <p:cNvPr id="4102" name="Rectangle 6"/>
          <p:cNvSpPr>
            <a:spLocks noChangeArrowheads="1"/>
          </p:cNvSpPr>
          <p:nvPr/>
        </p:nvSpPr>
        <p:spPr bwMode="auto">
          <a:xfrm>
            <a:off x="4656016" y="1193800"/>
            <a:ext cx="1011171" cy="274320"/>
          </a:xfrm>
          <a:prstGeom prst="rect">
            <a:avLst/>
          </a:prstGeom>
          <a:solidFill>
            <a:schemeClr val="bg1"/>
          </a:solidFill>
          <a:ln w="28575" algn="ctr">
            <a:solidFill>
              <a:srgbClr val="525B78"/>
            </a:solidFill>
            <a:miter lim="800000"/>
            <a:headEnd/>
            <a:tailEnd/>
          </a:ln>
          <a:effectLst/>
        </p:spPr>
        <p:txBody>
          <a:bodyPr anchor="ctr"/>
          <a:lstStyle/>
          <a:p>
            <a:pPr algn="ctr"/>
            <a:r>
              <a:rPr lang="en-US" sz="900" b="1" dirty="0" smtClean="0"/>
              <a:t>About Us</a:t>
            </a:r>
            <a:endParaRPr lang="en-US" sz="900" b="1" dirty="0"/>
          </a:p>
        </p:txBody>
      </p:sp>
      <p:cxnSp>
        <p:nvCxnSpPr>
          <p:cNvPr id="4103" name="AutoShape 7"/>
          <p:cNvCxnSpPr>
            <a:cxnSpLocks noChangeShapeType="1"/>
            <a:stCxn id="4100" idx="2"/>
            <a:endCxn id="4101" idx="0"/>
          </p:cNvCxnSpPr>
          <p:nvPr/>
        </p:nvCxnSpPr>
        <p:spPr bwMode="auto">
          <a:xfrm rot="5400000">
            <a:off x="2419731" y="-958470"/>
            <a:ext cx="314325" cy="3990214"/>
          </a:xfrm>
          <a:prstGeom prst="bentConnector3">
            <a:avLst>
              <a:gd name="adj1" fmla="val 50000"/>
            </a:avLst>
          </a:prstGeom>
          <a:noFill/>
          <a:ln w="9525">
            <a:solidFill>
              <a:schemeClr val="tx1"/>
            </a:solidFill>
            <a:miter lim="800000"/>
            <a:headEnd/>
            <a:tailEnd type="triangle" w="med" len="med"/>
          </a:ln>
          <a:effectLst/>
        </p:spPr>
      </p:cxnSp>
      <p:cxnSp>
        <p:nvCxnSpPr>
          <p:cNvPr id="4104" name="AutoShape 8"/>
          <p:cNvCxnSpPr>
            <a:cxnSpLocks noChangeShapeType="1"/>
            <a:stCxn id="4100" idx="2"/>
            <a:endCxn id="4102" idx="0"/>
          </p:cNvCxnSpPr>
          <p:nvPr/>
        </p:nvCxnSpPr>
        <p:spPr bwMode="auto">
          <a:xfrm rot="16200000" flipH="1">
            <a:off x="4709639" y="741836"/>
            <a:ext cx="314325" cy="589602"/>
          </a:xfrm>
          <a:prstGeom prst="bentConnector3">
            <a:avLst>
              <a:gd name="adj1" fmla="val 50000"/>
            </a:avLst>
          </a:prstGeom>
          <a:noFill/>
          <a:ln w="9525">
            <a:solidFill>
              <a:schemeClr val="tx1"/>
            </a:solidFill>
            <a:miter lim="800000"/>
            <a:headEnd/>
            <a:tailEnd type="triangle" w="med" len="med"/>
          </a:ln>
          <a:effectLst/>
        </p:spPr>
      </p:cxnSp>
      <p:sp>
        <p:nvSpPr>
          <p:cNvPr id="4105" name="Rectangle 9"/>
          <p:cNvSpPr>
            <a:spLocks noChangeArrowheads="1"/>
          </p:cNvSpPr>
          <p:nvPr/>
        </p:nvSpPr>
        <p:spPr bwMode="auto">
          <a:xfrm>
            <a:off x="1221154" y="1193800"/>
            <a:ext cx="1011171" cy="274320"/>
          </a:xfrm>
          <a:prstGeom prst="rect">
            <a:avLst/>
          </a:prstGeom>
          <a:solidFill>
            <a:schemeClr val="bg1"/>
          </a:solidFill>
          <a:ln w="28575" algn="ctr">
            <a:solidFill>
              <a:srgbClr val="525B78"/>
            </a:solidFill>
            <a:miter lim="800000"/>
            <a:headEnd/>
            <a:tailEnd/>
          </a:ln>
          <a:effectLst/>
        </p:spPr>
        <p:txBody>
          <a:bodyPr anchor="ctr"/>
          <a:lstStyle/>
          <a:p>
            <a:pPr algn="ctr"/>
            <a:r>
              <a:rPr lang="en-US" sz="900" b="1" dirty="0" smtClean="0"/>
              <a:t>Student Services</a:t>
            </a:r>
            <a:endParaRPr lang="en-US" sz="900" b="1" dirty="0"/>
          </a:p>
        </p:txBody>
      </p:sp>
      <p:cxnSp>
        <p:nvCxnSpPr>
          <p:cNvPr id="4106" name="AutoShape 10"/>
          <p:cNvCxnSpPr>
            <a:cxnSpLocks noChangeShapeType="1"/>
            <a:stCxn id="4100" idx="2"/>
            <a:endCxn id="4105" idx="0"/>
          </p:cNvCxnSpPr>
          <p:nvPr/>
        </p:nvCxnSpPr>
        <p:spPr bwMode="auto">
          <a:xfrm rot="5400000">
            <a:off x="2992208" y="-385993"/>
            <a:ext cx="314325" cy="2845260"/>
          </a:xfrm>
          <a:prstGeom prst="bentConnector3">
            <a:avLst>
              <a:gd name="adj1" fmla="val 50000"/>
            </a:avLst>
          </a:prstGeom>
          <a:noFill/>
          <a:ln w="9525">
            <a:solidFill>
              <a:srgbClr val="000000"/>
            </a:solidFill>
            <a:miter lim="800000"/>
            <a:headEnd/>
            <a:tailEnd type="triangle" w="med" len="med"/>
          </a:ln>
          <a:effectLst/>
        </p:spPr>
      </p:cxnSp>
      <p:sp>
        <p:nvSpPr>
          <p:cNvPr id="4107" name="Rectangle 11"/>
          <p:cNvSpPr>
            <a:spLocks noChangeArrowheads="1"/>
          </p:cNvSpPr>
          <p:nvPr/>
        </p:nvSpPr>
        <p:spPr bwMode="auto">
          <a:xfrm>
            <a:off x="2368156" y="1193800"/>
            <a:ext cx="1011171" cy="274320"/>
          </a:xfrm>
          <a:prstGeom prst="rect">
            <a:avLst/>
          </a:prstGeom>
          <a:solidFill>
            <a:schemeClr val="bg1"/>
          </a:solidFill>
          <a:ln w="28575" algn="ctr">
            <a:solidFill>
              <a:srgbClr val="525B78"/>
            </a:solidFill>
            <a:miter lim="800000"/>
            <a:headEnd/>
            <a:tailEnd/>
          </a:ln>
          <a:effectLst/>
        </p:spPr>
        <p:txBody>
          <a:bodyPr anchor="ctr"/>
          <a:lstStyle/>
          <a:p>
            <a:pPr algn="ctr"/>
            <a:r>
              <a:rPr lang="en-US" sz="900" b="1" dirty="0" smtClean="0"/>
              <a:t>Campus Life</a:t>
            </a:r>
            <a:endParaRPr lang="en-US" sz="900" b="1" dirty="0"/>
          </a:p>
        </p:txBody>
      </p:sp>
      <p:cxnSp>
        <p:nvCxnSpPr>
          <p:cNvPr id="4108" name="AutoShape 12"/>
          <p:cNvCxnSpPr>
            <a:cxnSpLocks noChangeShapeType="1"/>
            <a:stCxn id="4100" idx="2"/>
            <a:endCxn id="4107" idx="0"/>
          </p:cNvCxnSpPr>
          <p:nvPr/>
        </p:nvCxnSpPr>
        <p:spPr bwMode="auto">
          <a:xfrm rot="5400000">
            <a:off x="3565709" y="187508"/>
            <a:ext cx="314325" cy="1698258"/>
          </a:xfrm>
          <a:prstGeom prst="bentConnector3">
            <a:avLst>
              <a:gd name="adj1" fmla="val 50000"/>
            </a:avLst>
          </a:prstGeom>
          <a:noFill/>
          <a:ln w="9525">
            <a:solidFill>
              <a:srgbClr val="000000"/>
            </a:solidFill>
            <a:miter lim="800000"/>
            <a:headEnd/>
            <a:tailEnd type="triangle" w="med" len="med"/>
          </a:ln>
          <a:effectLst/>
        </p:spPr>
      </p:cxnSp>
      <p:sp>
        <p:nvSpPr>
          <p:cNvPr id="4109" name="Rectangle 13"/>
          <p:cNvSpPr>
            <a:spLocks noChangeArrowheads="1"/>
          </p:cNvSpPr>
          <p:nvPr/>
        </p:nvSpPr>
        <p:spPr bwMode="auto">
          <a:xfrm>
            <a:off x="3511062" y="1193800"/>
            <a:ext cx="1011171" cy="254000"/>
          </a:xfrm>
          <a:prstGeom prst="rect">
            <a:avLst/>
          </a:prstGeom>
          <a:solidFill>
            <a:schemeClr val="bg1"/>
          </a:solidFill>
          <a:ln w="28575" algn="ctr">
            <a:solidFill>
              <a:srgbClr val="525B78"/>
            </a:solidFill>
            <a:miter lim="800000"/>
            <a:headEnd/>
            <a:tailEnd/>
          </a:ln>
          <a:effectLst/>
        </p:spPr>
        <p:txBody>
          <a:bodyPr anchor="ctr"/>
          <a:lstStyle/>
          <a:p>
            <a:pPr algn="ctr"/>
            <a:r>
              <a:rPr lang="en-US" sz="900" b="1" dirty="0" smtClean="0"/>
              <a:t>News &amp; Events</a:t>
            </a:r>
            <a:endParaRPr lang="en-US" sz="900" b="1" dirty="0"/>
          </a:p>
        </p:txBody>
      </p:sp>
      <p:cxnSp>
        <p:nvCxnSpPr>
          <p:cNvPr id="4110" name="AutoShape 14"/>
          <p:cNvCxnSpPr>
            <a:cxnSpLocks noChangeShapeType="1"/>
            <a:stCxn id="4100" idx="2"/>
            <a:endCxn id="4109" idx="0"/>
          </p:cNvCxnSpPr>
          <p:nvPr/>
        </p:nvCxnSpPr>
        <p:spPr bwMode="auto">
          <a:xfrm rot="5400000">
            <a:off x="4137162" y="758961"/>
            <a:ext cx="314325" cy="555352"/>
          </a:xfrm>
          <a:prstGeom prst="bentConnector3">
            <a:avLst>
              <a:gd name="adj1" fmla="val 50000"/>
            </a:avLst>
          </a:prstGeom>
          <a:noFill/>
          <a:ln w="9525">
            <a:solidFill>
              <a:srgbClr val="000000"/>
            </a:solidFill>
            <a:miter lim="800000"/>
            <a:headEnd/>
            <a:tailEnd type="triangle" w="med" len="med"/>
          </a:ln>
          <a:effectLst/>
        </p:spPr>
      </p:cxnSp>
      <p:sp>
        <p:nvSpPr>
          <p:cNvPr id="4111" name="Rectangle 15"/>
          <p:cNvSpPr>
            <a:spLocks noChangeArrowheads="1"/>
          </p:cNvSpPr>
          <p:nvPr/>
        </p:nvSpPr>
        <p:spPr bwMode="auto">
          <a:xfrm>
            <a:off x="5800970" y="1193800"/>
            <a:ext cx="716371" cy="274320"/>
          </a:xfrm>
          <a:prstGeom prst="rect">
            <a:avLst/>
          </a:prstGeom>
          <a:solidFill>
            <a:schemeClr val="bg1"/>
          </a:solidFill>
          <a:ln w="28575" algn="ctr">
            <a:solidFill>
              <a:srgbClr val="525B78"/>
            </a:solidFill>
            <a:miter lim="800000"/>
            <a:headEnd/>
            <a:tailEnd/>
          </a:ln>
          <a:effectLst/>
        </p:spPr>
        <p:txBody>
          <a:bodyPr anchor="ctr"/>
          <a:lstStyle/>
          <a:p>
            <a:pPr algn="ctr"/>
            <a:r>
              <a:rPr lang="en-US" sz="900" b="1" dirty="0" smtClean="0"/>
              <a:t>Future Students</a:t>
            </a:r>
            <a:endParaRPr lang="en-US" sz="900" b="1" dirty="0"/>
          </a:p>
        </p:txBody>
      </p:sp>
      <p:cxnSp>
        <p:nvCxnSpPr>
          <p:cNvPr id="4113" name="AutoShape 17"/>
          <p:cNvCxnSpPr>
            <a:cxnSpLocks noChangeShapeType="1"/>
            <a:stCxn id="4100" idx="2"/>
            <a:endCxn id="4111" idx="0"/>
          </p:cNvCxnSpPr>
          <p:nvPr/>
        </p:nvCxnSpPr>
        <p:spPr bwMode="auto">
          <a:xfrm rot="16200000" flipH="1">
            <a:off x="5208416" y="243059"/>
            <a:ext cx="314325" cy="1587156"/>
          </a:xfrm>
          <a:prstGeom prst="bentConnector3">
            <a:avLst>
              <a:gd name="adj1" fmla="val 50000"/>
            </a:avLst>
          </a:prstGeom>
          <a:noFill/>
          <a:ln w="9525">
            <a:solidFill>
              <a:srgbClr val="000000"/>
            </a:solidFill>
            <a:miter lim="800000"/>
            <a:headEnd/>
            <a:tailEnd type="triangle" w="med" len="med"/>
          </a:ln>
          <a:effectLst/>
        </p:spPr>
      </p:cxnSp>
      <p:sp>
        <p:nvSpPr>
          <p:cNvPr id="4128" name="Rectangle 32"/>
          <p:cNvSpPr>
            <a:spLocks noChangeArrowheads="1"/>
          </p:cNvSpPr>
          <p:nvPr/>
        </p:nvSpPr>
        <p:spPr bwMode="auto">
          <a:xfrm>
            <a:off x="73025" y="2667000"/>
            <a:ext cx="9906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Administrative Departments</a:t>
            </a:r>
            <a:endParaRPr lang="en-US" sz="900" dirty="0"/>
          </a:p>
        </p:txBody>
      </p:sp>
      <p:sp>
        <p:nvSpPr>
          <p:cNvPr id="4134" name="Rectangle 38"/>
          <p:cNvSpPr>
            <a:spLocks noChangeArrowheads="1"/>
          </p:cNvSpPr>
          <p:nvPr/>
        </p:nvSpPr>
        <p:spPr bwMode="auto">
          <a:xfrm>
            <a:off x="6610784" y="1524000"/>
            <a:ext cx="856816" cy="280277"/>
          </a:xfrm>
          <a:prstGeom prst="rect">
            <a:avLst/>
          </a:prstGeom>
          <a:solidFill>
            <a:schemeClr val="bg1"/>
          </a:solidFill>
          <a:ln w="9525" algn="ctr">
            <a:solidFill>
              <a:srgbClr val="8390AD"/>
            </a:solidFill>
            <a:prstDash val="solid"/>
            <a:miter lim="800000"/>
            <a:headEnd/>
            <a:tailEnd/>
          </a:ln>
          <a:effectLst/>
        </p:spPr>
        <p:txBody>
          <a:bodyPr anchor="ctr"/>
          <a:lstStyle/>
          <a:p>
            <a:pPr algn="ctr"/>
            <a:r>
              <a:rPr lang="en-US" sz="900" dirty="0" smtClean="0"/>
              <a:t>Help for Students</a:t>
            </a:r>
            <a:endParaRPr lang="en-US" sz="900" dirty="0"/>
          </a:p>
        </p:txBody>
      </p:sp>
      <p:sp>
        <p:nvSpPr>
          <p:cNvPr id="4136" name="Rectangle 40"/>
          <p:cNvSpPr>
            <a:spLocks noChangeArrowheads="1"/>
          </p:cNvSpPr>
          <p:nvPr/>
        </p:nvSpPr>
        <p:spPr bwMode="auto">
          <a:xfrm>
            <a:off x="3505200" y="1524000"/>
            <a:ext cx="990600" cy="2555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Events</a:t>
            </a:r>
            <a:endParaRPr lang="en-US" sz="900" dirty="0"/>
          </a:p>
        </p:txBody>
      </p:sp>
      <p:sp>
        <p:nvSpPr>
          <p:cNvPr id="4147" name="Rectangle 51"/>
          <p:cNvSpPr>
            <a:spLocks noChangeArrowheads="1"/>
          </p:cNvSpPr>
          <p:nvPr/>
        </p:nvSpPr>
        <p:spPr bwMode="auto">
          <a:xfrm>
            <a:off x="6610784" y="2158123"/>
            <a:ext cx="856816" cy="280277"/>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smtClean="0"/>
              <a:t>Academic Calendar</a:t>
            </a:r>
            <a:endParaRPr lang="en-US" sz="900" dirty="0" smtClean="0"/>
          </a:p>
        </p:txBody>
      </p:sp>
      <p:sp>
        <p:nvSpPr>
          <p:cNvPr id="4151" name="Rectangle 55"/>
          <p:cNvSpPr>
            <a:spLocks noChangeArrowheads="1"/>
          </p:cNvSpPr>
          <p:nvPr/>
        </p:nvSpPr>
        <p:spPr bwMode="auto">
          <a:xfrm>
            <a:off x="5715000" y="1524000"/>
            <a:ext cx="856816" cy="280277"/>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a:t>Apply &amp; Enroll</a:t>
            </a:r>
          </a:p>
        </p:txBody>
      </p:sp>
      <p:sp>
        <p:nvSpPr>
          <p:cNvPr id="4172" name="Rectangle 76"/>
          <p:cNvSpPr>
            <a:spLocks noChangeArrowheads="1"/>
          </p:cNvSpPr>
          <p:nvPr/>
        </p:nvSpPr>
        <p:spPr bwMode="auto">
          <a:xfrm>
            <a:off x="4654550" y="15240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President’s Message</a:t>
            </a:r>
            <a:endParaRPr lang="en-US" sz="900" dirty="0"/>
          </a:p>
        </p:txBody>
      </p:sp>
      <p:sp>
        <p:nvSpPr>
          <p:cNvPr id="4175" name="Rectangle 79"/>
          <p:cNvSpPr>
            <a:spLocks noChangeArrowheads="1"/>
          </p:cNvSpPr>
          <p:nvPr/>
        </p:nvSpPr>
        <p:spPr bwMode="auto">
          <a:xfrm>
            <a:off x="73025" y="1548689"/>
            <a:ext cx="9906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Academic Programs</a:t>
            </a:r>
            <a:endParaRPr lang="en-US" sz="900" dirty="0"/>
          </a:p>
        </p:txBody>
      </p:sp>
      <p:sp>
        <p:nvSpPr>
          <p:cNvPr id="4184" name="Rectangle 88"/>
          <p:cNvSpPr>
            <a:spLocks noChangeArrowheads="1"/>
          </p:cNvSpPr>
          <p:nvPr/>
        </p:nvSpPr>
        <p:spPr bwMode="auto">
          <a:xfrm>
            <a:off x="73025" y="3733800"/>
            <a:ext cx="990600" cy="484188"/>
          </a:xfrm>
          <a:prstGeom prst="rect">
            <a:avLst/>
          </a:prstGeom>
          <a:solidFill>
            <a:srgbClr val="E5FF9B"/>
          </a:solidFill>
          <a:ln w="9525">
            <a:solidFill>
              <a:srgbClr val="8390AD"/>
            </a:solidFill>
            <a:miter lim="800000"/>
            <a:headEnd/>
            <a:tailEnd/>
          </a:ln>
          <a:effectLst/>
        </p:spPr>
        <p:txBody>
          <a:bodyPr anchor="ctr"/>
          <a:lstStyle/>
          <a:p>
            <a:pPr algn="ctr"/>
            <a:r>
              <a:rPr lang="en-US" sz="900" dirty="0" smtClean="0"/>
              <a:t>District Offices</a:t>
            </a:r>
            <a:endParaRPr lang="en-US" sz="900" dirty="0"/>
          </a:p>
        </p:txBody>
      </p:sp>
      <p:sp>
        <p:nvSpPr>
          <p:cNvPr id="59" name="Rectangle 15"/>
          <p:cNvSpPr>
            <a:spLocks noChangeArrowheads="1"/>
          </p:cNvSpPr>
          <p:nvPr/>
        </p:nvSpPr>
        <p:spPr bwMode="auto">
          <a:xfrm>
            <a:off x="6651124" y="1193442"/>
            <a:ext cx="716371" cy="274320"/>
          </a:xfrm>
          <a:prstGeom prst="rect">
            <a:avLst/>
          </a:prstGeom>
          <a:solidFill>
            <a:schemeClr val="bg1"/>
          </a:solidFill>
          <a:ln w="28575" algn="ctr">
            <a:solidFill>
              <a:srgbClr val="525B78"/>
            </a:solidFill>
            <a:miter lim="800000"/>
            <a:headEnd/>
            <a:tailEnd/>
          </a:ln>
          <a:effectLst/>
        </p:spPr>
        <p:txBody>
          <a:bodyPr anchor="ctr"/>
          <a:lstStyle/>
          <a:p>
            <a:pPr algn="ctr"/>
            <a:r>
              <a:rPr lang="en-US" sz="900" b="1" dirty="0" smtClean="0"/>
              <a:t>Current Students</a:t>
            </a:r>
            <a:endParaRPr lang="en-US" sz="900" b="1" dirty="0"/>
          </a:p>
        </p:txBody>
      </p:sp>
      <p:cxnSp>
        <p:nvCxnSpPr>
          <p:cNvPr id="61" name="Elbow Connector 60"/>
          <p:cNvCxnSpPr>
            <a:stCxn id="4100" idx="2"/>
            <a:endCxn id="59" idx="0"/>
          </p:cNvCxnSpPr>
          <p:nvPr/>
        </p:nvCxnSpPr>
        <p:spPr>
          <a:xfrm rot="16200000" flipH="1">
            <a:off x="5633672" y="-182197"/>
            <a:ext cx="313967" cy="2437310"/>
          </a:xfrm>
          <a:prstGeom prst="bentConnector3">
            <a:avLst>
              <a:gd name="adj1" fmla="val 50000"/>
            </a:avLst>
          </a:prstGeom>
          <a:noFill/>
          <a:ln w="9525">
            <a:solidFill>
              <a:srgbClr val="000000"/>
            </a:solidFill>
            <a:miter lim="800000"/>
            <a:headEnd/>
            <a:tailEnd type="triangle" w="med" len="med"/>
          </a:ln>
          <a:effectLst/>
        </p:spPr>
      </p:cxnSp>
      <p:sp>
        <p:nvSpPr>
          <p:cNvPr id="64" name="Rectangle 40"/>
          <p:cNvSpPr>
            <a:spLocks noChangeArrowheads="1"/>
          </p:cNvSpPr>
          <p:nvPr/>
        </p:nvSpPr>
        <p:spPr bwMode="auto">
          <a:xfrm>
            <a:off x="73025" y="4301199"/>
            <a:ext cx="990600" cy="381000"/>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Continuing Education</a:t>
            </a:r>
            <a:endParaRPr lang="en-US" sz="900" dirty="0"/>
          </a:p>
        </p:txBody>
      </p:sp>
      <p:sp>
        <p:nvSpPr>
          <p:cNvPr id="65" name="Rectangle 51"/>
          <p:cNvSpPr>
            <a:spLocks noChangeArrowheads="1"/>
          </p:cNvSpPr>
          <p:nvPr/>
        </p:nvSpPr>
        <p:spPr bwMode="auto">
          <a:xfrm>
            <a:off x="5715000" y="2573580"/>
            <a:ext cx="856816" cy="280277"/>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Fast Facts</a:t>
            </a:r>
            <a:endParaRPr lang="en-US" sz="900" dirty="0"/>
          </a:p>
        </p:txBody>
      </p:sp>
      <p:sp>
        <p:nvSpPr>
          <p:cNvPr id="72" name="Rectangle 35"/>
          <p:cNvSpPr>
            <a:spLocks noChangeArrowheads="1"/>
          </p:cNvSpPr>
          <p:nvPr/>
        </p:nvSpPr>
        <p:spPr bwMode="auto">
          <a:xfrm>
            <a:off x="1214406" y="2750004"/>
            <a:ext cx="990600" cy="228600"/>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800" dirty="0"/>
              <a:t>Child Care</a:t>
            </a:r>
          </a:p>
        </p:txBody>
      </p:sp>
      <p:sp>
        <p:nvSpPr>
          <p:cNvPr id="73" name="Rectangle 46"/>
          <p:cNvSpPr>
            <a:spLocks noChangeArrowheads="1"/>
          </p:cNvSpPr>
          <p:nvPr/>
        </p:nvSpPr>
        <p:spPr bwMode="auto">
          <a:xfrm>
            <a:off x="1214406" y="1828800"/>
            <a:ext cx="990600" cy="228600"/>
          </a:xfrm>
          <a:prstGeom prst="rect">
            <a:avLst/>
          </a:prstGeom>
          <a:solidFill>
            <a:srgbClr val="E5FF9B"/>
          </a:solidFill>
          <a:ln w="9525" algn="ctr">
            <a:solidFill>
              <a:srgbClr val="8390AD"/>
            </a:solidFill>
            <a:miter lim="800000"/>
            <a:headEnd/>
            <a:tailEnd/>
          </a:ln>
          <a:effectLst/>
        </p:spPr>
        <p:txBody>
          <a:bodyPr anchor="ctr"/>
          <a:lstStyle/>
          <a:p>
            <a:pPr algn="ctr"/>
            <a:r>
              <a:rPr lang="en-US" sz="800" dirty="0" smtClean="0"/>
              <a:t>Bookstore</a:t>
            </a:r>
            <a:endParaRPr lang="en-US" sz="800" dirty="0"/>
          </a:p>
        </p:txBody>
      </p:sp>
      <p:sp>
        <p:nvSpPr>
          <p:cNvPr id="78" name="Rectangle 103"/>
          <p:cNvSpPr>
            <a:spLocks noChangeArrowheads="1"/>
          </p:cNvSpPr>
          <p:nvPr/>
        </p:nvSpPr>
        <p:spPr bwMode="auto">
          <a:xfrm>
            <a:off x="1214406" y="2441802"/>
            <a:ext cx="990600" cy="228600"/>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800" dirty="0" smtClean="0"/>
              <a:t>Cashier’s Office</a:t>
            </a:r>
            <a:endParaRPr lang="en-US" sz="800" dirty="0"/>
          </a:p>
        </p:txBody>
      </p:sp>
      <p:sp>
        <p:nvSpPr>
          <p:cNvPr id="79" name="Rectangle 35"/>
          <p:cNvSpPr>
            <a:spLocks noChangeArrowheads="1"/>
          </p:cNvSpPr>
          <p:nvPr/>
        </p:nvSpPr>
        <p:spPr bwMode="auto">
          <a:xfrm>
            <a:off x="1214406" y="3366408"/>
            <a:ext cx="990600" cy="228600"/>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Counseling</a:t>
            </a:r>
            <a:endParaRPr lang="en-US" sz="800" dirty="0"/>
          </a:p>
        </p:txBody>
      </p:sp>
      <p:sp>
        <p:nvSpPr>
          <p:cNvPr id="80" name="Rectangle 74"/>
          <p:cNvSpPr>
            <a:spLocks noChangeArrowheads="1"/>
          </p:cNvSpPr>
          <p:nvPr/>
        </p:nvSpPr>
        <p:spPr bwMode="auto">
          <a:xfrm>
            <a:off x="1214406" y="3945390"/>
            <a:ext cx="990600" cy="228600"/>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EOPS/CARE</a:t>
            </a:r>
            <a:endParaRPr lang="en-US" sz="800" dirty="0"/>
          </a:p>
        </p:txBody>
      </p:sp>
      <p:sp>
        <p:nvSpPr>
          <p:cNvPr id="83" name="Rectangle 82"/>
          <p:cNvSpPr>
            <a:spLocks noChangeArrowheads="1"/>
          </p:cNvSpPr>
          <p:nvPr/>
        </p:nvSpPr>
        <p:spPr bwMode="auto">
          <a:xfrm>
            <a:off x="1214406" y="4873398"/>
            <a:ext cx="990600" cy="228600"/>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Library</a:t>
            </a:r>
            <a:endParaRPr lang="en-US" sz="800" dirty="0"/>
          </a:p>
        </p:txBody>
      </p:sp>
      <p:sp>
        <p:nvSpPr>
          <p:cNvPr id="84" name="Rectangle 87"/>
          <p:cNvSpPr>
            <a:spLocks noChangeArrowheads="1"/>
          </p:cNvSpPr>
          <p:nvPr/>
        </p:nvSpPr>
        <p:spPr bwMode="auto">
          <a:xfrm>
            <a:off x="1214406" y="1523999"/>
            <a:ext cx="990600" cy="228600"/>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Admissions &amp; Records</a:t>
            </a:r>
            <a:endParaRPr lang="en-US" sz="800" dirty="0"/>
          </a:p>
        </p:txBody>
      </p:sp>
      <p:sp>
        <p:nvSpPr>
          <p:cNvPr id="85" name="Rectangle 103"/>
          <p:cNvSpPr>
            <a:spLocks noChangeArrowheads="1"/>
          </p:cNvSpPr>
          <p:nvPr/>
        </p:nvSpPr>
        <p:spPr bwMode="auto">
          <a:xfrm>
            <a:off x="1214406" y="4561794"/>
            <a:ext cx="990600" cy="228600"/>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Health Services</a:t>
            </a:r>
            <a:endParaRPr lang="en-US" sz="800" dirty="0"/>
          </a:p>
        </p:txBody>
      </p:sp>
      <p:sp>
        <p:nvSpPr>
          <p:cNvPr id="91" name="Rectangle 46"/>
          <p:cNvSpPr>
            <a:spLocks noChangeArrowheads="1"/>
          </p:cNvSpPr>
          <p:nvPr/>
        </p:nvSpPr>
        <p:spPr bwMode="auto">
          <a:xfrm>
            <a:off x="2378441" y="1524000"/>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750" dirty="0" smtClean="0"/>
              <a:t>Associated Students (ASGC)</a:t>
            </a:r>
            <a:endParaRPr lang="en-US" sz="750" dirty="0"/>
          </a:p>
        </p:txBody>
      </p:sp>
      <p:sp>
        <p:nvSpPr>
          <p:cNvPr id="96" name="Rectangle 103"/>
          <p:cNvSpPr>
            <a:spLocks noChangeArrowheads="1"/>
          </p:cNvSpPr>
          <p:nvPr/>
        </p:nvSpPr>
        <p:spPr bwMode="auto">
          <a:xfrm>
            <a:off x="2378441" y="21336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Athletics</a:t>
            </a:r>
            <a:endParaRPr lang="en-US" sz="900" dirty="0"/>
          </a:p>
        </p:txBody>
      </p:sp>
      <p:sp>
        <p:nvSpPr>
          <p:cNvPr id="97" name="Rectangle 35"/>
          <p:cNvSpPr>
            <a:spLocks noChangeArrowheads="1"/>
          </p:cNvSpPr>
          <p:nvPr/>
        </p:nvSpPr>
        <p:spPr bwMode="auto">
          <a:xfrm>
            <a:off x="2378441" y="3048000"/>
            <a:ext cx="990601" cy="525046"/>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Grossmont Symphony </a:t>
            </a:r>
            <a:r>
              <a:rPr lang="en-US" sz="900" dirty="0"/>
              <a:t>Orchestra &amp; Master </a:t>
            </a:r>
            <a:r>
              <a:rPr lang="en-US" sz="900" dirty="0" smtClean="0"/>
              <a:t>Choral</a:t>
            </a:r>
          </a:p>
        </p:txBody>
      </p:sp>
      <p:sp>
        <p:nvSpPr>
          <p:cNvPr id="118" name="Rectangle 35"/>
          <p:cNvSpPr>
            <a:spLocks noChangeArrowheads="1"/>
          </p:cNvSpPr>
          <p:nvPr/>
        </p:nvSpPr>
        <p:spPr bwMode="auto">
          <a:xfrm>
            <a:off x="4648200" y="3317014"/>
            <a:ext cx="990600" cy="256032"/>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Foundation</a:t>
            </a:r>
            <a:endParaRPr lang="en-US" sz="900" dirty="0"/>
          </a:p>
        </p:txBody>
      </p:sp>
      <p:sp>
        <p:nvSpPr>
          <p:cNvPr id="119" name="Rectangle 35"/>
          <p:cNvSpPr>
            <a:spLocks noChangeArrowheads="1"/>
          </p:cNvSpPr>
          <p:nvPr/>
        </p:nvSpPr>
        <p:spPr bwMode="auto">
          <a:xfrm>
            <a:off x="4648200" y="39624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Visit</a:t>
            </a:r>
            <a:endParaRPr lang="en-US" sz="900" dirty="0"/>
          </a:p>
        </p:txBody>
      </p:sp>
      <p:sp>
        <p:nvSpPr>
          <p:cNvPr id="121" name="Rectangle 47"/>
          <p:cNvSpPr>
            <a:spLocks noChangeArrowheads="1"/>
          </p:cNvSpPr>
          <p:nvPr/>
        </p:nvSpPr>
        <p:spPr bwMode="auto">
          <a:xfrm>
            <a:off x="2378441" y="24384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Clubs &amp; Organizations</a:t>
            </a:r>
            <a:endParaRPr lang="en-US" sz="900" dirty="0"/>
          </a:p>
        </p:txBody>
      </p:sp>
      <p:sp>
        <p:nvSpPr>
          <p:cNvPr id="75" name="Rectangle 54"/>
          <p:cNvSpPr>
            <a:spLocks noChangeArrowheads="1"/>
          </p:cNvSpPr>
          <p:nvPr/>
        </p:nvSpPr>
        <p:spPr bwMode="auto">
          <a:xfrm>
            <a:off x="76200" y="2106612"/>
            <a:ext cx="990600"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Academic Affairs</a:t>
            </a:r>
            <a:endParaRPr lang="en-US" sz="900" dirty="0"/>
          </a:p>
        </p:txBody>
      </p:sp>
      <p:sp>
        <p:nvSpPr>
          <p:cNvPr id="76" name="Rectangle 75"/>
          <p:cNvSpPr>
            <a:spLocks noChangeArrowheads="1"/>
          </p:cNvSpPr>
          <p:nvPr/>
        </p:nvSpPr>
        <p:spPr bwMode="auto">
          <a:xfrm>
            <a:off x="2378441" y="40386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Hyde Art Gallery</a:t>
            </a:r>
            <a:endParaRPr lang="en-US" sz="900" dirty="0"/>
          </a:p>
        </p:txBody>
      </p:sp>
      <p:sp>
        <p:nvSpPr>
          <p:cNvPr id="81" name="Rectangle 80"/>
          <p:cNvSpPr>
            <a:spLocks noChangeArrowheads="1"/>
          </p:cNvSpPr>
          <p:nvPr/>
        </p:nvSpPr>
        <p:spPr bwMode="auto">
          <a:xfrm>
            <a:off x="2378441" y="27432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Griffin Radio</a:t>
            </a:r>
            <a:endParaRPr lang="en-US" sz="900" dirty="0"/>
          </a:p>
        </p:txBody>
      </p:sp>
      <p:sp>
        <p:nvSpPr>
          <p:cNvPr id="94" name="Rectangle 93"/>
          <p:cNvSpPr>
            <a:spLocks noChangeArrowheads="1"/>
          </p:cNvSpPr>
          <p:nvPr/>
        </p:nvSpPr>
        <p:spPr bwMode="auto">
          <a:xfrm>
            <a:off x="2378441" y="43434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err="1" smtClean="0"/>
              <a:t>Stagehouse</a:t>
            </a:r>
            <a:r>
              <a:rPr lang="en-US" sz="900" dirty="0" smtClean="0"/>
              <a:t> Theatre</a:t>
            </a:r>
            <a:endParaRPr lang="en-US" sz="900" dirty="0"/>
          </a:p>
        </p:txBody>
      </p:sp>
      <p:sp>
        <p:nvSpPr>
          <p:cNvPr id="95" name="Rectangle 94"/>
          <p:cNvSpPr>
            <a:spLocks noChangeArrowheads="1"/>
          </p:cNvSpPr>
          <p:nvPr/>
        </p:nvSpPr>
        <p:spPr bwMode="auto">
          <a:xfrm>
            <a:off x="2378441" y="4997371"/>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Study Abroad</a:t>
            </a:r>
            <a:endParaRPr lang="en-US" sz="900" dirty="0"/>
          </a:p>
        </p:txBody>
      </p:sp>
      <p:sp>
        <p:nvSpPr>
          <p:cNvPr id="98" name="Rectangle 35"/>
          <p:cNvSpPr>
            <a:spLocks noChangeArrowheads="1"/>
          </p:cNvSpPr>
          <p:nvPr/>
        </p:nvSpPr>
        <p:spPr bwMode="auto">
          <a:xfrm>
            <a:off x="1214406" y="3058206"/>
            <a:ext cx="990600" cy="228600"/>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Computers &amp; Technology</a:t>
            </a:r>
            <a:endParaRPr lang="en-US" sz="800" dirty="0"/>
          </a:p>
        </p:txBody>
      </p:sp>
      <p:sp>
        <p:nvSpPr>
          <p:cNvPr id="99" name="Rectangle 74"/>
          <p:cNvSpPr>
            <a:spLocks noChangeArrowheads="1"/>
          </p:cNvSpPr>
          <p:nvPr/>
        </p:nvSpPr>
        <p:spPr bwMode="auto">
          <a:xfrm>
            <a:off x="1214406" y="4253592"/>
            <a:ext cx="990600" cy="228600"/>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Financial Aid &amp; Scholarships</a:t>
            </a:r>
            <a:endParaRPr lang="en-US" sz="800" dirty="0"/>
          </a:p>
        </p:txBody>
      </p:sp>
      <p:sp>
        <p:nvSpPr>
          <p:cNvPr id="101" name="Rectangle 35"/>
          <p:cNvSpPr>
            <a:spLocks noChangeArrowheads="1"/>
          </p:cNvSpPr>
          <p:nvPr/>
        </p:nvSpPr>
        <p:spPr bwMode="auto">
          <a:xfrm>
            <a:off x="1214406" y="5181600"/>
            <a:ext cx="990600" cy="228600"/>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800" dirty="0"/>
              <a:t>Parking</a:t>
            </a:r>
          </a:p>
        </p:txBody>
      </p:sp>
      <p:sp>
        <p:nvSpPr>
          <p:cNvPr id="106" name="Rectangle 74"/>
          <p:cNvSpPr>
            <a:spLocks noChangeArrowheads="1"/>
          </p:cNvSpPr>
          <p:nvPr/>
        </p:nvSpPr>
        <p:spPr bwMode="auto">
          <a:xfrm>
            <a:off x="1219200" y="6172200"/>
            <a:ext cx="990600" cy="412975"/>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Tutoring &amp; Learning Assistance</a:t>
            </a:r>
            <a:endParaRPr lang="en-US" sz="800" dirty="0"/>
          </a:p>
        </p:txBody>
      </p:sp>
      <p:sp>
        <p:nvSpPr>
          <p:cNvPr id="123" name="Rectangle 46"/>
          <p:cNvSpPr>
            <a:spLocks noChangeArrowheads="1"/>
          </p:cNvSpPr>
          <p:nvPr/>
        </p:nvSpPr>
        <p:spPr bwMode="auto">
          <a:xfrm>
            <a:off x="6612581" y="4114800"/>
            <a:ext cx="855019" cy="2524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Smoking Policy</a:t>
            </a:r>
            <a:endParaRPr lang="en-US" sz="900" dirty="0"/>
          </a:p>
        </p:txBody>
      </p:sp>
      <p:sp>
        <p:nvSpPr>
          <p:cNvPr id="77" name="Rectangle 76"/>
          <p:cNvSpPr>
            <a:spLocks noChangeArrowheads="1"/>
          </p:cNvSpPr>
          <p:nvPr/>
        </p:nvSpPr>
        <p:spPr bwMode="auto">
          <a:xfrm>
            <a:off x="1219200" y="6629400"/>
            <a:ext cx="990600" cy="228600"/>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800" dirty="0" smtClean="0"/>
              <a:t>Veterans Services</a:t>
            </a:r>
            <a:endParaRPr lang="en-US" sz="800" dirty="0"/>
          </a:p>
        </p:txBody>
      </p:sp>
      <p:sp>
        <p:nvSpPr>
          <p:cNvPr id="88" name="Rectangle 15"/>
          <p:cNvSpPr>
            <a:spLocks noChangeArrowheads="1"/>
          </p:cNvSpPr>
          <p:nvPr/>
        </p:nvSpPr>
        <p:spPr bwMode="auto">
          <a:xfrm>
            <a:off x="7501278" y="1190627"/>
            <a:ext cx="716371" cy="274320"/>
          </a:xfrm>
          <a:prstGeom prst="rect">
            <a:avLst/>
          </a:prstGeom>
          <a:solidFill>
            <a:schemeClr val="bg1"/>
          </a:solidFill>
          <a:ln w="28575" algn="ctr">
            <a:solidFill>
              <a:srgbClr val="525B78"/>
            </a:solidFill>
            <a:miter lim="800000"/>
            <a:headEnd/>
            <a:tailEnd/>
          </a:ln>
          <a:effectLst/>
        </p:spPr>
        <p:txBody>
          <a:bodyPr anchor="ctr"/>
          <a:lstStyle/>
          <a:p>
            <a:pPr algn="ctr"/>
            <a:r>
              <a:rPr lang="en-US" sz="900" b="1" dirty="0" smtClean="0"/>
              <a:t>Alumni &amp; Friends</a:t>
            </a:r>
            <a:endParaRPr lang="en-US" sz="900" b="1" dirty="0"/>
          </a:p>
        </p:txBody>
      </p:sp>
      <p:cxnSp>
        <p:nvCxnSpPr>
          <p:cNvPr id="92" name="AutoShape 17"/>
          <p:cNvCxnSpPr>
            <a:cxnSpLocks noChangeShapeType="1"/>
            <a:stCxn id="4100" idx="2"/>
            <a:endCxn id="88" idx="0"/>
          </p:cNvCxnSpPr>
          <p:nvPr/>
        </p:nvCxnSpPr>
        <p:spPr bwMode="auto">
          <a:xfrm rot="16200000" flipH="1">
            <a:off x="6060156" y="-608681"/>
            <a:ext cx="311152" cy="3287464"/>
          </a:xfrm>
          <a:prstGeom prst="bentConnector3">
            <a:avLst>
              <a:gd name="adj1" fmla="val 50000"/>
            </a:avLst>
          </a:prstGeom>
          <a:noFill/>
          <a:ln w="9525">
            <a:solidFill>
              <a:srgbClr val="000000"/>
            </a:solidFill>
            <a:miter lim="800000"/>
            <a:headEnd/>
            <a:tailEnd type="triangle" w="med" len="med"/>
          </a:ln>
          <a:effectLst/>
        </p:spPr>
      </p:cxnSp>
      <p:sp>
        <p:nvSpPr>
          <p:cNvPr id="93" name="Rectangle 15"/>
          <p:cNvSpPr>
            <a:spLocks noChangeArrowheads="1"/>
          </p:cNvSpPr>
          <p:nvPr/>
        </p:nvSpPr>
        <p:spPr bwMode="auto">
          <a:xfrm>
            <a:off x="8351429" y="1190269"/>
            <a:ext cx="716371" cy="274320"/>
          </a:xfrm>
          <a:prstGeom prst="rect">
            <a:avLst/>
          </a:prstGeom>
          <a:solidFill>
            <a:schemeClr val="bg1"/>
          </a:solidFill>
          <a:ln w="28575" algn="ctr">
            <a:solidFill>
              <a:srgbClr val="525B78"/>
            </a:solidFill>
            <a:miter lim="800000"/>
            <a:headEnd/>
            <a:tailEnd/>
          </a:ln>
          <a:effectLst/>
        </p:spPr>
        <p:txBody>
          <a:bodyPr anchor="ctr"/>
          <a:lstStyle/>
          <a:p>
            <a:pPr algn="ctr"/>
            <a:r>
              <a:rPr lang="en-US" sz="900" b="1" dirty="0" smtClean="0"/>
              <a:t>Faculty &amp; Staff</a:t>
            </a:r>
            <a:endParaRPr lang="en-US" sz="900" b="1" dirty="0"/>
          </a:p>
        </p:txBody>
      </p:sp>
      <p:cxnSp>
        <p:nvCxnSpPr>
          <p:cNvPr id="107" name="Elbow Connector 106"/>
          <p:cNvCxnSpPr>
            <a:stCxn id="4100" idx="2"/>
            <a:endCxn id="93" idx="0"/>
          </p:cNvCxnSpPr>
          <p:nvPr/>
        </p:nvCxnSpPr>
        <p:spPr>
          <a:xfrm rot="16200000" flipH="1">
            <a:off x="6485410" y="-1033936"/>
            <a:ext cx="310794" cy="4137615"/>
          </a:xfrm>
          <a:prstGeom prst="bentConnector3">
            <a:avLst>
              <a:gd name="adj1" fmla="val 50000"/>
            </a:avLst>
          </a:prstGeom>
          <a:noFill/>
          <a:ln w="9525">
            <a:solidFill>
              <a:srgbClr val="000000"/>
            </a:solidFill>
            <a:miter lim="800000"/>
            <a:headEnd/>
            <a:tailEnd type="triangle" w="med" len="med"/>
          </a:ln>
          <a:effectLst/>
        </p:spPr>
      </p:cxnSp>
      <p:sp>
        <p:nvSpPr>
          <p:cNvPr id="141" name="Rectangle 35"/>
          <p:cNvSpPr>
            <a:spLocks noChangeArrowheads="1"/>
          </p:cNvSpPr>
          <p:nvPr/>
        </p:nvSpPr>
        <p:spPr bwMode="auto">
          <a:xfrm>
            <a:off x="3505200" y="18288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News</a:t>
            </a:r>
            <a:endParaRPr lang="en-US" sz="900" dirty="0"/>
          </a:p>
        </p:txBody>
      </p:sp>
      <p:sp>
        <p:nvSpPr>
          <p:cNvPr id="142" name="Rectangle 78"/>
          <p:cNvSpPr>
            <a:spLocks noChangeArrowheads="1"/>
          </p:cNvSpPr>
          <p:nvPr/>
        </p:nvSpPr>
        <p:spPr bwMode="auto">
          <a:xfrm>
            <a:off x="5715000" y="2902904"/>
            <a:ext cx="856816" cy="280276"/>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Register for Classes</a:t>
            </a:r>
            <a:endParaRPr lang="en-US" sz="900" dirty="0"/>
          </a:p>
        </p:txBody>
      </p:sp>
      <p:sp>
        <p:nvSpPr>
          <p:cNvPr id="143" name="Rectangle 35"/>
          <p:cNvSpPr>
            <a:spLocks noChangeArrowheads="1"/>
          </p:cNvSpPr>
          <p:nvPr/>
        </p:nvSpPr>
        <p:spPr bwMode="auto">
          <a:xfrm>
            <a:off x="7501278" y="2743200"/>
            <a:ext cx="716371" cy="229477"/>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a:t>Transcripts</a:t>
            </a:r>
          </a:p>
        </p:txBody>
      </p:sp>
      <p:sp>
        <p:nvSpPr>
          <p:cNvPr id="147" name="Rectangle 35"/>
          <p:cNvSpPr>
            <a:spLocks noChangeArrowheads="1"/>
          </p:cNvSpPr>
          <p:nvPr/>
        </p:nvSpPr>
        <p:spPr bwMode="auto">
          <a:xfrm>
            <a:off x="8351428" y="4876800"/>
            <a:ext cx="745619" cy="256032"/>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a:t>Faculty Directory</a:t>
            </a:r>
          </a:p>
        </p:txBody>
      </p:sp>
      <p:sp>
        <p:nvSpPr>
          <p:cNvPr id="148" name="Rectangle 35"/>
          <p:cNvSpPr>
            <a:spLocks noChangeArrowheads="1"/>
          </p:cNvSpPr>
          <p:nvPr/>
        </p:nvSpPr>
        <p:spPr bwMode="auto">
          <a:xfrm>
            <a:off x="4651375" y="4289060"/>
            <a:ext cx="987425" cy="245820"/>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smtClean="0"/>
              <a:t>Faculty Directory</a:t>
            </a:r>
            <a:endParaRPr lang="en-US" sz="900" dirty="0"/>
          </a:p>
        </p:txBody>
      </p:sp>
      <p:sp>
        <p:nvSpPr>
          <p:cNvPr id="151" name="Rectangle 55"/>
          <p:cNvSpPr>
            <a:spLocks noChangeArrowheads="1"/>
          </p:cNvSpPr>
          <p:nvPr/>
        </p:nvSpPr>
        <p:spPr bwMode="auto">
          <a:xfrm>
            <a:off x="5724337" y="1895292"/>
            <a:ext cx="856816" cy="280277"/>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smtClean="0"/>
              <a:t>Visit</a:t>
            </a:r>
            <a:endParaRPr lang="en-US" sz="900" dirty="0"/>
          </a:p>
        </p:txBody>
      </p:sp>
      <p:sp>
        <p:nvSpPr>
          <p:cNvPr id="152" name="Rectangle 35"/>
          <p:cNvSpPr>
            <a:spLocks noChangeArrowheads="1"/>
          </p:cNvSpPr>
          <p:nvPr/>
        </p:nvSpPr>
        <p:spPr bwMode="auto">
          <a:xfrm>
            <a:off x="8351429" y="4419600"/>
            <a:ext cx="715858" cy="381030"/>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800" dirty="0" smtClean="0"/>
              <a:t>Grants</a:t>
            </a:r>
            <a:endParaRPr lang="en-US" sz="800" dirty="0"/>
          </a:p>
        </p:txBody>
      </p:sp>
      <p:sp>
        <p:nvSpPr>
          <p:cNvPr id="154" name="Rectangle 35"/>
          <p:cNvSpPr>
            <a:spLocks noChangeArrowheads="1"/>
          </p:cNvSpPr>
          <p:nvPr/>
        </p:nvSpPr>
        <p:spPr bwMode="auto">
          <a:xfrm>
            <a:off x="7513229" y="2133600"/>
            <a:ext cx="716371" cy="206631"/>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smtClean="0"/>
              <a:t>Continuing Ed</a:t>
            </a:r>
            <a:endParaRPr lang="en-US" sz="900" dirty="0"/>
          </a:p>
        </p:txBody>
      </p:sp>
      <p:sp>
        <p:nvSpPr>
          <p:cNvPr id="155" name="Rectangle 35"/>
          <p:cNvSpPr>
            <a:spLocks noChangeArrowheads="1"/>
          </p:cNvSpPr>
          <p:nvPr/>
        </p:nvSpPr>
        <p:spPr bwMode="auto">
          <a:xfrm>
            <a:off x="7522534" y="2438400"/>
            <a:ext cx="716371" cy="206631"/>
          </a:xfrm>
          <a:prstGeom prst="rect">
            <a:avLst/>
          </a:prstGeom>
          <a:solidFill>
            <a:srgbClr val="E5FF9B"/>
          </a:solidFill>
          <a:ln w="9525" algn="ctr">
            <a:solidFill>
              <a:srgbClr val="8390AD"/>
            </a:solidFill>
            <a:miter lim="800000"/>
            <a:headEnd/>
            <a:tailEnd/>
          </a:ln>
          <a:effectLst/>
        </p:spPr>
        <p:txBody>
          <a:bodyPr anchor="ctr"/>
          <a:lstStyle/>
          <a:p>
            <a:pPr algn="ctr"/>
            <a:r>
              <a:rPr lang="en-US" sz="800" dirty="0"/>
              <a:t>Foundation</a:t>
            </a:r>
          </a:p>
        </p:txBody>
      </p:sp>
      <p:sp>
        <p:nvSpPr>
          <p:cNvPr id="156" name="Rectangle 74"/>
          <p:cNvSpPr>
            <a:spLocks noChangeArrowheads="1"/>
          </p:cNvSpPr>
          <p:nvPr/>
        </p:nvSpPr>
        <p:spPr bwMode="auto">
          <a:xfrm>
            <a:off x="1219200" y="3657600"/>
            <a:ext cx="990600" cy="228600"/>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ECS-</a:t>
            </a:r>
            <a:r>
              <a:rPr lang="en-US" sz="800" dirty="0" err="1" smtClean="0"/>
              <a:t>Umoja</a:t>
            </a:r>
            <a:r>
              <a:rPr lang="en-US" sz="800" dirty="0" smtClean="0"/>
              <a:t> Program</a:t>
            </a:r>
            <a:endParaRPr lang="en-US" sz="800" dirty="0"/>
          </a:p>
        </p:txBody>
      </p:sp>
      <p:sp>
        <p:nvSpPr>
          <p:cNvPr id="157" name="Rectangle 55"/>
          <p:cNvSpPr>
            <a:spLocks noChangeArrowheads="1"/>
          </p:cNvSpPr>
          <p:nvPr/>
        </p:nvSpPr>
        <p:spPr bwMode="auto">
          <a:xfrm>
            <a:off x="5715000" y="4935780"/>
            <a:ext cx="856816" cy="280277"/>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Freshman Academy</a:t>
            </a:r>
            <a:endParaRPr lang="en-US" sz="900" dirty="0"/>
          </a:p>
        </p:txBody>
      </p:sp>
      <p:sp>
        <p:nvSpPr>
          <p:cNvPr id="158" name="Rectangle 55"/>
          <p:cNvSpPr>
            <a:spLocks noChangeArrowheads="1"/>
          </p:cNvSpPr>
          <p:nvPr/>
        </p:nvSpPr>
        <p:spPr bwMode="auto">
          <a:xfrm>
            <a:off x="6610784" y="3148723"/>
            <a:ext cx="856816" cy="280277"/>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Commencement</a:t>
            </a:r>
            <a:endParaRPr lang="en-US" sz="900" dirty="0"/>
          </a:p>
        </p:txBody>
      </p:sp>
      <p:sp>
        <p:nvSpPr>
          <p:cNvPr id="159" name="Rectangle 35"/>
          <p:cNvSpPr>
            <a:spLocks noChangeArrowheads="1"/>
          </p:cNvSpPr>
          <p:nvPr/>
        </p:nvSpPr>
        <p:spPr bwMode="auto">
          <a:xfrm>
            <a:off x="1219200" y="5486400"/>
            <a:ext cx="990600" cy="228600"/>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Students with Disabilities</a:t>
            </a:r>
            <a:endParaRPr lang="en-US" sz="800" dirty="0"/>
          </a:p>
        </p:txBody>
      </p:sp>
      <p:sp>
        <p:nvSpPr>
          <p:cNvPr id="161" name="Rectangle 55"/>
          <p:cNvSpPr>
            <a:spLocks noChangeArrowheads="1"/>
          </p:cNvSpPr>
          <p:nvPr/>
        </p:nvSpPr>
        <p:spPr bwMode="auto">
          <a:xfrm>
            <a:off x="6610784" y="1853323"/>
            <a:ext cx="856816" cy="280277"/>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Class Info</a:t>
            </a:r>
            <a:endParaRPr lang="en-US" sz="900" dirty="0"/>
          </a:p>
        </p:txBody>
      </p:sp>
      <p:sp>
        <p:nvSpPr>
          <p:cNvPr id="162" name="Rectangle 55"/>
          <p:cNvSpPr>
            <a:spLocks noChangeArrowheads="1"/>
          </p:cNvSpPr>
          <p:nvPr/>
        </p:nvSpPr>
        <p:spPr bwMode="auto">
          <a:xfrm>
            <a:off x="6629400" y="2819400"/>
            <a:ext cx="856816" cy="280277"/>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Complaint Process</a:t>
            </a:r>
            <a:endParaRPr lang="en-US" sz="900" dirty="0"/>
          </a:p>
        </p:txBody>
      </p:sp>
      <p:sp>
        <p:nvSpPr>
          <p:cNvPr id="163" name="Rectangle 55"/>
          <p:cNvSpPr>
            <a:spLocks noChangeArrowheads="1"/>
          </p:cNvSpPr>
          <p:nvPr/>
        </p:nvSpPr>
        <p:spPr bwMode="auto">
          <a:xfrm>
            <a:off x="5696384" y="3207703"/>
            <a:ext cx="856816" cy="280277"/>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smtClean="0"/>
              <a:t>Academic Calendar</a:t>
            </a:r>
            <a:endParaRPr lang="en-US" sz="900" dirty="0"/>
          </a:p>
        </p:txBody>
      </p:sp>
      <p:sp>
        <p:nvSpPr>
          <p:cNvPr id="164" name="Rectangle 35"/>
          <p:cNvSpPr>
            <a:spLocks noChangeArrowheads="1"/>
          </p:cNvSpPr>
          <p:nvPr/>
        </p:nvSpPr>
        <p:spPr bwMode="auto">
          <a:xfrm>
            <a:off x="6629400" y="3809123"/>
            <a:ext cx="835550" cy="229477"/>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a:t>Transcripts</a:t>
            </a:r>
          </a:p>
        </p:txBody>
      </p:sp>
      <p:sp>
        <p:nvSpPr>
          <p:cNvPr id="165" name="Rectangle 35"/>
          <p:cNvSpPr>
            <a:spLocks noChangeArrowheads="1"/>
          </p:cNvSpPr>
          <p:nvPr/>
        </p:nvSpPr>
        <p:spPr bwMode="auto">
          <a:xfrm>
            <a:off x="6629400" y="4419600"/>
            <a:ext cx="835550" cy="229477"/>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smtClean="0"/>
              <a:t>Transfer Center</a:t>
            </a:r>
            <a:endParaRPr lang="en-US" sz="900" dirty="0"/>
          </a:p>
        </p:txBody>
      </p:sp>
      <p:sp>
        <p:nvSpPr>
          <p:cNvPr id="167" name="Rectangle 74"/>
          <p:cNvSpPr>
            <a:spLocks noChangeArrowheads="1"/>
          </p:cNvSpPr>
          <p:nvPr/>
        </p:nvSpPr>
        <p:spPr bwMode="auto">
          <a:xfrm>
            <a:off x="1220969" y="5789475"/>
            <a:ext cx="987552" cy="298843"/>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a:t>Transfer Center</a:t>
            </a:r>
          </a:p>
        </p:txBody>
      </p:sp>
      <p:sp>
        <p:nvSpPr>
          <p:cNvPr id="168" name="Rectangle 167"/>
          <p:cNvSpPr>
            <a:spLocks noChangeArrowheads="1"/>
          </p:cNvSpPr>
          <p:nvPr/>
        </p:nvSpPr>
        <p:spPr bwMode="auto">
          <a:xfrm>
            <a:off x="2370870" y="3669862"/>
            <a:ext cx="1005742" cy="29253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Housing</a:t>
            </a:r>
            <a:endParaRPr lang="en-US" sz="900" dirty="0"/>
          </a:p>
        </p:txBody>
      </p:sp>
      <p:sp>
        <p:nvSpPr>
          <p:cNvPr id="100" name="Rectangle 35"/>
          <p:cNvSpPr>
            <a:spLocks noChangeArrowheads="1"/>
          </p:cNvSpPr>
          <p:nvPr/>
        </p:nvSpPr>
        <p:spPr bwMode="auto">
          <a:xfrm>
            <a:off x="4651375" y="2737630"/>
            <a:ext cx="987425" cy="245820"/>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Accreditation</a:t>
            </a:r>
            <a:endParaRPr lang="en-US" sz="900" dirty="0"/>
          </a:p>
        </p:txBody>
      </p:sp>
      <p:sp>
        <p:nvSpPr>
          <p:cNvPr id="103" name="Rectangle 35"/>
          <p:cNvSpPr>
            <a:spLocks noChangeArrowheads="1"/>
          </p:cNvSpPr>
          <p:nvPr/>
        </p:nvSpPr>
        <p:spPr bwMode="auto">
          <a:xfrm>
            <a:off x="4660900" y="1833442"/>
            <a:ext cx="987425" cy="245820"/>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History</a:t>
            </a:r>
            <a:endParaRPr lang="en-US" sz="900" dirty="0"/>
          </a:p>
        </p:txBody>
      </p:sp>
      <p:sp>
        <p:nvSpPr>
          <p:cNvPr id="104" name="Rectangle 35"/>
          <p:cNvSpPr>
            <a:spLocks noChangeArrowheads="1"/>
          </p:cNvSpPr>
          <p:nvPr/>
        </p:nvSpPr>
        <p:spPr bwMode="auto">
          <a:xfrm>
            <a:off x="4651375" y="2132672"/>
            <a:ext cx="987425" cy="245820"/>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Educational Objective</a:t>
            </a:r>
            <a:endParaRPr lang="en-US" sz="900" dirty="0"/>
          </a:p>
        </p:txBody>
      </p:sp>
      <p:sp>
        <p:nvSpPr>
          <p:cNvPr id="105" name="Rectangle 35"/>
          <p:cNvSpPr>
            <a:spLocks noChangeArrowheads="1"/>
          </p:cNvSpPr>
          <p:nvPr/>
        </p:nvSpPr>
        <p:spPr bwMode="auto">
          <a:xfrm>
            <a:off x="4651375" y="2438400"/>
            <a:ext cx="987425" cy="245820"/>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Ethics</a:t>
            </a:r>
            <a:endParaRPr lang="en-US" sz="900" dirty="0"/>
          </a:p>
        </p:txBody>
      </p:sp>
      <p:sp>
        <p:nvSpPr>
          <p:cNvPr id="109" name="Rectangle 46"/>
          <p:cNvSpPr>
            <a:spLocks noChangeArrowheads="1"/>
          </p:cNvSpPr>
          <p:nvPr/>
        </p:nvSpPr>
        <p:spPr bwMode="auto">
          <a:xfrm>
            <a:off x="4648200" y="3626456"/>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Mission Statement</a:t>
            </a:r>
            <a:endParaRPr lang="en-US" sz="900" dirty="0"/>
          </a:p>
        </p:txBody>
      </p:sp>
      <p:sp>
        <p:nvSpPr>
          <p:cNvPr id="110" name="Rectangle 46"/>
          <p:cNvSpPr>
            <a:spLocks noChangeArrowheads="1"/>
          </p:cNvSpPr>
          <p:nvPr/>
        </p:nvSpPr>
        <p:spPr bwMode="auto">
          <a:xfrm>
            <a:off x="76200" y="3200400"/>
            <a:ext cx="990600" cy="440190"/>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Organizational Structure</a:t>
            </a:r>
            <a:endParaRPr lang="en-US" sz="900" dirty="0"/>
          </a:p>
        </p:txBody>
      </p:sp>
      <p:sp>
        <p:nvSpPr>
          <p:cNvPr id="116" name="Rectangle 115"/>
          <p:cNvSpPr>
            <a:spLocks noChangeArrowheads="1"/>
          </p:cNvSpPr>
          <p:nvPr/>
        </p:nvSpPr>
        <p:spPr bwMode="auto">
          <a:xfrm>
            <a:off x="2378441" y="5306568"/>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Transportation</a:t>
            </a:r>
            <a:endParaRPr lang="en-US" sz="900" dirty="0"/>
          </a:p>
        </p:txBody>
      </p:sp>
      <p:sp>
        <p:nvSpPr>
          <p:cNvPr id="117" name="Rectangle 55"/>
          <p:cNvSpPr>
            <a:spLocks noChangeArrowheads="1"/>
          </p:cNvSpPr>
          <p:nvPr/>
        </p:nvSpPr>
        <p:spPr bwMode="auto">
          <a:xfrm>
            <a:off x="6623876" y="3453523"/>
            <a:ext cx="856816" cy="280277"/>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Copyright and Plagiarism</a:t>
            </a:r>
            <a:endParaRPr lang="en-US" sz="800" dirty="0"/>
          </a:p>
        </p:txBody>
      </p:sp>
      <p:sp>
        <p:nvSpPr>
          <p:cNvPr id="122" name="Rectangle 35"/>
          <p:cNvSpPr>
            <a:spLocks noChangeArrowheads="1"/>
          </p:cNvSpPr>
          <p:nvPr/>
        </p:nvSpPr>
        <p:spPr bwMode="auto">
          <a:xfrm>
            <a:off x="8382000" y="1524000"/>
            <a:ext cx="716371" cy="206631"/>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Tools</a:t>
            </a:r>
            <a:endParaRPr lang="en-US" sz="800" dirty="0"/>
          </a:p>
        </p:txBody>
      </p:sp>
      <p:sp>
        <p:nvSpPr>
          <p:cNvPr id="125" name="Rectangle 35"/>
          <p:cNvSpPr>
            <a:spLocks noChangeArrowheads="1"/>
          </p:cNvSpPr>
          <p:nvPr/>
        </p:nvSpPr>
        <p:spPr bwMode="auto">
          <a:xfrm>
            <a:off x="8382000" y="1828800"/>
            <a:ext cx="716371" cy="206631"/>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800" dirty="0" smtClean="0"/>
              <a:t>Cancelled Classes</a:t>
            </a:r>
            <a:endParaRPr lang="en-US" sz="800" dirty="0"/>
          </a:p>
        </p:txBody>
      </p:sp>
      <p:sp>
        <p:nvSpPr>
          <p:cNvPr id="127" name="Rectangle 35"/>
          <p:cNvSpPr>
            <a:spLocks noChangeArrowheads="1"/>
          </p:cNvSpPr>
          <p:nvPr/>
        </p:nvSpPr>
        <p:spPr bwMode="auto">
          <a:xfrm>
            <a:off x="8382000" y="2133600"/>
            <a:ext cx="716371" cy="206631"/>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Enrollment Strategies</a:t>
            </a:r>
            <a:endParaRPr lang="en-US" sz="800" dirty="0"/>
          </a:p>
        </p:txBody>
      </p:sp>
      <p:sp>
        <p:nvSpPr>
          <p:cNvPr id="128" name="Rectangle 35"/>
          <p:cNvSpPr>
            <a:spLocks noChangeArrowheads="1"/>
          </p:cNvSpPr>
          <p:nvPr/>
        </p:nvSpPr>
        <p:spPr bwMode="auto">
          <a:xfrm>
            <a:off x="8382000" y="2438400"/>
            <a:ext cx="716371" cy="206631"/>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Ethics</a:t>
            </a:r>
            <a:endParaRPr lang="en-US" sz="800" dirty="0"/>
          </a:p>
        </p:txBody>
      </p:sp>
      <p:sp>
        <p:nvSpPr>
          <p:cNvPr id="129" name="Rectangle 35"/>
          <p:cNvSpPr>
            <a:spLocks noChangeArrowheads="1"/>
          </p:cNvSpPr>
          <p:nvPr/>
        </p:nvSpPr>
        <p:spPr bwMode="auto">
          <a:xfrm>
            <a:off x="8382000" y="2743200"/>
            <a:ext cx="716371" cy="206631"/>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FERPA SSN</a:t>
            </a:r>
            <a:endParaRPr lang="en-US" sz="800" dirty="0"/>
          </a:p>
        </p:txBody>
      </p:sp>
      <p:sp>
        <p:nvSpPr>
          <p:cNvPr id="130" name="Rectangle 35"/>
          <p:cNvSpPr>
            <a:spLocks noChangeArrowheads="1"/>
          </p:cNvSpPr>
          <p:nvPr/>
        </p:nvSpPr>
        <p:spPr bwMode="auto">
          <a:xfrm>
            <a:off x="8382000" y="3048000"/>
            <a:ext cx="716371" cy="206631"/>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Health &amp; Wellness</a:t>
            </a:r>
            <a:endParaRPr lang="en-US" sz="800" dirty="0" smtClean="0"/>
          </a:p>
        </p:txBody>
      </p:sp>
      <p:sp>
        <p:nvSpPr>
          <p:cNvPr id="131" name="Rectangle 35"/>
          <p:cNvSpPr>
            <a:spLocks noChangeArrowheads="1"/>
          </p:cNvSpPr>
          <p:nvPr/>
        </p:nvSpPr>
        <p:spPr bwMode="auto">
          <a:xfrm>
            <a:off x="8382000" y="3352800"/>
            <a:ext cx="716371" cy="206631"/>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Syllabus Resources</a:t>
            </a:r>
          </a:p>
        </p:txBody>
      </p:sp>
      <p:sp>
        <p:nvSpPr>
          <p:cNvPr id="133" name="Rectangle 35"/>
          <p:cNvSpPr>
            <a:spLocks noChangeArrowheads="1"/>
          </p:cNvSpPr>
          <p:nvPr/>
        </p:nvSpPr>
        <p:spPr bwMode="auto">
          <a:xfrm>
            <a:off x="8382000" y="3657600"/>
            <a:ext cx="716371" cy="206631"/>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Evaluations</a:t>
            </a:r>
          </a:p>
        </p:txBody>
      </p:sp>
      <p:sp>
        <p:nvSpPr>
          <p:cNvPr id="134" name="Rectangle 35"/>
          <p:cNvSpPr>
            <a:spLocks noChangeArrowheads="1"/>
          </p:cNvSpPr>
          <p:nvPr/>
        </p:nvSpPr>
        <p:spPr bwMode="auto">
          <a:xfrm>
            <a:off x="6632575" y="6993180"/>
            <a:ext cx="987425" cy="245820"/>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smtClean="0"/>
              <a:t>Faculty Directory</a:t>
            </a:r>
            <a:endParaRPr lang="en-US" sz="900" dirty="0"/>
          </a:p>
        </p:txBody>
      </p:sp>
      <p:sp>
        <p:nvSpPr>
          <p:cNvPr id="149" name="Rectangle 35"/>
          <p:cNvSpPr>
            <a:spLocks noChangeArrowheads="1"/>
          </p:cNvSpPr>
          <p:nvPr/>
        </p:nvSpPr>
        <p:spPr bwMode="auto">
          <a:xfrm>
            <a:off x="1219200" y="2133600"/>
            <a:ext cx="990600" cy="228600"/>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Career </a:t>
            </a:r>
            <a:r>
              <a:rPr lang="en-US" sz="800" dirty="0" err="1" smtClean="0"/>
              <a:t>Ctr</a:t>
            </a:r>
            <a:r>
              <a:rPr lang="en-US" sz="800" dirty="0" smtClean="0"/>
              <a:t>/Stud </a:t>
            </a:r>
            <a:r>
              <a:rPr lang="en-US" sz="800" dirty="0" err="1" smtClean="0"/>
              <a:t>Empl</a:t>
            </a:r>
            <a:endParaRPr lang="en-US" sz="800" dirty="0"/>
          </a:p>
        </p:txBody>
      </p:sp>
      <p:sp>
        <p:nvSpPr>
          <p:cNvPr id="169" name="Rectangle 78"/>
          <p:cNvSpPr>
            <a:spLocks noChangeArrowheads="1"/>
          </p:cNvSpPr>
          <p:nvPr/>
        </p:nvSpPr>
        <p:spPr bwMode="auto">
          <a:xfrm>
            <a:off x="5715000" y="2230680"/>
            <a:ext cx="856816" cy="280276"/>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Apply for Admission</a:t>
            </a:r>
            <a:endParaRPr lang="en-US" sz="900" dirty="0"/>
          </a:p>
        </p:txBody>
      </p:sp>
      <p:sp>
        <p:nvSpPr>
          <p:cNvPr id="170" name="Rectangle 55"/>
          <p:cNvSpPr>
            <a:spLocks noChangeArrowheads="1"/>
          </p:cNvSpPr>
          <p:nvPr/>
        </p:nvSpPr>
        <p:spPr bwMode="auto">
          <a:xfrm>
            <a:off x="5696384" y="3531553"/>
            <a:ext cx="856816" cy="280277"/>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smtClean="0"/>
              <a:t>College Catalog</a:t>
            </a:r>
            <a:endParaRPr lang="en-US" sz="900" dirty="0"/>
          </a:p>
        </p:txBody>
      </p:sp>
      <p:sp>
        <p:nvSpPr>
          <p:cNvPr id="171" name="Rectangle 55"/>
          <p:cNvSpPr>
            <a:spLocks noChangeArrowheads="1"/>
          </p:cNvSpPr>
          <p:nvPr/>
        </p:nvSpPr>
        <p:spPr bwMode="auto">
          <a:xfrm>
            <a:off x="5696384" y="5316780"/>
            <a:ext cx="856816" cy="280277"/>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smtClean="0"/>
              <a:t>High School Students</a:t>
            </a:r>
            <a:endParaRPr lang="en-US" sz="900" dirty="0"/>
          </a:p>
        </p:txBody>
      </p:sp>
      <p:sp>
        <p:nvSpPr>
          <p:cNvPr id="172" name="Rectangle 55"/>
          <p:cNvSpPr>
            <a:spLocks noChangeArrowheads="1"/>
          </p:cNvSpPr>
          <p:nvPr/>
        </p:nvSpPr>
        <p:spPr bwMode="auto">
          <a:xfrm>
            <a:off x="5715000" y="3868980"/>
            <a:ext cx="856816" cy="280277"/>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smtClean="0"/>
              <a:t>Class Schedule</a:t>
            </a:r>
            <a:endParaRPr lang="en-US" sz="900" dirty="0"/>
          </a:p>
        </p:txBody>
      </p:sp>
      <p:sp>
        <p:nvSpPr>
          <p:cNvPr id="173" name="Rectangle 55"/>
          <p:cNvSpPr>
            <a:spLocks noChangeArrowheads="1"/>
          </p:cNvSpPr>
          <p:nvPr/>
        </p:nvSpPr>
        <p:spPr bwMode="auto">
          <a:xfrm>
            <a:off x="5715000" y="4198303"/>
            <a:ext cx="856816" cy="280277"/>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smtClean="0"/>
              <a:t>Financial Aid</a:t>
            </a:r>
            <a:endParaRPr lang="en-US" sz="900" dirty="0"/>
          </a:p>
        </p:txBody>
      </p:sp>
      <p:sp>
        <p:nvSpPr>
          <p:cNvPr id="174" name="Rectangle 78"/>
          <p:cNvSpPr>
            <a:spLocks noChangeArrowheads="1"/>
          </p:cNvSpPr>
          <p:nvPr/>
        </p:nvSpPr>
        <p:spPr bwMode="auto">
          <a:xfrm>
            <a:off x="5715000" y="4554780"/>
            <a:ext cx="856816" cy="280276"/>
          </a:xfrm>
          <a:prstGeom prst="rect">
            <a:avLst/>
          </a:prstGeom>
          <a:solidFill>
            <a:srgbClr val="E5FF9B"/>
          </a:solidFill>
          <a:ln w="9525" algn="ctr">
            <a:solidFill>
              <a:srgbClr val="8390AD"/>
            </a:solidFill>
            <a:miter lim="800000"/>
            <a:headEnd/>
            <a:tailEnd/>
          </a:ln>
          <a:effectLst/>
        </p:spPr>
        <p:txBody>
          <a:bodyPr anchor="ctr"/>
          <a:lstStyle/>
          <a:p>
            <a:pPr algn="ctr"/>
            <a:r>
              <a:rPr lang="en-US" sz="900" dirty="0" smtClean="0"/>
              <a:t>Online Classes</a:t>
            </a:r>
            <a:endParaRPr lang="en-US" sz="900" dirty="0"/>
          </a:p>
        </p:txBody>
      </p:sp>
      <p:sp>
        <p:nvSpPr>
          <p:cNvPr id="175" name="Rectangle 35"/>
          <p:cNvSpPr>
            <a:spLocks noChangeArrowheads="1"/>
          </p:cNvSpPr>
          <p:nvPr/>
        </p:nvSpPr>
        <p:spPr bwMode="auto">
          <a:xfrm>
            <a:off x="4648200" y="3030780"/>
            <a:ext cx="987425" cy="245820"/>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Diversity</a:t>
            </a:r>
            <a:endParaRPr lang="en-US" sz="900" dirty="0"/>
          </a:p>
        </p:txBody>
      </p:sp>
      <p:sp>
        <p:nvSpPr>
          <p:cNvPr id="176" name="Rectangle 103"/>
          <p:cNvSpPr>
            <a:spLocks noChangeArrowheads="1"/>
          </p:cNvSpPr>
          <p:nvPr/>
        </p:nvSpPr>
        <p:spPr bwMode="auto">
          <a:xfrm>
            <a:off x="2378441" y="18288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Activities</a:t>
            </a:r>
            <a:endParaRPr lang="en-US" sz="900" dirty="0"/>
          </a:p>
        </p:txBody>
      </p:sp>
      <p:sp>
        <p:nvSpPr>
          <p:cNvPr id="177" name="Rectangle 176"/>
          <p:cNvSpPr>
            <a:spLocks noChangeArrowheads="1"/>
          </p:cNvSpPr>
          <p:nvPr/>
        </p:nvSpPr>
        <p:spPr bwMode="auto">
          <a:xfrm>
            <a:off x="2378441" y="4648200"/>
            <a:ext cx="990600" cy="256032"/>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Student Affairs</a:t>
            </a:r>
            <a:endParaRPr lang="en-US" sz="900" dirty="0"/>
          </a:p>
        </p:txBody>
      </p:sp>
      <p:sp>
        <p:nvSpPr>
          <p:cNvPr id="115" name="Rectangle 35"/>
          <p:cNvSpPr>
            <a:spLocks noChangeArrowheads="1"/>
          </p:cNvSpPr>
          <p:nvPr/>
        </p:nvSpPr>
        <p:spPr bwMode="auto">
          <a:xfrm>
            <a:off x="8382000" y="3908169"/>
            <a:ext cx="716371" cy="206631"/>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Staff Dev</a:t>
            </a:r>
            <a:endParaRPr lang="en-US" sz="800" dirty="0" smtClean="0"/>
          </a:p>
        </p:txBody>
      </p:sp>
      <p:sp>
        <p:nvSpPr>
          <p:cNvPr id="120" name="Rectangle 35"/>
          <p:cNvSpPr>
            <a:spLocks noChangeArrowheads="1"/>
          </p:cNvSpPr>
          <p:nvPr/>
        </p:nvSpPr>
        <p:spPr bwMode="auto">
          <a:xfrm>
            <a:off x="8382000" y="4155819"/>
            <a:ext cx="716371" cy="206631"/>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800" dirty="0"/>
              <a:t>Smoking Policy</a:t>
            </a:r>
          </a:p>
        </p:txBody>
      </p:sp>
      <p:sp>
        <p:nvSpPr>
          <p:cNvPr id="124" name="Rectangle 35"/>
          <p:cNvSpPr>
            <a:spLocks noChangeArrowheads="1"/>
          </p:cNvSpPr>
          <p:nvPr/>
        </p:nvSpPr>
        <p:spPr bwMode="auto">
          <a:xfrm>
            <a:off x="7543800" y="1545969"/>
            <a:ext cx="716371" cy="206631"/>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Grapevine</a:t>
            </a:r>
            <a:endParaRPr lang="en-US" sz="800" dirty="0"/>
          </a:p>
        </p:txBody>
      </p:sp>
      <p:sp>
        <p:nvSpPr>
          <p:cNvPr id="135" name="Rectangle 35"/>
          <p:cNvSpPr>
            <a:spLocks noChangeArrowheads="1"/>
          </p:cNvSpPr>
          <p:nvPr/>
        </p:nvSpPr>
        <p:spPr bwMode="auto">
          <a:xfrm>
            <a:off x="7543800" y="1828800"/>
            <a:ext cx="716371" cy="206631"/>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a:t>Hiring Students</a:t>
            </a:r>
            <a:endParaRPr lang="en-US" sz="900" dirty="0"/>
          </a:p>
        </p:txBody>
      </p:sp>
      <p:sp>
        <p:nvSpPr>
          <p:cNvPr id="136" name="Rectangle 51"/>
          <p:cNvSpPr>
            <a:spLocks noChangeArrowheads="1"/>
          </p:cNvSpPr>
          <p:nvPr/>
        </p:nvSpPr>
        <p:spPr bwMode="auto">
          <a:xfrm>
            <a:off x="6629400" y="2514600"/>
            <a:ext cx="856816" cy="280277"/>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smtClean="0"/>
              <a:t>Financial Aid</a:t>
            </a:r>
            <a:endParaRPr lang="en-US" sz="9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1" name="Rectangle 75"/>
          <p:cNvSpPr>
            <a:spLocks noGrp="1" noChangeArrowheads="1"/>
          </p:cNvSpPr>
          <p:nvPr>
            <p:ph type="title" idx="4294967295"/>
          </p:nvPr>
        </p:nvSpPr>
        <p:spPr>
          <a:xfrm>
            <a:off x="3886200" y="0"/>
            <a:ext cx="5257800" cy="533400"/>
          </a:xfrm>
        </p:spPr>
        <p:txBody>
          <a:bodyPr/>
          <a:lstStyle/>
          <a:p>
            <a:r>
              <a:rPr lang="en-US" dirty="0" smtClean="0"/>
              <a:t>Grossmont Tier </a:t>
            </a:r>
            <a:r>
              <a:rPr lang="en-US" dirty="0"/>
              <a:t>2</a:t>
            </a:r>
            <a:r>
              <a:rPr lang="en-US" dirty="0" smtClean="0"/>
              <a:t>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Programs &amp; Departments</a:t>
            </a:r>
            <a:endParaRPr lang="en-US" sz="1000" b="1" dirty="0"/>
          </a:p>
        </p:txBody>
      </p:sp>
      <p:sp>
        <p:nvSpPr>
          <p:cNvPr id="4128" name="Rectangle 32"/>
          <p:cNvSpPr>
            <a:spLocks noChangeArrowheads="1"/>
          </p:cNvSpPr>
          <p:nvPr/>
        </p:nvSpPr>
        <p:spPr bwMode="auto">
          <a:xfrm>
            <a:off x="3276600" y="1268412"/>
            <a:ext cx="990600" cy="484188"/>
          </a:xfrm>
          <a:prstGeom prst="rect">
            <a:avLst/>
          </a:prstGeom>
          <a:solidFill>
            <a:schemeClr val="bg1"/>
          </a:solidFill>
          <a:ln w="28575" algn="ctr">
            <a:solidFill>
              <a:srgbClr val="8390AD"/>
            </a:solidFill>
            <a:miter lim="800000"/>
            <a:headEnd/>
            <a:tailEnd/>
          </a:ln>
          <a:effectLst/>
        </p:spPr>
        <p:txBody>
          <a:bodyPr anchor="ctr"/>
          <a:lstStyle/>
          <a:p>
            <a:pPr algn="ctr"/>
            <a:r>
              <a:rPr lang="en-US" sz="900" dirty="0"/>
              <a:t>Administrative Departments</a:t>
            </a:r>
          </a:p>
        </p:txBody>
      </p:sp>
      <p:sp>
        <p:nvSpPr>
          <p:cNvPr id="4148" name="Rectangle 52"/>
          <p:cNvSpPr>
            <a:spLocks noChangeArrowheads="1"/>
          </p:cNvSpPr>
          <p:nvPr/>
        </p:nvSpPr>
        <p:spPr bwMode="auto">
          <a:xfrm>
            <a:off x="4648200" y="1268412"/>
            <a:ext cx="990600" cy="484188"/>
          </a:xfrm>
          <a:prstGeom prst="rect">
            <a:avLst/>
          </a:prstGeom>
          <a:solidFill>
            <a:schemeClr val="bg1"/>
          </a:solidFill>
          <a:ln w="28575" algn="ctr">
            <a:solidFill>
              <a:srgbClr val="8390AD"/>
            </a:solidFill>
            <a:miter lim="800000"/>
            <a:headEnd/>
            <a:tailEnd/>
          </a:ln>
          <a:effectLst/>
        </p:spPr>
        <p:txBody>
          <a:bodyPr anchor="ctr"/>
          <a:lstStyle/>
          <a:p>
            <a:pPr algn="ctr"/>
            <a:r>
              <a:rPr lang="en-US" sz="900" dirty="0"/>
              <a:t>Organizational Structure</a:t>
            </a:r>
          </a:p>
        </p:txBody>
      </p:sp>
      <p:sp>
        <p:nvSpPr>
          <p:cNvPr id="4150" name="Rectangle 54"/>
          <p:cNvSpPr>
            <a:spLocks noChangeArrowheads="1"/>
          </p:cNvSpPr>
          <p:nvPr/>
        </p:nvSpPr>
        <p:spPr bwMode="auto">
          <a:xfrm>
            <a:off x="1905000" y="1268412"/>
            <a:ext cx="990600" cy="484188"/>
          </a:xfrm>
          <a:prstGeom prst="rect">
            <a:avLst/>
          </a:prstGeom>
          <a:solidFill>
            <a:schemeClr val="bg1"/>
          </a:solidFill>
          <a:ln w="28575" algn="ctr">
            <a:solidFill>
              <a:srgbClr val="8390AD"/>
            </a:solidFill>
            <a:miter lim="800000"/>
            <a:headEnd/>
            <a:tailEnd/>
          </a:ln>
          <a:effectLst/>
        </p:spPr>
        <p:txBody>
          <a:bodyPr anchor="ctr"/>
          <a:lstStyle/>
          <a:p>
            <a:pPr algn="ctr"/>
            <a:r>
              <a:rPr lang="en-US" sz="900" dirty="0"/>
              <a:t>Academic Affairs</a:t>
            </a:r>
          </a:p>
        </p:txBody>
      </p:sp>
      <p:sp>
        <p:nvSpPr>
          <p:cNvPr id="4175" name="Rectangle 79"/>
          <p:cNvSpPr>
            <a:spLocks noChangeArrowheads="1"/>
          </p:cNvSpPr>
          <p:nvPr/>
        </p:nvSpPr>
        <p:spPr bwMode="auto">
          <a:xfrm>
            <a:off x="457200" y="1268412"/>
            <a:ext cx="990600" cy="484188"/>
          </a:xfrm>
          <a:prstGeom prst="rect">
            <a:avLst/>
          </a:prstGeom>
          <a:solidFill>
            <a:schemeClr val="bg1"/>
          </a:solidFill>
          <a:ln w="28575" algn="ctr">
            <a:solidFill>
              <a:srgbClr val="8390AD"/>
            </a:solidFill>
            <a:miter lim="800000"/>
            <a:headEnd/>
            <a:tailEnd/>
          </a:ln>
          <a:effectLst/>
        </p:spPr>
        <p:txBody>
          <a:bodyPr anchor="ctr"/>
          <a:lstStyle/>
          <a:p>
            <a:pPr algn="ctr"/>
            <a:r>
              <a:rPr lang="en-US" sz="900" dirty="0" smtClean="0"/>
              <a:t>Academic Programs</a:t>
            </a:r>
            <a:endParaRPr lang="en-US" sz="900" dirty="0"/>
          </a:p>
        </p:txBody>
      </p:sp>
      <p:sp>
        <p:nvSpPr>
          <p:cNvPr id="4184" name="Rectangle 88"/>
          <p:cNvSpPr>
            <a:spLocks noChangeArrowheads="1"/>
          </p:cNvSpPr>
          <p:nvPr/>
        </p:nvSpPr>
        <p:spPr bwMode="auto">
          <a:xfrm>
            <a:off x="5943600" y="1268412"/>
            <a:ext cx="990600" cy="484188"/>
          </a:xfrm>
          <a:prstGeom prst="rect">
            <a:avLst/>
          </a:prstGeom>
          <a:solidFill>
            <a:srgbClr val="E5FF9B"/>
          </a:solidFill>
          <a:ln w="28575" algn="ctr">
            <a:solidFill>
              <a:srgbClr val="8390AD"/>
            </a:solidFill>
            <a:miter lim="800000"/>
            <a:headEnd/>
            <a:tailEnd/>
          </a:ln>
          <a:effectLst/>
        </p:spPr>
        <p:txBody>
          <a:bodyPr anchor="ctr"/>
          <a:lstStyle/>
          <a:p>
            <a:pPr algn="ctr"/>
            <a:r>
              <a:rPr lang="en-US" sz="900" dirty="0"/>
              <a:t>District Offices</a:t>
            </a:r>
          </a:p>
        </p:txBody>
      </p:sp>
      <p:sp>
        <p:nvSpPr>
          <p:cNvPr id="64" name="Rectangle 40"/>
          <p:cNvSpPr>
            <a:spLocks noChangeArrowheads="1"/>
          </p:cNvSpPr>
          <p:nvPr/>
        </p:nvSpPr>
        <p:spPr bwMode="auto">
          <a:xfrm>
            <a:off x="7391400" y="1268412"/>
            <a:ext cx="990600" cy="484188"/>
          </a:xfrm>
          <a:prstGeom prst="rect">
            <a:avLst/>
          </a:prstGeom>
          <a:solidFill>
            <a:srgbClr val="E5FF9B"/>
          </a:solidFill>
          <a:ln w="28575" algn="ctr">
            <a:solidFill>
              <a:srgbClr val="8390AD"/>
            </a:solidFill>
            <a:miter lim="800000"/>
            <a:headEnd/>
            <a:tailEnd/>
          </a:ln>
          <a:effectLst/>
        </p:spPr>
        <p:txBody>
          <a:bodyPr anchor="ctr"/>
          <a:lstStyle/>
          <a:p>
            <a:pPr algn="ctr"/>
            <a:r>
              <a:rPr lang="en-US" sz="900" dirty="0"/>
              <a:t>Continuing Education</a:t>
            </a:r>
          </a:p>
        </p:txBody>
      </p:sp>
      <p:cxnSp>
        <p:nvCxnSpPr>
          <p:cNvPr id="111" name="AutoShape 7"/>
          <p:cNvCxnSpPr>
            <a:cxnSpLocks noChangeShapeType="1"/>
            <a:stCxn id="4101" idx="2"/>
            <a:endCxn id="4175" idx="0"/>
          </p:cNvCxnSpPr>
          <p:nvPr/>
        </p:nvCxnSpPr>
        <p:spPr bwMode="auto">
          <a:xfrm rot="5400000">
            <a:off x="2623345" y="-680244"/>
            <a:ext cx="277812" cy="3619501"/>
          </a:xfrm>
          <a:prstGeom prst="bentConnector3">
            <a:avLst>
              <a:gd name="adj1" fmla="val 50000"/>
            </a:avLst>
          </a:prstGeom>
          <a:noFill/>
          <a:ln w="9525">
            <a:solidFill>
              <a:schemeClr val="tx1"/>
            </a:solidFill>
            <a:miter lim="800000"/>
            <a:headEnd/>
            <a:tailEnd type="triangle" w="med" len="med"/>
          </a:ln>
          <a:effectLst/>
        </p:spPr>
      </p:cxnSp>
      <p:cxnSp>
        <p:nvCxnSpPr>
          <p:cNvPr id="127" name="AutoShape 7"/>
          <p:cNvCxnSpPr>
            <a:cxnSpLocks noChangeShapeType="1"/>
            <a:stCxn id="4101" idx="2"/>
            <a:endCxn id="4150" idx="0"/>
          </p:cNvCxnSpPr>
          <p:nvPr/>
        </p:nvCxnSpPr>
        <p:spPr bwMode="auto">
          <a:xfrm rot="5400000">
            <a:off x="3347245" y="43656"/>
            <a:ext cx="277812" cy="2171701"/>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4128" idx="0"/>
          </p:cNvCxnSpPr>
          <p:nvPr/>
        </p:nvCxnSpPr>
        <p:spPr bwMode="auto">
          <a:xfrm rot="5400000">
            <a:off x="4033045" y="729456"/>
            <a:ext cx="277812" cy="800101"/>
          </a:xfrm>
          <a:prstGeom prst="bentConnector3">
            <a:avLst>
              <a:gd name="adj1" fmla="val 50000"/>
            </a:avLst>
          </a:prstGeom>
          <a:noFill/>
          <a:ln w="9525">
            <a:solidFill>
              <a:schemeClr val="tx1"/>
            </a:solidFill>
            <a:miter lim="800000"/>
            <a:headEnd/>
            <a:tailEnd type="triangle" w="med" len="med"/>
          </a:ln>
          <a:effectLst/>
        </p:spPr>
      </p:cxnSp>
      <p:cxnSp>
        <p:nvCxnSpPr>
          <p:cNvPr id="135" name="AutoShape 7"/>
          <p:cNvCxnSpPr>
            <a:cxnSpLocks noChangeShapeType="1"/>
            <a:stCxn id="4101" idx="2"/>
            <a:endCxn id="4184" idx="0"/>
          </p:cNvCxnSpPr>
          <p:nvPr/>
        </p:nvCxnSpPr>
        <p:spPr bwMode="auto">
          <a:xfrm rot="16200000" flipH="1">
            <a:off x="5366544" y="196056"/>
            <a:ext cx="277812" cy="1866899"/>
          </a:xfrm>
          <a:prstGeom prst="bentConnector3">
            <a:avLst>
              <a:gd name="adj1" fmla="val 50000"/>
            </a:avLst>
          </a:prstGeom>
          <a:noFill/>
          <a:ln w="9525">
            <a:solidFill>
              <a:schemeClr val="tx1"/>
            </a:solidFill>
            <a:miter lim="800000"/>
            <a:headEnd/>
            <a:tailEnd type="triangle" w="med" len="med"/>
          </a:ln>
          <a:effectLst/>
        </p:spPr>
      </p:cxnSp>
      <p:cxnSp>
        <p:nvCxnSpPr>
          <p:cNvPr id="138" name="AutoShape 7"/>
          <p:cNvCxnSpPr>
            <a:cxnSpLocks noChangeShapeType="1"/>
            <a:stCxn id="4101" idx="2"/>
            <a:endCxn id="4148" idx="0"/>
          </p:cNvCxnSpPr>
          <p:nvPr/>
        </p:nvCxnSpPr>
        <p:spPr bwMode="auto">
          <a:xfrm rot="16200000" flipH="1">
            <a:off x="4718844" y="843756"/>
            <a:ext cx="277812" cy="571499"/>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64" idx="0"/>
          </p:cNvCxnSpPr>
          <p:nvPr/>
        </p:nvCxnSpPr>
        <p:spPr bwMode="auto">
          <a:xfrm rot="16200000" flipH="1">
            <a:off x="6090444" y="-527844"/>
            <a:ext cx="277812" cy="3314699"/>
          </a:xfrm>
          <a:prstGeom prst="bentConnector3">
            <a:avLst>
              <a:gd name="adj1" fmla="val 50000"/>
            </a:avLst>
          </a:prstGeom>
          <a:noFill/>
          <a:ln w="9525">
            <a:solidFill>
              <a:schemeClr val="tx1"/>
            </a:solidFill>
            <a:miter lim="800000"/>
            <a:headEnd/>
            <a:tailEnd type="triangle" w="med" len="med"/>
          </a:ln>
          <a:effectLst/>
        </p:spPr>
      </p:cxnSp>
      <p:sp>
        <p:nvSpPr>
          <p:cNvPr id="168" name="Rectangle 22"/>
          <p:cNvSpPr>
            <a:spLocks noChangeArrowheads="1"/>
          </p:cNvSpPr>
          <p:nvPr/>
        </p:nvSpPr>
        <p:spPr bwMode="auto">
          <a:xfrm>
            <a:off x="457200" y="18288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Associate in Arts</a:t>
            </a:r>
          </a:p>
        </p:txBody>
      </p:sp>
      <p:sp>
        <p:nvSpPr>
          <p:cNvPr id="169" name="Rectangle 22"/>
          <p:cNvSpPr>
            <a:spLocks noChangeArrowheads="1"/>
          </p:cNvSpPr>
          <p:nvPr/>
        </p:nvSpPr>
        <p:spPr bwMode="auto">
          <a:xfrm>
            <a:off x="457200" y="22860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Associate in Science</a:t>
            </a:r>
          </a:p>
        </p:txBody>
      </p:sp>
      <p:sp>
        <p:nvSpPr>
          <p:cNvPr id="170" name="Rectangle 22"/>
          <p:cNvSpPr>
            <a:spLocks noChangeArrowheads="1"/>
          </p:cNvSpPr>
          <p:nvPr/>
        </p:nvSpPr>
        <p:spPr bwMode="auto">
          <a:xfrm>
            <a:off x="457200" y="27432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Certificate Programs</a:t>
            </a:r>
          </a:p>
        </p:txBody>
      </p:sp>
      <p:sp>
        <p:nvSpPr>
          <p:cNvPr id="66" name="Rectangle 22"/>
          <p:cNvSpPr>
            <a:spLocks noChangeArrowheads="1"/>
          </p:cNvSpPr>
          <p:nvPr/>
        </p:nvSpPr>
        <p:spPr bwMode="auto">
          <a:xfrm>
            <a:off x="1905000" y="22860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IAC</a:t>
            </a:r>
          </a:p>
        </p:txBody>
      </p:sp>
      <p:sp>
        <p:nvSpPr>
          <p:cNvPr id="68" name="Rectangle 22"/>
          <p:cNvSpPr>
            <a:spLocks noChangeArrowheads="1"/>
          </p:cNvSpPr>
          <p:nvPr/>
        </p:nvSpPr>
        <p:spPr bwMode="auto">
          <a:xfrm>
            <a:off x="1905000" y="1819275"/>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Academic Departments</a:t>
            </a:r>
          </a:p>
        </p:txBody>
      </p:sp>
      <p:sp>
        <p:nvSpPr>
          <p:cNvPr id="23" name="Rectangle 46"/>
          <p:cNvSpPr>
            <a:spLocks noChangeArrowheads="1"/>
          </p:cNvSpPr>
          <p:nvPr/>
        </p:nvSpPr>
        <p:spPr bwMode="auto">
          <a:xfrm>
            <a:off x="3276600" y="1828800"/>
            <a:ext cx="990600" cy="381000"/>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Office of the President</a:t>
            </a:r>
            <a:endParaRPr lang="en-US" sz="900" dirty="0"/>
          </a:p>
        </p:txBody>
      </p:sp>
      <p:sp>
        <p:nvSpPr>
          <p:cNvPr id="31" name="Rectangle 22"/>
          <p:cNvSpPr>
            <a:spLocks noChangeArrowheads="1"/>
          </p:cNvSpPr>
          <p:nvPr/>
        </p:nvSpPr>
        <p:spPr bwMode="auto">
          <a:xfrm>
            <a:off x="1905000" y="41148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Senate</a:t>
            </a:r>
          </a:p>
        </p:txBody>
      </p:sp>
      <p:sp>
        <p:nvSpPr>
          <p:cNvPr id="32" name="Rectangle 22"/>
          <p:cNvSpPr>
            <a:spLocks noChangeArrowheads="1"/>
          </p:cNvSpPr>
          <p:nvPr/>
        </p:nvSpPr>
        <p:spPr bwMode="auto">
          <a:xfrm>
            <a:off x="1905000" y="45720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Faculty Awards</a:t>
            </a:r>
          </a:p>
        </p:txBody>
      </p:sp>
      <p:sp>
        <p:nvSpPr>
          <p:cNvPr id="34" name="Rectangle 46"/>
          <p:cNvSpPr>
            <a:spLocks noChangeArrowheads="1"/>
          </p:cNvSpPr>
          <p:nvPr/>
        </p:nvSpPr>
        <p:spPr bwMode="auto">
          <a:xfrm>
            <a:off x="3276600" y="2743200"/>
            <a:ext cx="990600" cy="381000"/>
          </a:xfrm>
          <a:prstGeom prst="rect">
            <a:avLst/>
          </a:prstGeom>
          <a:solidFill>
            <a:schemeClr val="bg1"/>
          </a:solidFill>
          <a:ln w="9525" algn="ctr">
            <a:solidFill>
              <a:srgbClr val="8390AD"/>
            </a:solidFill>
            <a:prstDash val="dash"/>
            <a:miter lim="800000"/>
            <a:headEnd/>
            <a:tailEnd/>
          </a:ln>
          <a:effectLst/>
        </p:spPr>
        <p:txBody>
          <a:bodyPr anchor="ctr"/>
          <a:lstStyle/>
          <a:p>
            <a:pPr algn="ctr"/>
            <a:r>
              <a:rPr lang="en-US" sz="900" dirty="0"/>
              <a:t>Student Services</a:t>
            </a:r>
          </a:p>
        </p:txBody>
      </p:sp>
      <p:sp>
        <p:nvSpPr>
          <p:cNvPr id="35" name="Rectangle 46"/>
          <p:cNvSpPr>
            <a:spLocks noChangeArrowheads="1"/>
          </p:cNvSpPr>
          <p:nvPr/>
        </p:nvSpPr>
        <p:spPr bwMode="auto">
          <a:xfrm>
            <a:off x="3276600" y="2286000"/>
            <a:ext cx="990600" cy="381000"/>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Administrative Services</a:t>
            </a:r>
            <a:endParaRPr lang="en-US" sz="900" dirty="0"/>
          </a:p>
        </p:txBody>
      </p:sp>
      <p:sp>
        <p:nvSpPr>
          <p:cNvPr id="36" name="Rectangle 22"/>
          <p:cNvSpPr>
            <a:spLocks noChangeArrowheads="1"/>
          </p:cNvSpPr>
          <p:nvPr/>
        </p:nvSpPr>
        <p:spPr bwMode="auto">
          <a:xfrm>
            <a:off x="1905000" y="36576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Planning</a:t>
            </a:r>
          </a:p>
        </p:txBody>
      </p:sp>
      <p:sp>
        <p:nvSpPr>
          <p:cNvPr id="38" name="Rectangle 22"/>
          <p:cNvSpPr>
            <a:spLocks noChangeArrowheads="1"/>
          </p:cNvSpPr>
          <p:nvPr/>
        </p:nvSpPr>
        <p:spPr bwMode="auto">
          <a:xfrm>
            <a:off x="1905000" y="32004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Grants</a:t>
            </a:r>
          </a:p>
        </p:txBody>
      </p:sp>
      <p:sp>
        <p:nvSpPr>
          <p:cNvPr id="39" name="Rectangle 22"/>
          <p:cNvSpPr>
            <a:spLocks noChangeArrowheads="1"/>
          </p:cNvSpPr>
          <p:nvPr/>
        </p:nvSpPr>
        <p:spPr bwMode="auto">
          <a:xfrm>
            <a:off x="466725" y="36576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Health Professions</a:t>
            </a:r>
          </a:p>
        </p:txBody>
      </p:sp>
      <p:sp>
        <p:nvSpPr>
          <p:cNvPr id="40" name="Rectangle 22"/>
          <p:cNvSpPr>
            <a:spLocks noChangeArrowheads="1"/>
          </p:cNvSpPr>
          <p:nvPr/>
        </p:nvSpPr>
        <p:spPr bwMode="auto">
          <a:xfrm>
            <a:off x="457200" y="4124325"/>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Honors</a:t>
            </a:r>
          </a:p>
        </p:txBody>
      </p:sp>
      <p:sp>
        <p:nvSpPr>
          <p:cNvPr id="42" name="Rectangle 22"/>
          <p:cNvSpPr>
            <a:spLocks noChangeArrowheads="1"/>
          </p:cNvSpPr>
          <p:nvPr/>
        </p:nvSpPr>
        <p:spPr bwMode="auto">
          <a:xfrm>
            <a:off x="457200" y="4581525"/>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International Programs</a:t>
            </a:r>
          </a:p>
        </p:txBody>
      </p:sp>
      <p:sp>
        <p:nvSpPr>
          <p:cNvPr id="43" name="Rectangle 22"/>
          <p:cNvSpPr>
            <a:spLocks noChangeArrowheads="1"/>
          </p:cNvSpPr>
          <p:nvPr/>
        </p:nvSpPr>
        <p:spPr bwMode="auto">
          <a:xfrm>
            <a:off x="466725" y="32004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CTE</a:t>
            </a:r>
          </a:p>
        </p:txBody>
      </p:sp>
      <p:sp>
        <p:nvSpPr>
          <p:cNvPr id="44" name="Rectangle 22"/>
          <p:cNvSpPr>
            <a:spLocks noChangeArrowheads="1"/>
          </p:cNvSpPr>
          <p:nvPr/>
        </p:nvSpPr>
        <p:spPr bwMode="auto">
          <a:xfrm>
            <a:off x="1905000" y="2743200"/>
            <a:ext cx="990600"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Curriculum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4"/>
          <p:cNvSpPr>
            <a:spLocks noGrp="1"/>
          </p:cNvSpPr>
          <p:nvPr>
            <p:ph type="sldNum" sz="quarter" idx="12"/>
          </p:nvPr>
        </p:nvSpPr>
        <p:spPr>
          <a:xfrm>
            <a:off x="7010400" y="6626225"/>
            <a:ext cx="2133600" cy="231775"/>
          </a:xfrm>
        </p:spPr>
        <p:txBody>
          <a:bodyPr/>
          <a:lstStyle/>
          <a:p>
            <a:fld id="{03A9AE10-60CA-432F-A5A0-6198CB863B27}" type="slidenum">
              <a:rPr lang="en-US"/>
              <a:pPr/>
              <a:t>5</a:t>
            </a:fld>
            <a:endParaRPr lang="en-US" dirty="0"/>
          </a:p>
        </p:txBody>
      </p:sp>
      <p:sp>
        <p:nvSpPr>
          <p:cNvPr id="4171" name="Rectangle 75"/>
          <p:cNvSpPr>
            <a:spLocks noGrp="1" noChangeArrowheads="1"/>
          </p:cNvSpPr>
          <p:nvPr>
            <p:ph type="title" idx="4294967295"/>
          </p:nvPr>
        </p:nvSpPr>
        <p:spPr>
          <a:xfrm>
            <a:off x="3886200" y="0"/>
            <a:ext cx="5257800" cy="533400"/>
          </a:xfrm>
        </p:spPr>
        <p:txBody>
          <a:bodyPr/>
          <a:lstStyle/>
          <a:p>
            <a:r>
              <a:rPr lang="en-US" dirty="0" smtClean="0"/>
              <a:t>Grossmont 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Student Services</a:t>
            </a:r>
            <a:endParaRPr lang="en-US" sz="1000" b="1" dirty="0"/>
          </a:p>
        </p:txBody>
      </p:sp>
      <p:cxnSp>
        <p:nvCxnSpPr>
          <p:cNvPr id="127" name="AutoShape 7"/>
          <p:cNvCxnSpPr>
            <a:cxnSpLocks noChangeShapeType="1"/>
            <a:stCxn id="4101" idx="2"/>
            <a:endCxn id="179" idx="0"/>
          </p:cNvCxnSpPr>
          <p:nvPr/>
        </p:nvCxnSpPr>
        <p:spPr bwMode="auto">
          <a:xfrm rot="5400000">
            <a:off x="2257426" y="-1019175"/>
            <a:ext cx="304800" cy="4324351"/>
          </a:xfrm>
          <a:prstGeom prst="bentConnector3">
            <a:avLst>
              <a:gd name="adj1" fmla="val 50000"/>
            </a:avLst>
          </a:prstGeom>
          <a:noFill/>
          <a:ln w="9525">
            <a:solidFill>
              <a:schemeClr val="tx1"/>
            </a:solidFill>
            <a:miter lim="800000"/>
            <a:headEnd/>
            <a:tailEnd type="triangle" w="med" len="med"/>
          </a:ln>
          <a:effectLst/>
        </p:spPr>
      </p:cxnSp>
      <p:cxnSp>
        <p:nvCxnSpPr>
          <p:cNvPr id="135" name="AutoShape 7"/>
          <p:cNvCxnSpPr>
            <a:cxnSpLocks noChangeShapeType="1"/>
            <a:stCxn id="4101" idx="2"/>
            <a:endCxn id="172" idx="0"/>
          </p:cNvCxnSpPr>
          <p:nvPr/>
        </p:nvCxnSpPr>
        <p:spPr bwMode="auto">
          <a:xfrm rot="5400000">
            <a:off x="2517326" y="-759275"/>
            <a:ext cx="304800" cy="3804550"/>
          </a:xfrm>
          <a:prstGeom prst="bentConnector3">
            <a:avLst>
              <a:gd name="adj1" fmla="val 50000"/>
            </a:avLst>
          </a:prstGeom>
          <a:noFill/>
          <a:ln w="9525">
            <a:solidFill>
              <a:schemeClr val="tx1"/>
            </a:solidFill>
            <a:miter lim="800000"/>
            <a:headEnd/>
            <a:tailEnd type="triangle" w="med" len="med"/>
          </a:ln>
          <a:effectLst/>
        </p:spPr>
      </p:cxnSp>
      <p:cxnSp>
        <p:nvCxnSpPr>
          <p:cNvPr id="138" name="AutoShape 7"/>
          <p:cNvCxnSpPr>
            <a:cxnSpLocks noChangeShapeType="1"/>
            <a:stCxn id="4101" idx="2"/>
            <a:endCxn id="174" idx="0"/>
          </p:cNvCxnSpPr>
          <p:nvPr/>
        </p:nvCxnSpPr>
        <p:spPr bwMode="auto">
          <a:xfrm rot="5400000">
            <a:off x="3031999" y="-244602"/>
            <a:ext cx="304800" cy="2775205"/>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171" idx="0"/>
          </p:cNvCxnSpPr>
          <p:nvPr/>
        </p:nvCxnSpPr>
        <p:spPr bwMode="auto">
          <a:xfrm rot="5400000">
            <a:off x="3278315" y="1714"/>
            <a:ext cx="304800" cy="2282572"/>
          </a:xfrm>
          <a:prstGeom prst="bentConnector3">
            <a:avLst>
              <a:gd name="adj1" fmla="val 50000"/>
            </a:avLst>
          </a:prstGeom>
          <a:noFill/>
          <a:ln w="9525">
            <a:solidFill>
              <a:schemeClr val="tx1"/>
            </a:solidFill>
            <a:miter lim="800000"/>
            <a:headEnd/>
            <a:tailEnd type="triangle" w="med" len="med"/>
          </a:ln>
          <a:effectLst/>
        </p:spPr>
      </p:cxnSp>
      <p:cxnSp>
        <p:nvCxnSpPr>
          <p:cNvPr id="76" name="AutoShape 7"/>
          <p:cNvCxnSpPr>
            <a:cxnSpLocks noChangeShapeType="1"/>
            <a:stCxn id="4101" idx="2"/>
            <a:endCxn id="196" idx="0"/>
          </p:cNvCxnSpPr>
          <p:nvPr/>
        </p:nvCxnSpPr>
        <p:spPr bwMode="auto">
          <a:xfrm rot="5400000">
            <a:off x="3567743" y="291142"/>
            <a:ext cx="304800" cy="1703716"/>
          </a:xfrm>
          <a:prstGeom prst="bentConnector3">
            <a:avLst>
              <a:gd name="adj1" fmla="val 50000"/>
            </a:avLst>
          </a:prstGeom>
          <a:noFill/>
          <a:ln w="9525">
            <a:solidFill>
              <a:schemeClr val="tx1"/>
            </a:solidFill>
            <a:miter lim="800000"/>
            <a:headEnd/>
            <a:tailEnd type="triangle" w="med" len="med"/>
          </a:ln>
          <a:effectLst/>
        </p:spPr>
      </p:cxnSp>
      <p:cxnSp>
        <p:nvCxnSpPr>
          <p:cNvPr id="77" name="AutoShape 7"/>
          <p:cNvCxnSpPr>
            <a:cxnSpLocks noChangeShapeType="1"/>
            <a:stCxn id="4101" idx="2"/>
            <a:endCxn id="175" idx="0"/>
          </p:cNvCxnSpPr>
          <p:nvPr/>
        </p:nvCxnSpPr>
        <p:spPr bwMode="auto">
          <a:xfrm rot="5400000">
            <a:off x="3880339" y="603738"/>
            <a:ext cx="304800" cy="1078525"/>
          </a:xfrm>
          <a:prstGeom prst="bentConnector3">
            <a:avLst>
              <a:gd name="adj1" fmla="val 50000"/>
            </a:avLst>
          </a:prstGeom>
          <a:noFill/>
          <a:ln w="9525">
            <a:solidFill>
              <a:schemeClr val="tx1"/>
            </a:solidFill>
            <a:miter lim="800000"/>
            <a:headEnd/>
            <a:tailEnd type="triangle" w="med" len="med"/>
          </a:ln>
          <a:effectLst/>
        </p:spPr>
      </p:cxnSp>
      <p:cxnSp>
        <p:nvCxnSpPr>
          <p:cNvPr id="79" name="AutoShape 7"/>
          <p:cNvCxnSpPr>
            <a:cxnSpLocks noChangeShapeType="1"/>
            <a:stCxn id="4101" idx="2"/>
            <a:endCxn id="176" idx="0"/>
          </p:cNvCxnSpPr>
          <p:nvPr/>
        </p:nvCxnSpPr>
        <p:spPr bwMode="auto">
          <a:xfrm rot="5400000">
            <a:off x="4382027" y="1105426"/>
            <a:ext cx="304800" cy="75148"/>
          </a:xfrm>
          <a:prstGeom prst="bentConnector3">
            <a:avLst>
              <a:gd name="adj1" fmla="val 50000"/>
            </a:avLst>
          </a:prstGeom>
          <a:noFill/>
          <a:ln w="9525">
            <a:solidFill>
              <a:schemeClr val="tx1"/>
            </a:solidFill>
            <a:miter lim="800000"/>
            <a:headEnd/>
            <a:tailEnd type="triangle" w="med" len="med"/>
          </a:ln>
          <a:effectLst/>
        </p:spPr>
      </p:cxnSp>
      <p:cxnSp>
        <p:nvCxnSpPr>
          <p:cNvPr id="169" name="AutoShape 7"/>
          <p:cNvCxnSpPr>
            <a:cxnSpLocks noChangeShapeType="1"/>
            <a:stCxn id="4101" idx="2"/>
            <a:endCxn id="203" idx="0"/>
          </p:cNvCxnSpPr>
          <p:nvPr/>
        </p:nvCxnSpPr>
        <p:spPr bwMode="auto">
          <a:xfrm rot="16200000" flipH="1">
            <a:off x="4673962" y="888639"/>
            <a:ext cx="304800" cy="508722"/>
          </a:xfrm>
          <a:prstGeom prst="bentConnector3">
            <a:avLst>
              <a:gd name="adj1" fmla="val 50000"/>
            </a:avLst>
          </a:prstGeom>
          <a:noFill/>
          <a:ln w="9525">
            <a:solidFill>
              <a:schemeClr val="tx1"/>
            </a:solidFill>
            <a:miter lim="800000"/>
            <a:headEnd/>
            <a:tailEnd type="triangle" w="med" len="med"/>
          </a:ln>
          <a:effectLst/>
        </p:spPr>
      </p:cxnSp>
      <p:cxnSp>
        <p:nvCxnSpPr>
          <p:cNvPr id="173" name="AutoShape 7"/>
          <p:cNvCxnSpPr>
            <a:cxnSpLocks noChangeShapeType="1"/>
            <a:stCxn id="4101" idx="2"/>
            <a:endCxn id="180" idx="0"/>
          </p:cNvCxnSpPr>
          <p:nvPr/>
        </p:nvCxnSpPr>
        <p:spPr bwMode="auto">
          <a:xfrm rot="16200000" flipH="1">
            <a:off x="4968944" y="593656"/>
            <a:ext cx="304800" cy="1098687"/>
          </a:xfrm>
          <a:prstGeom prst="bentConnector3">
            <a:avLst>
              <a:gd name="adj1" fmla="val 50000"/>
            </a:avLst>
          </a:prstGeom>
          <a:noFill/>
          <a:ln w="9525">
            <a:solidFill>
              <a:schemeClr val="tx1"/>
            </a:solidFill>
            <a:miter lim="800000"/>
            <a:headEnd/>
            <a:tailEnd type="triangle" w="med" len="med"/>
          </a:ln>
          <a:effectLst/>
        </p:spPr>
      </p:cxnSp>
      <p:cxnSp>
        <p:nvCxnSpPr>
          <p:cNvPr id="123" name="AutoShape 7"/>
          <p:cNvCxnSpPr>
            <a:cxnSpLocks noChangeShapeType="1"/>
            <a:stCxn id="4101" idx="2"/>
            <a:endCxn id="177" idx="0"/>
          </p:cNvCxnSpPr>
          <p:nvPr/>
        </p:nvCxnSpPr>
        <p:spPr bwMode="auto">
          <a:xfrm rot="5400000">
            <a:off x="2796600" y="-480001"/>
            <a:ext cx="304800" cy="3246002"/>
          </a:xfrm>
          <a:prstGeom prst="bentConnector3">
            <a:avLst>
              <a:gd name="adj1" fmla="val 50000"/>
            </a:avLst>
          </a:prstGeom>
          <a:noFill/>
          <a:ln w="9525">
            <a:solidFill>
              <a:schemeClr val="tx1"/>
            </a:solidFill>
            <a:miter lim="800000"/>
            <a:headEnd/>
            <a:tailEnd type="triangle" w="med" len="med"/>
          </a:ln>
          <a:effectLst/>
        </p:spPr>
      </p:cxnSp>
      <p:cxnSp>
        <p:nvCxnSpPr>
          <p:cNvPr id="126" name="AutoShape 7"/>
          <p:cNvCxnSpPr>
            <a:cxnSpLocks noChangeShapeType="1"/>
            <a:stCxn id="4101" idx="2"/>
            <a:endCxn id="178" idx="0"/>
          </p:cNvCxnSpPr>
          <p:nvPr/>
        </p:nvCxnSpPr>
        <p:spPr bwMode="auto">
          <a:xfrm rot="16200000" flipH="1">
            <a:off x="5208447" y="354153"/>
            <a:ext cx="304800" cy="1577693"/>
          </a:xfrm>
          <a:prstGeom prst="bentConnector3">
            <a:avLst>
              <a:gd name="adj1" fmla="val 50000"/>
            </a:avLst>
          </a:prstGeom>
          <a:noFill/>
          <a:ln w="9525">
            <a:solidFill>
              <a:schemeClr val="tx1"/>
            </a:solidFill>
            <a:miter lim="800000"/>
            <a:headEnd/>
            <a:tailEnd type="triangle" w="med" len="med"/>
          </a:ln>
          <a:effectLst/>
        </p:spPr>
      </p:cxnSp>
      <p:cxnSp>
        <p:nvCxnSpPr>
          <p:cNvPr id="136" name="AutoShape 7"/>
          <p:cNvCxnSpPr>
            <a:cxnSpLocks noChangeShapeType="1"/>
            <a:stCxn id="4101" idx="2"/>
            <a:endCxn id="205" idx="0"/>
          </p:cNvCxnSpPr>
          <p:nvPr/>
        </p:nvCxnSpPr>
        <p:spPr bwMode="auto">
          <a:xfrm rot="16200000" flipH="1">
            <a:off x="5464302" y="98298"/>
            <a:ext cx="304800" cy="2089403"/>
          </a:xfrm>
          <a:prstGeom prst="bentConnector3">
            <a:avLst>
              <a:gd name="adj1" fmla="val 50000"/>
            </a:avLst>
          </a:prstGeom>
          <a:noFill/>
          <a:ln w="9525">
            <a:solidFill>
              <a:schemeClr val="tx1"/>
            </a:solidFill>
            <a:miter lim="800000"/>
            <a:headEnd/>
            <a:tailEnd type="triangle" w="med" len="med"/>
          </a:ln>
          <a:effectLst/>
        </p:spPr>
      </p:cxnSp>
      <p:sp>
        <p:nvSpPr>
          <p:cNvPr id="142" name="Rectangle 22"/>
          <p:cNvSpPr>
            <a:spLocks noChangeArrowheads="1"/>
          </p:cNvSpPr>
          <p:nvPr/>
        </p:nvSpPr>
        <p:spPr bwMode="auto">
          <a:xfrm>
            <a:off x="-24502" y="1828800"/>
            <a:ext cx="544303" cy="21331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Admissions</a:t>
            </a:r>
          </a:p>
        </p:txBody>
      </p:sp>
      <p:sp>
        <p:nvSpPr>
          <p:cNvPr id="150" name="Rectangle 22"/>
          <p:cNvSpPr>
            <a:spLocks noChangeArrowheads="1"/>
          </p:cNvSpPr>
          <p:nvPr/>
        </p:nvSpPr>
        <p:spPr bwMode="auto">
          <a:xfrm>
            <a:off x="-24502" y="2971800"/>
            <a:ext cx="544303" cy="213310"/>
          </a:xfrm>
          <a:prstGeom prst="rect">
            <a:avLst/>
          </a:prstGeom>
          <a:solidFill>
            <a:schemeClr val="bg1"/>
          </a:solidFill>
          <a:ln w="12700">
            <a:solidFill>
              <a:schemeClr val="tx1"/>
            </a:solidFill>
            <a:prstDash val="dash"/>
            <a:miter lim="800000"/>
            <a:headEnd/>
            <a:tailEnd/>
          </a:ln>
          <a:effectLst/>
        </p:spPr>
        <p:txBody>
          <a:bodyPr wrap="square" lIns="0" tIns="0" rIns="0" bIns="0" anchor="ctr"/>
          <a:lstStyle/>
          <a:p>
            <a:pPr algn="ctr"/>
            <a:r>
              <a:rPr lang="en-US" sz="700" dirty="0" smtClean="0"/>
              <a:t>Transcripts</a:t>
            </a:r>
          </a:p>
        </p:txBody>
      </p:sp>
      <p:sp>
        <p:nvSpPr>
          <p:cNvPr id="153" name="Rectangle 22"/>
          <p:cNvSpPr>
            <a:spLocks noChangeArrowheads="1"/>
          </p:cNvSpPr>
          <p:nvPr/>
        </p:nvSpPr>
        <p:spPr bwMode="auto">
          <a:xfrm>
            <a:off x="-35136" y="2650528"/>
            <a:ext cx="544303" cy="21331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International Students</a:t>
            </a:r>
          </a:p>
        </p:txBody>
      </p:sp>
      <p:sp>
        <p:nvSpPr>
          <p:cNvPr id="224" name="Rectangle 22"/>
          <p:cNvSpPr>
            <a:spLocks noChangeArrowheads="1"/>
          </p:cNvSpPr>
          <p:nvPr/>
        </p:nvSpPr>
        <p:spPr bwMode="auto">
          <a:xfrm>
            <a:off x="3297866" y="172956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Advising</a:t>
            </a:r>
          </a:p>
        </p:txBody>
      </p:sp>
      <p:sp>
        <p:nvSpPr>
          <p:cNvPr id="227" name="Rectangle 22"/>
          <p:cNvSpPr>
            <a:spLocks noChangeArrowheads="1"/>
          </p:cNvSpPr>
          <p:nvPr/>
        </p:nvSpPr>
        <p:spPr bwMode="auto">
          <a:xfrm>
            <a:off x="3275552" y="1998452"/>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Assessment</a:t>
            </a:r>
          </a:p>
        </p:txBody>
      </p:sp>
      <p:sp>
        <p:nvSpPr>
          <p:cNvPr id="228" name="Rectangle 22"/>
          <p:cNvSpPr>
            <a:spLocks noChangeArrowheads="1"/>
          </p:cNvSpPr>
          <p:nvPr/>
        </p:nvSpPr>
        <p:spPr bwMode="auto">
          <a:xfrm>
            <a:off x="3276600" y="3103635"/>
            <a:ext cx="393192" cy="228600"/>
          </a:xfrm>
          <a:prstGeom prst="rect">
            <a:avLst/>
          </a:prstGeom>
          <a:solidFill>
            <a:schemeClr val="bg1"/>
          </a:solidFill>
          <a:ln w="12700">
            <a:solidFill>
              <a:schemeClr val="tx1"/>
            </a:solidFill>
            <a:prstDash val="dash"/>
            <a:miter lim="800000"/>
            <a:headEnd/>
            <a:tailEnd/>
          </a:ln>
          <a:effectLst/>
        </p:spPr>
        <p:txBody>
          <a:bodyPr wrap="square" lIns="0" tIns="0" rIns="0" bIns="0" anchor="ctr"/>
          <a:lstStyle/>
          <a:p>
            <a:pPr algn="ctr"/>
            <a:r>
              <a:rPr lang="en-US" sz="700" dirty="0" smtClean="0"/>
              <a:t>Classes</a:t>
            </a:r>
          </a:p>
        </p:txBody>
      </p:sp>
      <p:sp>
        <p:nvSpPr>
          <p:cNvPr id="229" name="Rectangle 22"/>
          <p:cNvSpPr>
            <a:spLocks noChangeArrowheads="1"/>
          </p:cNvSpPr>
          <p:nvPr/>
        </p:nvSpPr>
        <p:spPr bwMode="auto">
          <a:xfrm>
            <a:off x="3276600" y="337127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Resources</a:t>
            </a:r>
          </a:p>
        </p:txBody>
      </p:sp>
      <p:sp>
        <p:nvSpPr>
          <p:cNvPr id="230" name="Rectangle 22"/>
          <p:cNvSpPr>
            <a:spLocks noChangeArrowheads="1"/>
          </p:cNvSpPr>
          <p:nvPr/>
        </p:nvSpPr>
        <p:spPr bwMode="auto">
          <a:xfrm>
            <a:off x="3297866" y="257575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Campus Tours</a:t>
            </a:r>
          </a:p>
        </p:txBody>
      </p:sp>
      <p:sp>
        <p:nvSpPr>
          <p:cNvPr id="231" name="Rectangle 22"/>
          <p:cNvSpPr>
            <a:spLocks noChangeArrowheads="1"/>
          </p:cNvSpPr>
          <p:nvPr/>
        </p:nvSpPr>
        <p:spPr bwMode="auto">
          <a:xfrm>
            <a:off x="3276600" y="364264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EAO</a:t>
            </a:r>
          </a:p>
        </p:txBody>
      </p:sp>
      <p:sp>
        <p:nvSpPr>
          <p:cNvPr id="232" name="Rectangle 22"/>
          <p:cNvSpPr>
            <a:spLocks noChangeArrowheads="1"/>
          </p:cNvSpPr>
          <p:nvPr/>
        </p:nvSpPr>
        <p:spPr bwMode="auto">
          <a:xfrm>
            <a:off x="3276600" y="2851027"/>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College Success</a:t>
            </a:r>
          </a:p>
        </p:txBody>
      </p:sp>
      <p:sp>
        <p:nvSpPr>
          <p:cNvPr id="233" name="Rectangle 22"/>
          <p:cNvSpPr>
            <a:spLocks noChangeArrowheads="1"/>
          </p:cNvSpPr>
          <p:nvPr/>
        </p:nvSpPr>
        <p:spPr bwMode="auto">
          <a:xfrm>
            <a:off x="3276600" y="391589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ESL</a:t>
            </a:r>
          </a:p>
        </p:txBody>
      </p:sp>
      <p:sp>
        <p:nvSpPr>
          <p:cNvPr id="171" name="Rectangle 35"/>
          <p:cNvSpPr>
            <a:spLocks noChangeArrowheads="1"/>
          </p:cNvSpPr>
          <p:nvPr/>
        </p:nvSpPr>
        <p:spPr bwMode="auto">
          <a:xfrm>
            <a:off x="2092833" y="1295400"/>
            <a:ext cx="393192" cy="502920"/>
          </a:xfrm>
          <a:prstGeom prst="rect">
            <a:avLst/>
          </a:prstGeom>
          <a:solidFill>
            <a:schemeClr val="bg1"/>
          </a:solidFill>
          <a:ln w="9525" algn="ctr">
            <a:solidFill>
              <a:srgbClr val="8390AD"/>
            </a:solidFill>
            <a:prstDash val="dash"/>
            <a:miter lim="800000"/>
            <a:headEnd/>
            <a:tailEnd/>
          </a:ln>
          <a:effectLst/>
        </p:spPr>
        <p:txBody>
          <a:bodyPr lIns="0" tIns="0" rIns="0" bIns="0" anchor="ctr"/>
          <a:lstStyle/>
          <a:p>
            <a:pPr algn="ctr"/>
            <a:r>
              <a:rPr lang="en-US" sz="700" dirty="0" smtClean="0"/>
              <a:t>Child Care</a:t>
            </a:r>
            <a:endParaRPr lang="en-US" sz="700" dirty="0"/>
          </a:p>
        </p:txBody>
      </p:sp>
      <p:sp>
        <p:nvSpPr>
          <p:cNvPr id="172" name="Rectangle 46"/>
          <p:cNvSpPr>
            <a:spLocks noChangeArrowheads="1"/>
          </p:cNvSpPr>
          <p:nvPr/>
        </p:nvSpPr>
        <p:spPr bwMode="auto">
          <a:xfrm>
            <a:off x="544302" y="1295400"/>
            <a:ext cx="446297" cy="502920"/>
          </a:xfrm>
          <a:prstGeom prst="rect">
            <a:avLst/>
          </a:prstGeom>
          <a:solidFill>
            <a:srgbClr val="E5FF9B"/>
          </a:solidFill>
          <a:ln w="9525" algn="ctr">
            <a:solidFill>
              <a:srgbClr val="8390AD"/>
            </a:solidFill>
            <a:miter lim="800000"/>
            <a:headEnd/>
            <a:tailEnd/>
          </a:ln>
          <a:effectLst/>
        </p:spPr>
        <p:txBody>
          <a:bodyPr anchor="ctr"/>
          <a:lstStyle/>
          <a:p>
            <a:pPr algn="ctr"/>
            <a:r>
              <a:rPr lang="en-US" sz="700" dirty="0" smtClean="0"/>
              <a:t>Bookstore</a:t>
            </a:r>
            <a:endParaRPr lang="en-US" sz="700" dirty="0"/>
          </a:p>
        </p:txBody>
      </p:sp>
      <p:sp>
        <p:nvSpPr>
          <p:cNvPr id="174" name="Rectangle 103"/>
          <p:cNvSpPr>
            <a:spLocks noChangeArrowheads="1"/>
          </p:cNvSpPr>
          <p:nvPr/>
        </p:nvSpPr>
        <p:spPr bwMode="auto">
          <a:xfrm>
            <a:off x="1600200" y="1295400"/>
            <a:ext cx="393192" cy="502920"/>
          </a:xfrm>
          <a:prstGeom prst="rect">
            <a:avLst/>
          </a:prstGeom>
          <a:solidFill>
            <a:schemeClr val="bg1"/>
          </a:solidFill>
          <a:ln w="9525" algn="ctr">
            <a:solidFill>
              <a:srgbClr val="8390AD"/>
            </a:solidFill>
            <a:prstDash val="dash"/>
            <a:miter lim="800000"/>
            <a:headEnd/>
            <a:tailEnd/>
          </a:ln>
          <a:effectLst/>
        </p:spPr>
        <p:txBody>
          <a:bodyPr lIns="0" tIns="0" rIns="0" bIns="0" anchor="ctr"/>
          <a:lstStyle/>
          <a:p>
            <a:pPr algn="ctr"/>
            <a:r>
              <a:rPr lang="en-US" sz="700" dirty="0"/>
              <a:t>Cashier’s Office</a:t>
            </a:r>
          </a:p>
        </p:txBody>
      </p:sp>
      <p:sp>
        <p:nvSpPr>
          <p:cNvPr id="175" name="Rectangle 35"/>
          <p:cNvSpPr>
            <a:spLocks noChangeArrowheads="1"/>
          </p:cNvSpPr>
          <p:nvPr/>
        </p:nvSpPr>
        <p:spPr bwMode="auto">
          <a:xfrm>
            <a:off x="3296880" y="1295400"/>
            <a:ext cx="393192" cy="38100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Counseling</a:t>
            </a:r>
            <a:endParaRPr lang="en-US" sz="700" dirty="0"/>
          </a:p>
        </p:txBody>
      </p:sp>
      <p:sp>
        <p:nvSpPr>
          <p:cNvPr id="176" name="Rectangle 74"/>
          <p:cNvSpPr>
            <a:spLocks noChangeArrowheads="1"/>
          </p:cNvSpPr>
          <p:nvPr/>
        </p:nvSpPr>
        <p:spPr bwMode="auto">
          <a:xfrm>
            <a:off x="4276283" y="1295400"/>
            <a:ext cx="441139" cy="38100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EOPS/CARE</a:t>
            </a:r>
            <a:endParaRPr lang="en-US" sz="700" dirty="0"/>
          </a:p>
        </p:txBody>
      </p:sp>
      <p:sp>
        <p:nvSpPr>
          <p:cNvPr id="177" name="Rectangle 35"/>
          <p:cNvSpPr>
            <a:spLocks noChangeArrowheads="1"/>
          </p:cNvSpPr>
          <p:nvPr/>
        </p:nvSpPr>
        <p:spPr bwMode="auto">
          <a:xfrm>
            <a:off x="1129403" y="1295400"/>
            <a:ext cx="393192"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650" dirty="0" smtClean="0"/>
              <a:t>Career Center &amp; Student </a:t>
            </a:r>
            <a:r>
              <a:rPr lang="en-US" sz="650" dirty="0" err="1" smtClean="0"/>
              <a:t>Employmt</a:t>
            </a:r>
            <a:endParaRPr lang="en-US" sz="650" dirty="0"/>
          </a:p>
        </p:txBody>
      </p:sp>
      <p:sp>
        <p:nvSpPr>
          <p:cNvPr id="178" name="Rectangle 177"/>
          <p:cNvSpPr>
            <a:spLocks noChangeArrowheads="1"/>
          </p:cNvSpPr>
          <p:nvPr/>
        </p:nvSpPr>
        <p:spPr bwMode="auto">
          <a:xfrm>
            <a:off x="5953098" y="1295400"/>
            <a:ext cx="393192"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Library</a:t>
            </a:r>
            <a:endParaRPr lang="en-US" sz="700" dirty="0"/>
          </a:p>
        </p:txBody>
      </p:sp>
      <p:sp>
        <p:nvSpPr>
          <p:cNvPr id="179" name="Rectangle 87"/>
          <p:cNvSpPr>
            <a:spLocks noChangeArrowheads="1"/>
          </p:cNvSpPr>
          <p:nvPr/>
        </p:nvSpPr>
        <p:spPr bwMode="auto">
          <a:xfrm>
            <a:off x="0" y="1295400"/>
            <a:ext cx="495300"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Admissions &amp; Records</a:t>
            </a:r>
            <a:endParaRPr lang="en-US" sz="700" dirty="0"/>
          </a:p>
        </p:txBody>
      </p:sp>
      <p:sp>
        <p:nvSpPr>
          <p:cNvPr id="180" name="Rectangle 103"/>
          <p:cNvSpPr>
            <a:spLocks noChangeArrowheads="1"/>
          </p:cNvSpPr>
          <p:nvPr/>
        </p:nvSpPr>
        <p:spPr bwMode="auto">
          <a:xfrm>
            <a:off x="5474092" y="1295400"/>
            <a:ext cx="393192"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Health Services</a:t>
            </a:r>
            <a:endParaRPr lang="en-US" sz="700" dirty="0"/>
          </a:p>
        </p:txBody>
      </p:sp>
      <p:sp>
        <p:nvSpPr>
          <p:cNvPr id="182" name="Rectangle 74"/>
          <p:cNvSpPr>
            <a:spLocks noChangeArrowheads="1"/>
          </p:cNvSpPr>
          <p:nvPr/>
        </p:nvSpPr>
        <p:spPr bwMode="auto">
          <a:xfrm>
            <a:off x="7575104" y="1295400"/>
            <a:ext cx="393192"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Transfer Center</a:t>
            </a:r>
            <a:endParaRPr lang="en-US" sz="700" dirty="0"/>
          </a:p>
        </p:txBody>
      </p:sp>
      <p:sp>
        <p:nvSpPr>
          <p:cNvPr id="183" name="Rectangle 182"/>
          <p:cNvSpPr>
            <a:spLocks noChangeArrowheads="1"/>
          </p:cNvSpPr>
          <p:nvPr/>
        </p:nvSpPr>
        <p:spPr bwMode="auto">
          <a:xfrm>
            <a:off x="8674608" y="1295400"/>
            <a:ext cx="393192" cy="502920"/>
          </a:xfrm>
          <a:prstGeom prst="rect">
            <a:avLst/>
          </a:prstGeom>
          <a:solidFill>
            <a:schemeClr val="bg1"/>
          </a:solidFill>
          <a:ln w="9525" algn="ctr">
            <a:solidFill>
              <a:srgbClr val="8390AD"/>
            </a:solidFill>
            <a:prstDash val="dash"/>
            <a:miter lim="800000"/>
            <a:headEnd/>
            <a:tailEnd/>
          </a:ln>
          <a:effectLst/>
        </p:spPr>
        <p:txBody>
          <a:bodyPr lIns="0" tIns="0" rIns="0" bIns="0" anchor="ctr"/>
          <a:lstStyle/>
          <a:p>
            <a:pPr algn="ctr"/>
            <a:r>
              <a:rPr lang="en-US" sz="700" dirty="0" smtClean="0"/>
              <a:t>Veterans Services</a:t>
            </a:r>
            <a:endParaRPr lang="en-US" sz="700" dirty="0"/>
          </a:p>
        </p:txBody>
      </p:sp>
      <p:sp>
        <p:nvSpPr>
          <p:cNvPr id="194" name="Rectangle 193"/>
          <p:cNvSpPr>
            <a:spLocks noChangeArrowheads="1"/>
          </p:cNvSpPr>
          <p:nvPr/>
        </p:nvSpPr>
        <p:spPr bwMode="auto">
          <a:xfrm>
            <a:off x="6934200" y="1295400"/>
            <a:ext cx="544303" cy="502920"/>
          </a:xfrm>
          <a:prstGeom prst="rect">
            <a:avLst/>
          </a:prstGeom>
          <a:solidFill>
            <a:schemeClr val="bg1"/>
          </a:solidFill>
          <a:ln w="9525" algn="ctr">
            <a:solidFill>
              <a:srgbClr val="8390AD"/>
            </a:solidFill>
            <a:miter lim="800000"/>
            <a:headEnd/>
            <a:tailEnd/>
          </a:ln>
          <a:effectLst/>
        </p:spPr>
        <p:txBody>
          <a:bodyPr anchor="ctr"/>
          <a:lstStyle/>
          <a:p>
            <a:pPr algn="ctr"/>
            <a:r>
              <a:rPr lang="en-US" sz="700" dirty="0" smtClean="0"/>
              <a:t>Students with Disabilities</a:t>
            </a:r>
            <a:endParaRPr lang="en-US" sz="700" dirty="0"/>
          </a:p>
        </p:txBody>
      </p:sp>
      <p:sp>
        <p:nvSpPr>
          <p:cNvPr id="196" name="Rectangle 35"/>
          <p:cNvSpPr>
            <a:spLocks noChangeArrowheads="1"/>
          </p:cNvSpPr>
          <p:nvPr/>
        </p:nvSpPr>
        <p:spPr bwMode="auto">
          <a:xfrm>
            <a:off x="2590800" y="1295400"/>
            <a:ext cx="554969"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Computers &amp; Technology</a:t>
            </a:r>
            <a:endParaRPr lang="en-US" sz="700" dirty="0"/>
          </a:p>
        </p:txBody>
      </p:sp>
      <p:sp>
        <p:nvSpPr>
          <p:cNvPr id="203" name="Rectangle 74"/>
          <p:cNvSpPr>
            <a:spLocks noChangeArrowheads="1"/>
          </p:cNvSpPr>
          <p:nvPr/>
        </p:nvSpPr>
        <p:spPr bwMode="auto">
          <a:xfrm>
            <a:off x="4800599" y="1295400"/>
            <a:ext cx="560247"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Financial Aid &amp; Scholarships</a:t>
            </a:r>
            <a:endParaRPr lang="en-US" sz="700" dirty="0"/>
          </a:p>
        </p:txBody>
      </p:sp>
      <p:sp>
        <p:nvSpPr>
          <p:cNvPr id="204" name="Rectangle 35"/>
          <p:cNvSpPr>
            <a:spLocks noChangeArrowheads="1"/>
          </p:cNvSpPr>
          <p:nvPr/>
        </p:nvSpPr>
        <p:spPr bwMode="auto">
          <a:xfrm>
            <a:off x="2590800" y="4267200"/>
            <a:ext cx="541843" cy="274698"/>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a:t>Tech Mall</a:t>
            </a:r>
          </a:p>
        </p:txBody>
      </p:sp>
      <p:sp>
        <p:nvSpPr>
          <p:cNvPr id="205" name="Rectangle 35"/>
          <p:cNvSpPr>
            <a:spLocks noChangeArrowheads="1"/>
          </p:cNvSpPr>
          <p:nvPr/>
        </p:nvSpPr>
        <p:spPr bwMode="auto">
          <a:xfrm>
            <a:off x="6464808" y="1295400"/>
            <a:ext cx="393192" cy="502920"/>
          </a:xfrm>
          <a:prstGeom prst="rect">
            <a:avLst/>
          </a:prstGeom>
          <a:solidFill>
            <a:schemeClr val="bg1"/>
          </a:solidFill>
          <a:ln w="9525" algn="ctr">
            <a:solidFill>
              <a:srgbClr val="8390AD"/>
            </a:solidFill>
            <a:prstDash val="dash"/>
            <a:miter lim="800000"/>
            <a:headEnd/>
            <a:tailEnd/>
          </a:ln>
          <a:effectLst/>
        </p:spPr>
        <p:txBody>
          <a:bodyPr lIns="0" tIns="0" rIns="0" bIns="0" anchor="ctr"/>
          <a:lstStyle/>
          <a:p>
            <a:pPr algn="ctr"/>
            <a:r>
              <a:rPr lang="en-US" sz="700" dirty="0" smtClean="0"/>
              <a:t>Parking</a:t>
            </a:r>
            <a:endParaRPr lang="en-US" sz="700" dirty="0"/>
          </a:p>
        </p:txBody>
      </p:sp>
      <p:sp>
        <p:nvSpPr>
          <p:cNvPr id="210" name="Rectangle 74"/>
          <p:cNvSpPr>
            <a:spLocks noChangeArrowheads="1"/>
          </p:cNvSpPr>
          <p:nvPr/>
        </p:nvSpPr>
        <p:spPr bwMode="auto">
          <a:xfrm>
            <a:off x="8077200" y="1295400"/>
            <a:ext cx="544298" cy="50292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smtClean="0"/>
              <a:t>Tutoring/Learning Asst </a:t>
            </a:r>
            <a:r>
              <a:rPr lang="en-US" sz="700" dirty="0" err="1" smtClean="0"/>
              <a:t>Cnts</a:t>
            </a:r>
            <a:endParaRPr lang="en-US" sz="700" dirty="0"/>
          </a:p>
        </p:txBody>
      </p:sp>
      <p:sp>
        <p:nvSpPr>
          <p:cNvPr id="240" name="Rectangle 22"/>
          <p:cNvSpPr>
            <a:spLocks noChangeArrowheads="1"/>
          </p:cNvSpPr>
          <p:nvPr/>
        </p:nvSpPr>
        <p:spPr bwMode="auto">
          <a:xfrm>
            <a:off x="3276600" y="418352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FAQ</a:t>
            </a:r>
          </a:p>
        </p:txBody>
      </p:sp>
      <p:sp>
        <p:nvSpPr>
          <p:cNvPr id="241" name="Rectangle 22"/>
          <p:cNvSpPr>
            <a:spLocks noChangeArrowheads="1"/>
          </p:cNvSpPr>
          <p:nvPr/>
        </p:nvSpPr>
        <p:spPr bwMode="auto">
          <a:xfrm>
            <a:off x="3276600" y="445116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High School</a:t>
            </a:r>
          </a:p>
        </p:txBody>
      </p:sp>
      <p:sp>
        <p:nvSpPr>
          <p:cNvPr id="242" name="Rectangle 22"/>
          <p:cNvSpPr>
            <a:spLocks noChangeArrowheads="1"/>
          </p:cNvSpPr>
          <p:nvPr/>
        </p:nvSpPr>
        <p:spPr bwMode="auto">
          <a:xfrm>
            <a:off x="3276600" y="471879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New students</a:t>
            </a:r>
          </a:p>
        </p:txBody>
      </p:sp>
      <p:sp>
        <p:nvSpPr>
          <p:cNvPr id="243" name="Rectangle 22"/>
          <p:cNvSpPr>
            <a:spLocks noChangeArrowheads="1"/>
          </p:cNvSpPr>
          <p:nvPr/>
        </p:nvSpPr>
        <p:spPr bwMode="auto">
          <a:xfrm>
            <a:off x="3276600" y="498643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Overload</a:t>
            </a:r>
          </a:p>
        </p:txBody>
      </p:sp>
      <p:sp>
        <p:nvSpPr>
          <p:cNvPr id="244" name="Rectangle 22"/>
          <p:cNvSpPr>
            <a:spLocks noChangeArrowheads="1"/>
          </p:cNvSpPr>
          <p:nvPr/>
        </p:nvSpPr>
        <p:spPr bwMode="auto">
          <a:xfrm>
            <a:off x="3276600" y="525406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Probation</a:t>
            </a:r>
          </a:p>
        </p:txBody>
      </p:sp>
      <p:sp>
        <p:nvSpPr>
          <p:cNvPr id="245" name="Rectangle 22"/>
          <p:cNvSpPr>
            <a:spLocks noChangeArrowheads="1"/>
          </p:cNvSpPr>
          <p:nvPr/>
        </p:nvSpPr>
        <p:spPr bwMode="auto">
          <a:xfrm>
            <a:off x="3276600" y="552170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Readmit</a:t>
            </a:r>
          </a:p>
        </p:txBody>
      </p:sp>
      <p:sp>
        <p:nvSpPr>
          <p:cNvPr id="246" name="Rectangle 22"/>
          <p:cNvSpPr>
            <a:spLocks noChangeArrowheads="1"/>
          </p:cNvSpPr>
          <p:nvPr/>
        </p:nvSpPr>
        <p:spPr bwMode="auto">
          <a:xfrm>
            <a:off x="3276600" y="5789335"/>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Success</a:t>
            </a:r>
          </a:p>
        </p:txBody>
      </p:sp>
      <p:sp>
        <p:nvSpPr>
          <p:cNvPr id="247" name="Rectangle 22"/>
          <p:cNvSpPr>
            <a:spLocks noChangeArrowheads="1"/>
          </p:cNvSpPr>
          <p:nvPr/>
        </p:nvSpPr>
        <p:spPr bwMode="auto">
          <a:xfrm>
            <a:off x="3276600" y="605697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Transfer In</a:t>
            </a:r>
          </a:p>
        </p:txBody>
      </p:sp>
      <p:sp>
        <p:nvSpPr>
          <p:cNvPr id="248" name="Rectangle 22"/>
          <p:cNvSpPr>
            <a:spLocks noChangeArrowheads="1"/>
          </p:cNvSpPr>
          <p:nvPr/>
        </p:nvSpPr>
        <p:spPr bwMode="auto">
          <a:xfrm>
            <a:off x="3276600" y="632460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Video Welcome</a:t>
            </a:r>
          </a:p>
        </p:txBody>
      </p:sp>
      <p:sp>
        <p:nvSpPr>
          <p:cNvPr id="250" name="Rectangle 22"/>
          <p:cNvSpPr>
            <a:spLocks noChangeArrowheads="1"/>
          </p:cNvSpPr>
          <p:nvPr/>
        </p:nvSpPr>
        <p:spPr bwMode="auto">
          <a:xfrm>
            <a:off x="3276600" y="655320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Web counselor</a:t>
            </a:r>
          </a:p>
        </p:txBody>
      </p:sp>
      <p:cxnSp>
        <p:nvCxnSpPr>
          <p:cNvPr id="306" name="AutoShape 7"/>
          <p:cNvCxnSpPr>
            <a:cxnSpLocks noChangeShapeType="1"/>
            <a:stCxn id="4101" idx="2"/>
            <a:endCxn id="182" idx="0"/>
          </p:cNvCxnSpPr>
          <p:nvPr/>
        </p:nvCxnSpPr>
        <p:spPr bwMode="auto">
          <a:xfrm rot="16200000" flipH="1">
            <a:off x="6019450" y="-456850"/>
            <a:ext cx="304800" cy="3199699"/>
          </a:xfrm>
          <a:prstGeom prst="bentConnector3">
            <a:avLst>
              <a:gd name="adj1" fmla="val 50000"/>
            </a:avLst>
          </a:prstGeom>
          <a:noFill/>
          <a:ln w="9525">
            <a:solidFill>
              <a:schemeClr val="tx1"/>
            </a:solidFill>
            <a:miter lim="800000"/>
            <a:headEnd/>
            <a:tailEnd type="triangle" w="med" len="med"/>
          </a:ln>
          <a:effectLst/>
        </p:spPr>
      </p:cxnSp>
      <p:cxnSp>
        <p:nvCxnSpPr>
          <p:cNvPr id="361" name="AutoShape 7"/>
          <p:cNvCxnSpPr>
            <a:cxnSpLocks noChangeShapeType="1"/>
            <a:stCxn id="4101" idx="2"/>
            <a:endCxn id="194" idx="0"/>
          </p:cNvCxnSpPr>
          <p:nvPr/>
        </p:nvCxnSpPr>
        <p:spPr bwMode="auto">
          <a:xfrm rot="16200000" flipH="1">
            <a:off x="5736776" y="-174176"/>
            <a:ext cx="304800" cy="2634351"/>
          </a:xfrm>
          <a:prstGeom prst="bentConnector3">
            <a:avLst>
              <a:gd name="adj1" fmla="val 50000"/>
            </a:avLst>
          </a:prstGeom>
          <a:noFill/>
          <a:ln w="9525">
            <a:solidFill>
              <a:schemeClr val="tx1"/>
            </a:solidFill>
            <a:miter lim="800000"/>
            <a:headEnd/>
            <a:tailEnd type="triangle" w="med" len="med"/>
          </a:ln>
          <a:effectLst/>
        </p:spPr>
      </p:cxnSp>
      <p:cxnSp>
        <p:nvCxnSpPr>
          <p:cNvPr id="364" name="AutoShape 7"/>
          <p:cNvCxnSpPr>
            <a:cxnSpLocks noChangeShapeType="1"/>
            <a:stCxn id="4101" idx="2"/>
            <a:endCxn id="210" idx="0"/>
          </p:cNvCxnSpPr>
          <p:nvPr/>
        </p:nvCxnSpPr>
        <p:spPr bwMode="auto">
          <a:xfrm rot="16200000" flipH="1">
            <a:off x="6308275" y="-745674"/>
            <a:ext cx="304800" cy="3777348"/>
          </a:xfrm>
          <a:prstGeom prst="bentConnector3">
            <a:avLst>
              <a:gd name="adj1" fmla="val 50000"/>
            </a:avLst>
          </a:prstGeom>
          <a:noFill/>
          <a:ln w="9525">
            <a:solidFill>
              <a:schemeClr val="tx1"/>
            </a:solidFill>
            <a:miter lim="800000"/>
            <a:headEnd/>
            <a:tailEnd type="triangle" w="med" len="med"/>
          </a:ln>
          <a:effectLst/>
        </p:spPr>
      </p:cxnSp>
      <p:cxnSp>
        <p:nvCxnSpPr>
          <p:cNvPr id="367" name="AutoShape 7"/>
          <p:cNvCxnSpPr>
            <a:cxnSpLocks noChangeShapeType="1"/>
            <a:stCxn id="4101" idx="2"/>
            <a:endCxn id="183" idx="0"/>
          </p:cNvCxnSpPr>
          <p:nvPr/>
        </p:nvCxnSpPr>
        <p:spPr bwMode="auto">
          <a:xfrm rot="16200000" flipH="1">
            <a:off x="6569202" y="-1006602"/>
            <a:ext cx="304800" cy="4299203"/>
          </a:xfrm>
          <a:prstGeom prst="bentConnector3">
            <a:avLst>
              <a:gd name="adj1" fmla="val 50000"/>
            </a:avLst>
          </a:prstGeom>
          <a:noFill/>
          <a:ln w="9525">
            <a:solidFill>
              <a:schemeClr val="tx1"/>
            </a:solidFill>
            <a:miter lim="800000"/>
            <a:headEnd/>
            <a:tailEnd type="triangle" w="med" len="med"/>
          </a:ln>
          <a:effectLst/>
        </p:spPr>
      </p:cxnSp>
      <p:sp>
        <p:nvSpPr>
          <p:cNvPr id="371" name="Rectangle 22"/>
          <p:cNvSpPr>
            <a:spLocks noChangeArrowheads="1"/>
          </p:cNvSpPr>
          <p:nvPr/>
        </p:nvSpPr>
        <p:spPr bwMode="auto">
          <a:xfrm>
            <a:off x="4267200" y="1744480"/>
            <a:ext cx="441139"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err="1" smtClean="0"/>
              <a:t>CalWorks</a:t>
            </a:r>
            <a:endParaRPr lang="en-US" sz="600" dirty="0" smtClean="0"/>
          </a:p>
        </p:txBody>
      </p:sp>
      <p:sp>
        <p:nvSpPr>
          <p:cNvPr id="372" name="Rectangle 22"/>
          <p:cNvSpPr>
            <a:spLocks noChangeArrowheads="1"/>
          </p:cNvSpPr>
          <p:nvPr/>
        </p:nvSpPr>
        <p:spPr bwMode="auto">
          <a:xfrm>
            <a:off x="4267200" y="1924015"/>
            <a:ext cx="441139"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CARE</a:t>
            </a:r>
          </a:p>
        </p:txBody>
      </p:sp>
      <p:sp>
        <p:nvSpPr>
          <p:cNvPr id="373" name="Rectangle 22"/>
          <p:cNvSpPr>
            <a:spLocks noChangeArrowheads="1"/>
          </p:cNvSpPr>
          <p:nvPr/>
        </p:nvSpPr>
        <p:spPr bwMode="auto">
          <a:xfrm>
            <a:off x="4267200" y="2103550"/>
            <a:ext cx="441139"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College Resources</a:t>
            </a:r>
          </a:p>
        </p:txBody>
      </p:sp>
      <p:sp>
        <p:nvSpPr>
          <p:cNvPr id="374" name="Rectangle 22"/>
          <p:cNvSpPr>
            <a:spLocks noChangeArrowheads="1"/>
          </p:cNvSpPr>
          <p:nvPr/>
        </p:nvSpPr>
        <p:spPr bwMode="auto">
          <a:xfrm>
            <a:off x="4267200" y="2283085"/>
            <a:ext cx="441139"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Counseling</a:t>
            </a:r>
          </a:p>
        </p:txBody>
      </p:sp>
      <p:sp>
        <p:nvSpPr>
          <p:cNvPr id="375" name="Rectangle 22"/>
          <p:cNvSpPr>
            <a:spLocks noChangeArrowheads="1"/>
          </p:cNvSpPr>
          <p:nvPr/>
        </p:nvSpPr>
        <p:spPr bwMode="auto">
          <a:xfrm>
            <a:off x="4267200" y="2462620"/>
            <a:ext cx="441139"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Eligibility</a:t>
            </a:r>
          </a:p>
        </p:txBody>
      </p:sp>
      <p:sp>
        <p:nvSpPr>
          <p:cNvPr id="376" name="Rectangle 22"/>
          <p:cNvSpPr>
            <a:spLocks noChangeArrowheads="1"/>
          </p:cNvSpPr>
          <p:nvPr/>
        </p:nvSpPr>
        <p:spPr bwMode="auto">
          <a:xfrm>
            <a:off x="4267200" y="2642155"/>
            <a:ext cx="441139"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Books</a:t>
            </a:r>
          </a:p>
        </p:txBody>
      </p:sp>
      <p:sp>
        <p:nvSpPr>
          <p:cNvPr id="377" name="Rectangle 22"/>
          <p:cNvSpPr>
            <a:spLocks noChangeArrowheads="1"/>
          </p:cNvSpPr>
          <p:nvPr/>
        </p:nvSpPr>
        <p:spPr bwMode="auto">
          <a:xfrm>
            <a:off x="4267200" y="2821690"/>
            <a:ext cx="441139"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EOPS</a:t>
            </a:r>
          </a:p>
        </p:txBody>
      </p:sp>
      <p:sp>
        <p:nvSpPr>
          <p:cNvPr id="378" name="Rectangle 22"/>
          <p:cNvSpPr>
            <a:spLocks noChangeArrowheads="1"/>
          </p:cNvSpPr>
          <p:nvPr/>
        </p:nvSpPr>
        <p:spPr bwMode="auto">
          <a:xfrm>
            <a:off x="4267200" y="3001225"/>
            <a:ext cx="441139"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Horizons</a:t>
            </a:r>
          </a:p>
        </p:txBody>
      </p:sp>
      <p:sp>
        <p:nvSpPr>
          <p:cNvPr id="379" name="Rectangle 22"/>
          <p:cNvSpPr>
            <a:spLocks noChangeArrowheads="1"/>
          </p:cNvSpPr>
          <p:nvPr/>
        </p:nvSpPr>
        <p:spPr bwMode="auto">
          <a:xfrm>
            <a:off x="4267200" y="3180760"/>
            <a:ext cx="441139"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SIP</a:t>
            </a:r>
          </a:p>
        </p:txBody>
      </p:sp>
      <p:sp>
        <p:nvSpPr>
          <p:cNvPr id="380" name="Rectangle 22"/>
          <p:cNvSpPr>
            <a:spLocks noChangeArrowheads="1"/>
          </p:cNvSpPr>
          <p:nvPr/>
        </p:nvSpPr>
        <p:spPr bwMode="auto">
          <a:xfrm>
            <a:off x="4267200" y="3360295"/>
            <a:ext cx="441139"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Staff</a:t>
            </a:r>
          </a:p>
        </p:txBody>
      </p:sp>
      <p:sp>
        <p:nvSpPr>
          <p:cNvPr id="381" name="Rectangle 22"/>
          <p:cNvSpPr>
            <a:spLocks noChangeArrowheads="1"/>
          </p:cNvSpPr>
          <p:nvPr/>
        </p:nvSpPr>
        <p:spPr bwMode="auto">
          <a:xfrm>
            <a:off x="4267200" y="3539830"/>
            <a:ext cx="441139"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Workshops</a:t>
            </a:r>
          </a:p>
        </p:txBody>
      </p:sp>
      <p:sp>
        <p:nvSpPr>
          <p:cNvPr id="382" name="Rectangle 22"/>
          <p:cNvSpPr>
            <a:spLocks noChangeArrowheads="1"/>
          </p:cNvSpPr>
          <p:nvPr/>
        </p:nvSpPr>
        <p:spPr bwMode="auto">
          <a:xfrm>
            <a:off x="4267200" y="3719365"/>
            <a:ext cx="441139"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North SD</a:t>
            </a:r>
          </a:p>
        </p:txBody>
      </p:sp>
      <p:sp>
        <p:nvSpPr>
          <p:cNvPr id="383" name="Rectangle 22"/>
          <p:cNvSpPr>
            <a:spLocks noChangeArrowheads="1"/>
          </p:cNvSpPr>
          <p:nvPr/>
        </p:nvSpPr>
        <p:spPr bwMode="auto">
          <a:xfrm>
            <a:off x="4267200" y="3898900"/>
            <a:ext cx="441139" cy="1905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South SD</a:t>
            </a:r>
          </a:p>
        </p:txBody>
      </p:sp>
      <p:sp>
        <p:nvSpPr>
          <p:cNvPr id="256" name="Rectangle 22"/>
          <p:cNvSpPr>
            <a:spLocks noChangeArrowheads="1"/>
          </p:cNvSpPr>
          <p:nvPr/>
        </p:nvSpPr>
        <p:spPr bwMode="auto">
          <a:xfrm>
            <a:off x="4811618" y="1828800"/>
            <a:ext cx="549227"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CADA</a:t>
            </a:r>
          </a:p>
        </p:txBody>
      </p:sp>
      <p:sp>
        <p:nvSpPr>
          <p:cNvPr id="257" name="Rectangle 22"/>
          <p:cNvSpPr>
            <a:spLocks noChangeArrowheads="1"/>
          </p:cNvSpPr>
          <p:nvPr/>
        </p:nvSpPr>
        <p:spPr bwMode="auto">
          <a:xfrm>
            <a:off x="4811618" y="2096435"/>
            <a:ext cx="549227"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Code of Conduct</a:t>
            </a:r>
          </a:p>
        </p:txBody>
      </p:sp>
      <p:sp>
        <p:nvSpPr>
          <p:cNvPr id="258" name="Rectangle 22"/>
          <p:cNvSpPr>
            <a:spLocks noChangeArrowheads="1"/>
          </p:cNvSpPr>
          <p:nvPr/>
        </p:nvSpPr>
        <p:spPr bwMode="auto">
          <a:xfrm>
            <a:off x="4811618" y="2364070"/>
            <a:ext cx="549227"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Contact Us</a:t>
            </a:r>
          </a:p>
        </p:txBody>
      </p:sp>
      <p:sp>
        <p:nvSpPr>
          <p:cNvPr id="259" name="Rectangle 22"/>
          <p:cNvSpPr>
            <a:spLocks noChangeArrowheads="1"/>
          </p:cNvSpPr>
          <p:nvPr/>
        </p:nvSpPr>
        <p:spPr bwMode="auto">
          <a:xfrm>
            <a:off x="4811618" y="2667000"/>
            <a:ext cx="549227"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Direct Loan</a:t>
            </a:r>
          </a:p>
        </p:txBody>
      </p:sp>
      <p:sp>
        <p:nvSpPr>
          <p:cNvPr id="260" name="Rectangle 22"/>
          <p:cNvSpPr>
            <a:spLocks noChangeArrowheads="1"/>
          </p:cNvSpPr>
          <p:nvPr/>
        </p:nvSpPr>
        <p:spPr bwMode="auto">
          <a:xfrm>
            <a:off x="4811618" y="2899340"/>
            <a:ext cx="549227"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Download</a:t>
            </a:r>
          </a:p>
        </p:txBody>
      </p:sp>
      <p:sp>
        <p:nvSpPr>
          <p:cNvPr id="261" name="Rectangle 22"/>
          <p:cNvSpPr>
            <a:spLocks noChangeArrowheads="1"/>
          </p:cNvSpPr>
          <p:nvPr/>
        </p:nvSpPr>
        <p:spPr bwMode="auto">
          <a:xfrm>
            <a:off x="4811618" y="3166975"/>
            <a:ext cx="549227"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err="1" smtClean="0"/>
              <a:t>Dreamkeepers</a:t>
            </a:r>
            <a:endParaRPr lang="en-US" sz="700" dirty="0" smtClean="0"/>
          </a:p>
        </p:txBody>
      </p:sp>
      <p:sp>
        <p:nvSpPr>
          <p:cNvPr id="262" name="Rectangle 22"/>
          <p:cNvSpPr>
            <a:spLocks noChangeArrowheads="1"/>
          </p:cNvSpPr>
          <p:nvPr/>
        </p:nvSpPr>
        <p:spPr bwMode="auto">
          <a:xfrm>
            <a:off x="4811618" y="3434610"/>
            <a:ext cx="549227"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Deadlines</a:t>
            </a:r>
          </a:p>
        </p:txBody>
      </p:sp>
      <p:sp>
        <p:nvSpPr>
          <p:cNvPr id="263" name="Rectangle 22"/>
          <p:cNvSpPr>
            <a:spLocks noChangeArrowheads="1"/>
          </p:cNvSpPr>
          <p:nvPr/>
        </p:nvSpPr>
        <p:spPr bwMode="auto">
          <a:xfrm>
            <a:off x="4811618" y="3702245"/>
            <a:ext cx="549227"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Fee Waivers</a:t>
            </a:r>
          </a:p>
        </p:txBody>
      </p:sp>
      <p:sp>
        <p:nvSpPr>
          <p:cNvPr id="264" name="Rectangle 22"/>
          <p:cNvSpPr>
            <a:spLocks noChangeArrowheads="1"/>
          </p:cNvSpPr>
          <p:nvPr/>
        </p:nvSpPr>
        <p:spPr bwMode="auto">
          <a:xfrm>
            <a:off x="4811618" y="3969880"/>
            <a:ext cx="549227"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FERPA SSN</a:t>
            </a:r>
          </a:p>
        </p:txBody>
      </p:sp>
      <p:sp>
        <p:nvSpPr>
          <p:cNvPr id="265" name="Rectangle 22"/>
          <p:cNvSpPr>
            <a:spLocks noChangeArrowheads="1"/>
          </p:cNvSpPr>
          <p:nvPr/>
        </p:nvSpPr>
        <p:spPr bwMode="auto">
          <a:xfrm>
            <a:off x="4811618" y="4237515"/>
            <a:ext cx="549227"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Guardian Scholars</a:t>
            </a:r>
          </a:p>
        </p:txBody>
      </p:sp>
      <p:sp>
        <p:nvSpPr>
          <p:cNvPr id="266" name="Rectangle 22"/>
          <p:cNvSpPr>
            <a:spLocks noChangeArrowheads="1"/>
          </p:cNvSpPr>
          <p:nvPr/>
        </p:nvSpPr>
        <p:spPr bwMode="auto">
          <a:xfrm>
            <a:off x="4811618" y="4505150"/>
            <a:ext cx="549227"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News</a:t>
            </a:r>
          </a:p>
        </p:txBody>
      </p:sp>
      <p:sp>
        <p:nvSpPr>
          <p:cNvPr id="267" name="Rectangle 22"/>
          <p:cNvSpPr>
            <a:spLocks noChangeArrowheads="1"/>
          </p:cNvSpPr>
          <p:nvPr/>
        </p:nvSpPr>
        <p:spPr bwMode="auto">
          <a:xfrm>
            <a:off x="4811618" y="4772785"/>
            <a:ext cx="549227"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QA</a:t>
            </a:r>
          </a:p>
        </p:txBody>
      </p:sp>
      <p:sp>
        <p:nvSpPr>
          <p:cNvPr id="268" name="Rectangle 22"/>
          <p:cNvSpPr>
            <a:spLocks noChangeArrowheads="1"/>
          </p:cNvSpPr>
          <p:nvPr/>
        </p:nvSpPr>
        <p:spPr bwMode="auto">
          <a:xfrm>
            <a:off x="4811618" y="5040420"/>
            <a:ext cx="549227"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Resources</a:t>
            </a:r>
          </a:p>
        </p:txBody>
      </p:sp>
      <p:sp>
        <p:nvSpPr>
          <p:cNvPr id="270" name="Rectangle 22"/>
          <p:cNvSpPr>
            <a:spLocks noChangeArrowheads="1"/>
          </p:cNvSpPr>
          <p:nvPr/>
        </p:nvSpPr>
        <p:spPr bwMode="auto">
          <a:xfrm>
            <a:off x="4811618" y="5308055"/>
            <a:ext cx="549227"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SAP</a:t>
            </a:r>
          </a:p>
        </p:txBody>
      </p:sp>
      <p:sp>
        <p:nvSpPr>
          <p:cNvPr id="271" name="Rectangle 22"/>
          <p:cNvSpPr>
            <a:spLocks noChangeArrowheads="1"/>
          </p:cNvSpPr>
          <p:nvPr/>
        </p:nvSpPr>
        <p:spPr bwMode="auto">
          <a:xfrm>
            <a:off x="4811618" y="5575690"/>
            <a:ext cx="549227"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Scholarships</a:t>
            </a:r>
          </a:p>
        </p:txBody>
      </p:sp>
      <p:sp>
        <p:nvSpPr>
          <p:cNvPr id="273" name="Rectangle 22"/>
          <p:cNvSpPr>
            <a:spLocks noChangeArrowheads="1"/>
          </p:cNvSpPr>
          <p:nvPr/>
        </p:nvSpPr>
        <p:spPr bwMode="auto">
          <a:xfrm>
            <a:off x="4811618" y="5843325"/>
            <a:ext cx="549227"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Status</a:t>
            </a:r>
          </a:p>
        </p:txBody>
      </p:sp>
      <p:sp>
        <p:nvSpPr>
          <p:cNvPr id="274" name="Rectangle 22"/>
          <p:cNvSpPr>
            <a:spLocks noChangeArrowheads="1"/>
          </p:cNvSpPr>
          <p:nvPr/>
        </p:nvSpPr>
        <p:spPr bwMode="auto">
          <a:xfrm>
            <a:off x="4811618" y="6110960"/>
            <a:ext cx="549227"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Student Guide</a:t>
            </a:r>
          </a:p>
        </p:txBody>
      </p:sp>
      <p:sp>
        <p:nvSpPr>
          <p:cNvPr id="276" name="Rectangle 22"/>
          <p:cNvSpPr>
            <a:spLocks noChangeArrowheads="1"/>
          </p:cNvSpPr>
          <p:nvPr/>
        </p:nvSpPr>
        <p:spPr bwMode="auto">
          <a:xfrm>
            <a:off x="4811618" y="6378595"/>
            <a:ext cx="549227"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Web Only</a:t>
            </a:r>
          </a:p>
        </p:txBody>
      </p:sp>
      <p:sp>
        <p:nvSpPr>
          <p:cNvPr id="280" name="Rectangle 22"/>
          <p:cNvSpPr>
            <a:spLocks noChangeArrowheads="1"/>
          </p:cNvSpPr>
          <p:nvPr/>
        </p:nvSpPr>
        <p:spPr bwMode="auto">
          <a:xfrm>
            <a:off x="5474208" y="1828800"/>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Staff</a:t>
            </a:r>
          </a:p>
        </p:txBody>
      </p:sp>
      <p:sp>
        <p:nvSpPr>
          <p:cNvPr id="305" name="Rectangle 22"/>
          <p:cNvSpPr>
            <a:spLocks noChangeArrowheads="1"/>
          </p:cNvSpPr>
          <p:nvPr/>
        </p:nvSpPr>
        <p:spPr bwMode="auto">
          <a:xfrm>
            <a:off x="5474208" y="2282158"/>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Hepatitis</a:t>
            </a:r>
          </a:p>
        </p:txBody>
      </p:sp>
      <p:sp>
        <p:nvSpPr>
          <p:cNvPr id="359" name="Rectangle 22"/>
          <p:cNvSpPr>
            <a:spLocks noChangeArrowheads="1"/>
          </p:cNvSpPr>
          <p:nvPr/>
        </p:nvSpPr>
        <p:spPr bwMode="auto">
          <a:xfrm>
            <a:off x="5474208" y="2735516"/>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Mandatory Health Fee</a:t>
            </a:r>
          </a:p>
        </p:txBody>
      </p:sp>
      <p:sp>
        <p:nvSpPr>
          <p:cNvPr id="360" name="Rectangle 22"/>
          <p:cNvSpPr>
            <a:spLocks noChangeArrowheads="1"/>
          </p:cNvSpPr>
          <p:nvPr/>
        </p:nvSpPr>
        <p:spPr bwMode="auto">
          <a:xfrm>
            <a:off x="5474208" y="3188874"/>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endParaRPr lang="en-US" sz="700" dirty="0" smtClean="0"/>
          </a:p>
          <a:p>
            <a:pPr algn="ctr"/>
            <a:r>
              <a:rPr lang="en-US" sz="700" dirty="0" err="1" smtClean="0"/>
              <a:t>Measels</a:t>
            </a:r>
            <a:r>
              <a:rPr lang="en-US" sz="700" dirty="0" smtClean="0"/>
              <a:t>/Mumps/Rubella</a:t>
            </a:r>
          </a:p>
        </p:txBody>
      </p:sp>
      <p:sp>
        <p:nvSpPr>
          <p:cNvPr id="362" name="Rectangle 22"/>
          <p:cNvSpPr>
            <a:spLocks noChangeArrowheads="1"/>
          </p:cNvSpPr>
          <p:nvPr/>
        </p:nvSpPr>
        <p:spPr bwMode="auto">
          <a:xfrm>
            <a:off x="5474208" y="3642232"/>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err="1" smtClean="0"/>
              <a:t>Tdap</a:t>
            </a:r>
            <a:endParaRPr lang="en-US" sz="600" dirty="0" smtClean="0"/>
          </a:p>
        </p:txBody>
      </p:sp>
      <p:sp>
        <p:nvSpPr>
          <p:cNvPr id="366" name="Rectangle 22"/>
          <p:cNvSpPr>
            <a:spLocks noChangeArrowheads="1"/>
          </p:cNvSpPr>
          <p:nvPr/>
        </p:nvSpPr>
        <p:spPr bwMode="auto">
          <a:xfrm>
            <a:off x="1130808" y="1838162"/>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Career Center</a:t>
            </a:r>
          </a:p>
        </p:txBody>
      </p:sp>
      <p:sp>
        <p:nvSpPr>
          <p:cNvPr id="368" name="Rectangle 22"/>
          <p:cNvSpPr>
            <a:spLocks noChangeArrowheads="1"/>
          </p:cNvSpPr>
          <p:nvPr/>
        </p:nvSpPr>
        <p:spPr bwMode="auto">
          <a:xfrm>
            <a:off x="1130808" y="2291520"/>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Student Employment </a:t>
            </a:r>
            <a:r>
              <a:rPr lang="en-US" sz="500" dirty="0" err="1" smtClean="0"/>
              <a:t>Servcies</a:t>
            </a:r>
            <a:endParaRPr lang="en-US" sz="500" dirty="0" smtClean="0"/>
          </a:p>
        </p:txBody>
      </p:sp>
      <p:sp>
        <p:nvSpPr>
          <p:cNvPr id="369" name="Rectangle 22"/>
          <p:cNvSpPr>
            <a:spLocks noChangeArrowheads="1"/>
          </p:cNvSpPr>
          <p:nvPr/>
        </p:nvSpPr>
        <p:spPr bwMode="auto">
          <a:xfrm>
            <a:off x="1130808" y="2744878"/>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Career Week Events (PDF)</a:t>
            </a:r>
          </a:p>
        </p:txBody>
      </p:sp>
      <p:sp>
        <p:nvSpPr>
          <p:cNvPr id="370" name="Rectangle 22"/>
          <p:cNvSpPr>
            <a:spLocks noChangeArrowheads="1"/>
          </p:cNvSpPr>
          <p:nvPr/>
        </p:nvSpPr>
        <p:spPr bwMode="auto">
          <a:xfrm>
            <a:off x="5931408" y="1828801"/>
            <a:ext cx="393192" cy="253174"/>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Ask a Librarian</a:t>
            </a:r>
          </a:p>
        </p:txBody>
      </p:sp>
      <p:sp>
        <p:nvSpPr>
          <p:cNvPr id="391" name="Rectangle 22"/>
          <p:cNvSpPr>
            <a:spLocks noChangeArrowheads="1"/>
          </p:cNvSpPr>
          <p:nvPr/>
        </p:nvSpPr>
        <p:spPr bwMode="auto">
          <a:xfrm>
            <a:off x="5931408" y="2133600"/>
            <a:ext cx="393192" cy="253174"/>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Career Books</a:t>
            </a:r>
          </a:p>
        </p:txBody>
      </p:sp>
      <p:sp>
        <p:nvSpPr>
          <p:cNvPr id="392" name="Rectangle 22"/>
          <p:cNvSpPr>
            <a:spLocks noChangeArrowheads="1"/>
          </p:cNvSpPr>
          <p:nvPr/>
        </p:nvSpPr>
        <p:spPr bwMode="auto">
          <a:xfrm>
            <a:off x="5931408" y="2438400"/>
            <a:ext cx="393192" cy="253174"/>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Databases</a:t>
            </a:r>
          </a:p>
        </p:txBody>
      </p:sp>
      <p:sp>
        <p:nvSpPr>
          <p:cNvPr id="393" name="Rectangle 22"/>
          <p:cNvSpPr>
            <a:spLocks noChangeArrowheads="1"/>
          </p:cNvSpPr>
          <p:nvPr/>
        </p:nvSpPr>
        <p:spPr bwMode="auto">
          <a:xfrm>
            <a:off x="5931408" y="2743200"/>
            <a:ext cx="393192" cy="253174"/>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err="1" smtClean="0"/>
              <a:t>Ebooks</a:t>
            </a:r>
            <a:endParaRPr lang="en-US" sz="700" dirty="0" smtClean="0"/>
          </a:p>
        </p:txBody>
      </p:sp>
      <p:sp>
        <p:nvSpPr>
          <p:cNvPr id="394" name="Rectangle 22"/>
          <p:cNvSpPr>
            <a:spLocks noChangeArrowheads="1"/>
          </p:cNvSpPr>
          <p:nvPr/>
        </p:nvSpPr>
        <p:spPr bwMode="auto">
          <a:xfrm>
            <a:off x="5931408" y="3048000"/>
            <a:ext cx="393192" cy="253174"/>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Film</a:t>
            </a:r>
          </a:p>
        </p:txBody>
      </p:sp>
      <p:sp>
        <p:nvSpPr>
          <p:cNvPr id="395" name="Rectangle 22"/>
          <p:cNvSpPr>
            <a:spLocks noChangeArrowheads="1"/>
          </p:cNvSpPr>
          <p:nvPr/>
        </p:nvSpPr>
        <p:spPr bwMode="auto">
          <a:xfrm>
            <a:off x="5931408" y="3657600"/>
            <a:ext cx="393192" cy="335614"/>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Information</a:t>
            </a:r>
          </a:p>
        </p:txBody>
      </p:sp>
      <p:sp>
        <p:nvSpPr>
          <p:cNvPr id="396" name="Rectangle 22"/>
          <p:cNvSpPr>
            <a:spLocks noChangeArrowheads="1"/>
          </p:cNvSpPr>
          <p:nvPr/>
        </p:nvSpPr>
        <p:spPr bwMode="auto">
          <a:xfrm>
            <a:off x="5931408" y="4038600"/>
            <a:ext cx="393192" cy="253174"/>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err="1" smtClean="0"/>
              <a:t>Luci</a:t>
            </a:r>
            <a:endParaRPr lang="en-US" sz="700" dirty="0" smtClean="0"/>
          </a:p>
        </p:txBody>
      </p:sp>
      <p:sp>
        <p:nvSpPr>
          <p:cNvPr id="397" name="Rectangle 22"/>
          <p:cNvSpPr>
            <a:spLocks noChangeArrowheads="1"/>
          </p:cNvSpPr>
          <p:nvPr/>
        </p:nvSpPr>
        <p:spPr bwMode="auto">
          <a:xfrm>
            <a:off x="5931408" y="3352800"/>
            <a:ext cx="393192" cy="253174"/>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Hours</a:t>
            </a:r>
          </a:p>
        </p:txBody>
      </p:sp>
      <p:sp>
        <p:nvSpPr>
          <p:cNvPr id="399" name="Rectangle 22"/>
          <p:cNvSpPr>
            <a:spLocks noChangeArrowheads="1"/>
          </p:cNvSpPr>
          <p:nvPr/>
        </p:nvSpPr>
        <p:spPr bwMode="auto">
          <a:xfrm>
            <a:off x="5931408" y="4343400"/>
            <a:ext cx="393192" cy="253174"/>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Music</a:t>
            </a:r>
          </a:p>
        </p:txBody>
      </p:sp>
      <p:sp>
        <p:nvSpPr>
          <p:cNvPr id="400" name="Rectangle 22"/>
          <p:cNvSpPr>
            <a:spLocks noChangeArrowheads="1"/>
          </p:cNvSpPr>
          <p:nvPr/>
        </p:nvSpPr>
        <p:spPr bwMode="auto">
          <a:xfrm>
            <a:off x="5931408" y="6233159"/>
            <a:ext cx="393192" cy="253174"/>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Online Order</a:t>
            </a:r>
          </a:p>
        </p:txBody>
      </p:sp>
      <p:sp>
        <p:nvSpPr>
          <p:cNvPr id="450" name="Rectangle 22"/>
          <p:cNvSpPr>
            <a:spLocks noChangeArrowheads="1"/>
          </p:cNvSpPr>
          <p:nvPr/>
        </p:nvSpPr>
        <p:spPr bwMode="auto">
          <a:xfrm>
            <a:off x="7560183" y="1828800"/>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Checklists</a:t>
            </a:r>
          </a:p>
        </p:txBody>
      </p:sp>
      <p:sp>
        <p:nvSpPr>
          <p:cNvPr id="452" name="Rectangle 22"/>
          <p:cNvSpPr>
            <a:spLocks noChangeArrowheads="1"/>
          </p:cNvSpPr>
          <p:nvPr/>
        </p:nvSpPr>
        <p:spPr bwMode="auto">
          <a:xfrm>
            <a:off x="7560183" y="2606674"/>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Events</a:t>
            </a:r>
          </a:p>
        </p:txBody>
      </p:sp>
      <p:sp>
        <p:nvSpPr>
          <p:cNvPr id="454" name="Rectangle 22"/>
          <p:cNvSpPr>
            <a:spLocks noChangeArrowheads="1"/>
          </p:cNvSpPr>
          <p:nvPr/>
        </p:nvSpPr>
        <p:spPr bwMode="auto">
          <a:xfrm>
            <a:off x="7560183" y="2209800"/>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Choose a Major</a:t>
            </a:r>
          </a:p>
        </p:txBody>
      </p:sp>
      <p:sp>
        <p:nvSpPr>
          <p:cNvPr id="455" name="Rectangle 22"/>
          <p:cNvSpPr>
            <a:spLocks noChangeArrowheads="1"/>
          </p:cNvSpPr>
          <p:nvPr/>
        </p:nvSpPr>
        <p:spPr bwMode="auto">
          <a:xfrm>
            <a:off x="7560183" y="2971800"/>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CSU General Ed</a:t>
            </a:r>
          </a:p>
        </p:txBody>
      </p:sp>
      <p:sp>
        <p:nvSpPr>
          <p:cNvPr id="456" name="Rectangle 22"/>
          <p:cNvSpPr>
            <a:spLocks noChangeArrowheads="1"/>
          </p:cNvSpPr>
          <p:nvPr/>
        </p:nvSpPr>
        <p:spPr bwMode="auto">
          <a:xfrm>
            <a:off x="7560183" y="3733800"/>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Honors</a:t>
            </a:r>
          </a:p>
        </p:txBody>
      </p:sp>
      <p:sp>
        <p:nvSpPr>
          <p:cNvPr id="458" name="Rectangle 22"/>
          <p:cNvSpPr>
            <a:spLocks noChangeArrowheads="1"/>
          </p:cNvSpPr>
          <p:nvPr/>
        </p:nvSpPr>
        <p:spPr bwMode="auto">
          <a:xfrm>
            <a:off x="7560183" y="3352800"/>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Deadlines</a:t>
            </a:r>
          </a:p>
        </p:txBody>
      </p:sp>
      <p:sp>
        <p:nvSpPr>
          <p:cNvPr id="459" name="Rectangle 22"/>
          <p:cNvSpPr>
            <a:spLocks noChangeArrowheads="1"/>
          </p:cNvSpPr>
          <p:nvPr/>
        </p:nvSpPr>
        <p:spPr bwMode="auto">
          <a:xfrm>
            <a:off x="7560183" y="4122737"/>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IGETC</a:t>
            </a:r>
          </a:p>
        </p:txBody>
      </p:sp>
      <p:sp>
        <p:nvSpPr>
          <p:cNvPr id="460" name="Rectangle 22"/>
          <p:cNvSpPr>
            <a:spLocks noChangeArrowheads="1"/>
          </p:cNvSpPr>
          <p:nvPr/>
        </p:nvSpPr>
        <p:spPr bwMode="auto">
          <a:xfrm>
            <a:off x="7560183" y="4495800"/>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Resources</a:t>
            </a:r>
          </a:p>
        </p:txBody>
      </p:sp>
      <p:sp>
        <p:nvSpPr>
          <p:cNvPr id="461" name="Rectangle 22"/>
          <p:cNvSpPr>
            <a:spLocks noChangeArrowheads="1"/>
          </p:cNvSpPr>
          <p:nvPr/>
        </p:nvSpPr>
        <p:spPr bwMode="auto">
          <a:xfrm>
            <a:off x="7543800" y="4876800"/>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Guarantees</a:t>
            </a:r>
          </a:p>
        </p:txBody>
      </p:sp>
      <p:sp>
        <p:nvSpPr>
          <p:cNvPr id="462" name="Rectangle 22"/>
          <p:cNvSpPr>
            <a:spLocks noChangeArrowheads="1"/>
          </p:cNvSpPr>
          <p:nvPr/>
        </p:nvSpPr>
        <p:spPr bwMode="auto">
          <a:xfrm>
            <a:off x="7575104" y="5257800"/>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TA Celebration</a:t>
            </a:r>
          </a:p>
        </p:txBody>
      </p:sp>
      <p:sp>
        <p:nvSpPr>
          <p:cNvPr id="463" name="Rectangle 22"/>
          <p:cNvSpPr>
            <a:spLocks noChangeArrowheads="1"/>
          </p:cNvSpPr>
          <p:nvPr/>
        </p:nvSpPr>
        <p:spPr bwMode="auto">
          <a:xfrm>
            <a:off x="6975895" y="1828800"/>
            <a:ext cx="502607"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LD Checklist</a:t>
            </a:r>
          </a:p>
        </p:txBody>
      </p:sp>
      <p:sp>
        <p:nvSpPr>
          <p:cNvPr id="464" name="Rectangle 22"/>
          <p:cNvSpPr>
            <a:spLocks noChangeArrowheads="1"/>
          </p:cNvSpPr>
          <p:nvPr/>
        </p:nvSpPr>
        <p:spPr bwMode="auto">
          <a:xfrm>
            <a:off x="6975895" y="2165291"/>
            <a:ext cx="502607"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Location &amp; Hours</a:t>
            </a:r>
          </a:p>
        </p:txBody>
      </p:sp>
      <p:sp>
        <p:nvSpPr>
          <p:cNvPr id="465" name="Rectangle 22"/>
          <p:cNvSpPr>
            <a:spLocks noChangeArrowheads="1"/>
          </p:cNvSpPr>
          <p:nvPr/>
        </p:nvSpPr>
        <p:spPr bwMode="auto">
          <a:xfrm>
            <a:off x="6975895" y="2501782"/>
            <a:ext cx="502607"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Policies</a:t>
            </a:r>
          </a:p>
        </p:txBody>
      </p:sp>
      <p:sp>
        <p:nvSpPr>
          <p:cNvPr id="466" name="Rectangle 22"/>
          <p:cNvSpPr>
            <a:spLocks noChangeArrowheads="1"/>
          </p:cNvSpPr>
          <p:nvPr/>
        </p:nvSpPr>
        <p:spPr bwMode="auto">
          <a:xfrm>
            <a:off x="6975895" y="2838273"/>
            <a:ext cx="502607"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Services</a:t>
            </a:r>
          </a:p>
        </p:txBody>
      </p:sp>
      <p:sp>
        <p:nvSpPr>
          <p:cNvPr id="467" name="Rectangle 22"/>
          <p:cNvSpPr>
            <a:spLocks noChangeArrowheads="1"/>
          </p:cNvSpPr>
          <p:nvPr/>
        </p:nvSpPr>
        <p:spPr bwMode="auto">
          <a:xfrm>
            <a:off x="6975895" y="3174764"/>
            <a:ext cx="502607"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AMS</a:t>
            </a:r>
          </a:p>
        </p:txBody>
      </p:sp>
      <p:sp>
        <p:nvSpPr>
          <p:cNvPr id="468" name="Rectangle 22"/>
          <p:cNvSpPr>
            <a:spLocks noChangeArrowheads="1"/>
          </p:cNvSpPr>
          <p:nvPr/>
        </p:nvSpPr>
        <p:spPr bwMode="auto">
          <a:xfrm>
            <a:off x="6975895" y="3847746"/>
            <a:ext cx="502607"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Classes/Programs</a:t>
            </a:r>
          </a:p>
        </p:txBody>
      </p:sp>
      <p:sp>
        <p:nvSpPr>
          <p:cNvPr id="469" name="Rectangle 22"/>
          <p:cNvSpPr>
            <a:spLocks noChangeArrowheads="1"/>
          </p:cNvSpPr>
          <p:nvPr/>
        </p:nvSpPr>
        <p:spPr bwMode="auto">
          <a:xfrm>
            <a:off x="6975895" y="4520728"/>
            <a:ext cx="502607"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Eligibility</a:t>
            </a:r>
          </a:p>
        </p:txBody>
      </p:sp>
      <p:sp>
        <p:nvSpPr>
          <p:cNvPr id="470" name="Rectangle 22"/>
          <p:cNvSpPr>
            <a:spLocks noChangeArrowheads="1"/>
          </p:cNvSpPr>
          <p:nvPr/>
        </p:nvSpPr>
        <p:spPr bwMode="auto">
          <a:xfrm>
            <a:off x="6975895" y="3511255"/>
            <a:ext cx="502607"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ATC</a:t>
            </a:r>
          </a:p>
        </p:txBody>
      </p:sp>
      <p:sp>
        <p:nvSpPr>
          <p:cNvPr id="471" name="Rectangle 22"/>
          <p:cNvSpPr>
            <a:spLocks noChangeArrowheads="1"/>
          </p:cNvSpPr>
          <p:nvPr/>
        </p:nvSpPr>
        <p:spPr bwMode="auto">
          <a:xfrm>
            <a:off x="6975895" y="4184237"/>
            <a:ext cx="502607"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DSPS Testing</a:t>
            </a:r>
          </a:p>
        </p:txBody>
      </p:sp>
      <p:sp>
        <p:nvSpPr>
          <p:cNvPr id="472" name="Rectangle 22"/>
          <p:cNvSpPr>
            <a:spLocks noChangeArrowheads="1"/>
          </p:cNvSpPr>
          <p:nvPr/>
        </p:nvSpPr>
        <p:spPr bwMode="auto">
          <a:xfrm>
            <a:off x="6975895" y="4857219"/>
            <a:ext cx="502607"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Enroll</a:t>
            </a:r>
          </a:p>
        </p:txBody>
      </p:sp>
      <p:sp>
        <p:nvSpPr>
          <p:cNvPr id="473" name="Rectangle 22"/>
          <p:cNvSpPr>
            <a:spLocks noChangeArrowheads="1"/>
          </p:cNvSpPr>
          <p:nvPr/>
        </p:nvSpPr>
        <p:spPr bwMode="auto">
          <a:xfrm>
            <a:off x="6975895" y="5193710"/>
            <a:ext cx="502607"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Adapted Exercise</a:t>
            </a:r>
          </a:p>
        </p:txBody>
      </p:sp>
      <p:sp>
        <p:nvSpPr>
          <p:cNvPr id="474" name="Rectangle 22"/>
          <p:cNvSpPr>
            <a:spLocks noChangeArrowheads="1"/>
          </p:cNvSpPr>
          <p:nvPr/>
        </p:nvSpPr>
        <p:spPr bwMode="auto">
          <a:xfrm>
            <a:off x="6975895" y="5539548"/>
            <a:ext cx="502607"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Accessibility</a:t>
            </a:r>
          </a:p>
        </p:txBody>
      </p:sp>
      <p:sp>
        <p:nvSpPr>
          <p:cNvPr id="475" name="Rectangle 22"/>
          <p:cNvSpPr>
            <a:spLocks noChangeArrowheads="1"/>
          </p:cNvSpPr>
          <p:nvPr/>
        </p:nvSpPr>
        <p:spPr bwMode="auto">
          <a:xfrm>
            <a:off x="6975895" y="5943600"/>
            <a:ext cx="502607"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Interpreters</a:t>
            </a:r>
          </a:p>
        </p:txBody>
      </p:sp>
      <p:sp>
        <p:nvSpPr>
          <p:cNvPr id="476" name="Rectangle 22"/>
          <p:cNvSpPr>
            <a:spLocks noChangeArrowheads="1"/>
          </p:cNvSpPr>
          <p:nvPr/>
        </p:nvSpPr>
        <p:spPr bwMode="auto">
          <a:xfrm>
            <a:off x="6975895" y="6250808"/>
            <a:ext cx="502607" cy="28022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Transition</a:t>
            </a:r>
          </a:p>
        </p:txBody>
      </p:sp>
      <p:sp>
        <p:nvSpPr>
          <p:cNvPr id="478" name="Rectangle 22"/>
          <p:cNvSpPr>
            <a:spLocks noChangeArrowheads="1"/>
          </p:cNvSpPr>
          <p:nvPr/>
        </p:nvSpPr>
        <p:spPr bwMode="auto">
          <a:xfrm>
            <a:off x="8077200" y="2179320"/>
            <a:ext cx="544298" cy="31070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Tutoring by </a:t>
            </a:r>
            <a:r>
              <a:rPr lang="en-US" sz="600" dirty="0" err="1" smtClean="0"/>
              <a:t>Dept</a:t>
            </a:r>
            <a:endParaRPr lang="en-US" sz="600" dirty="0" smtClean="0"/>
          </a:p>
        </p:txBody>
      </p:sp>
      <p:sp>
        <p:nvSpPr>
          <p:cNvPr id="480" name="Rectangle 22"/>
          <p:cNvSpPr>
            <a:spLocks noChangeArrowheads="1"/>
          </p:cNvSpPr>
          <p:nvPr/>
        </p:nvSpPr>
        <p:spPr bwMode="auto">
          <a:xfrm>
            <a:off x="8077200" y="2545138"/>
            <a:ext cx="544298" cy="31070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Tutoring Center</a:t>
            </a:r>
          </a:p>
        </p:txBody>
      </p:sp>
      <p:sp>
        <p:nvSpPr>
          <p:cNvPr id="481" name="Rectangle 22"/>
          <p:cNvSpPr>
            <a:spLocks noChangeArrowheads="1"/>
          </p:cNvSpPr>
          <p:nvPr/>
        </p:nvSpPr>
        <p:spPr bwMode="auto">
          <a:xfrm>
            <a:off x="8077200" y="2895600"/>
            <a:ext cx="544298" cy="31070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LRC</a:t>
            </a:r>
          </a:p>
        </p:txBody>
      </p:sp>
      <p:sp>
        <p:nvSpPr>
          <p:cNvPr id="482" name="Rectangle 22"/>
          <p:cNvSpPr>
            <a:spLocks noChangeArrowheads="1"/>
          </p:cNvSpPr>
          <p:nvPr/>
        </p:nvSpPr>
        <p:spPr bwMode="auto">
          <a:xfrm>
            <a:off x="8077200" y="3244796"/>
            <a:ext cx="544298" cy="31070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EWC</a:t>
            </a:r>
          </a:p>
        </p:txBody>
      </p:sp>
      <p:sp>
        <p:nvSpPr>
          <p:cNvPr id="483" name="Rectangle 22"/>
          <p:cNvSpPr>
            <a:spLocks noChangeArrowheads="1"/>
          </p:cNvSpPr>
          <p:nvPr/>
        </p:nvSpPr>
        <p:spPr bwMode="auto">
          <a:xfrm>
            <a:off x="8077200" y="3962400"/>
            <a:ext cx="544298" cy="31070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Student Learning Outcomes</a:t>
            </a:r>
          </a:p>
        </p:txBody>
      </p:sp>
      <p:sp>
        <p:nvSpPr>
          <p:cNvPr id="485" name="Rectangle 22"/>
          <p:cNvSpPr>
            <a:spLocks noChangeArrowheads="1"/>
          </p:cNvSpPr>
          <p:nvPr/>
        </p:nvSpPr>
        <p:spPr bwMode="auto">
          <a:xfrm>
            <a:off x="8077200" y="3597302"/>
            <a:ext cx="544298" cy="31070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ERC</a:t>
            </a:r>
          </a:p>
        </p:txBody>
      </p:sp>
      <p:sp>
        <p:nvSpPr>
          <p:cNvPr id="508" name="Rectangle 507"/>
          <p:cNvSpPr>
            <a:spLocks noChangeArrowheads="1"/>
          </p:cNvSpPr>
          <p:nvPr/>
        </p:nvSpPr>
        <p:spPr bwMode="auto">
          <a:xfrm>
            <a:off x="3788283" y="1295400"/>
            <a:ext cx="393192" cy="304800"/>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700" dirty="0"/>
              <a:t>ECS-</a:t>
            </a:r>
            <a:r>
              <a:rPr lang="en-US" sz="700" dirty="0" err="1"/>
              <a:t>Umoja</a:t>
            </a:r>
            <a:r>
              <a:rPr lang="en-US" sz="700" dirty="0"/>
              <a:t> Program</a:t>
            </a:r>
          </a:p>
        </p:txBody>
      </p:sp>
      <p:cxnSp>
        <p:nvCxnSpPr>
          <p:cNvPr id="530" name="AutoShape 7"/>
          <p:cNvCxnSpPr>
            <a:cxnSpLocks noChangeShapeType="1"/>
            <a:stCxn id="4101" idx="2"/>
            <a:endCxn id="508" idx="0"/>
          </p:cNvCxnSpPr>
          <p:nvPr/>
        </p:nvCxnSpPr>
        <p:spPr bwMode="auto">
          <a:xfrm rot="5400000">
            <a:off x="4126040" y="849439"/>
            <a:ext cx="304800" cy="587122"/>
          </a:xfrm>
          <a:prstGeom prst="bentConnector3">
            <a:avLst>
              <a:gd name="adj1" fmla="val 50000"/>
            </a:avLst>
          </a:prstGeom>
          <a:noFill/>
          <a:ln w="9525">
            <a:solidFill>
              <a:schemeClr val="tx1"/>
            </a:solidFill>
            <a:miter lim="800000"/>
            <a:headEnd/>
            <a:tailEnd type="triangle" w="med" len="med"/>
          </a:ln>
          <a:effectLst/>
        </p:spPr>
      </p:cxnSp>
      <p:sp>
        <p:nvSpPr>
          <p:cNvPr id="285" name="Rectangle 35"/>
          <p:cNvSpPr>
            <a:spLocks noChangeArrowheads="1"/>
          </p:cNvSpPr>
          <p:nvPr/>
        </p:nvSpPr>
        <p:spPr bwMode="auto">
          <a:xfrm>
            <a:off x="-24502" y="2133600"/>
            <a:ext cx="533669" cy="176539"/>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a:t>Articulation</a:t>
            </a:r>
          </a:p>
        </p:txBody>
      </p:sp>
      <p:sp>
        <p:nvSpPr>
          <p:cNvPr id="307" name="Rectangle 22"/>
          <p:cNvSpPr>
            <a:spLocks noChangeArrowheads="1"/>
          </p:cNvSpPr>
          <p:nvPr/>
        </p:nvSpPr>
        <p:spPr bwMode="auto">
          <a:xfrm>
            <a:off x="2590800" y="1828800"/>
            <a:ext cx="541843"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Online Services</a:t>
            </a:r>
          </a:p>
        </p:txBody>
      </p:sp>
      <p:sp>
        <p:nvSpPr>
          <p:cNvPr id="219" name="Rectangle 22"/>
          <p:cNvSpPr>
            <a:spLocks noChangeArrowheads="1"/>
          </p:cNvSpPr>
          <p:nvPr/>
        </p:nvSpPr>
        <p:spPr bwMode="auto">
          <a:xfrm>
            <a:off x="-24502" y="2399157"/>
            <a:ext cx="544303" cy="21331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Evaluation</a:t>
            </a:r>
          </a:p>
        </p:txBody>
      </p:sp>
      <p:sp>
        <p:nvSpPr>
          <p:cNvPr id="220" name="Rectangle 35"/>
          <p:cNvSpPr>
            <a:spLocks noChangeArrowheads="1"/>
          </p:cNvSpPr>
          <p:nvPr/>
        </p:nvSpPr>
        <p:spPr bwMode="auto">
          <a:xfrm>
            <a:off x="2590800" y="2316102"/>
            <a:ext cx="541843" cy="274698"/>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Tech Plans</a:t>
            </a:r>
            <a:endParaRPr lang="en-US" sz="700" dirty="0"/>
          </a:p>
        </p:txBody>
      </p:sp>
      <p:sp>
        <p:nvSpPr>
          <p:cNvPr id="221" name="Rectangle 35"/>
          <p:cNvSpPr>
            <a:spLocks noChangeArrowheads="1"/>
          </p:cNvSpPr>
          <p:nvPr/>
        </p:nvSpPr>
        <p:spPr bwMode="auto">
          <a:xfrm>
            <a:off x="2590800" y="3109849"/>
            <a:ext cx="541843" cy="345141"/>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Learning &amp; Technology Resources</a:t>
            </a:r>
          </a:p>
        </p:txBody>
      </p:sp>
      <p:sp>
        <p:nvSpPr>
          <p:cNvPr id="222" name="Rectangle 35"/>
          <p:cNvSpPr>
            <a:spLocks noChangeArrowheads="1"/>
          </p:cNvSpPr>
          <p:nvPr/>
        </p:nvSpPr>
        <p:spPr bwMode="auto">
          <a:xfrm>
            <a:off x="2597363" y="3537711"/>
            <a:ext cx="541843" cy="274698"/>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Printing</a:t>
            </a:r>
          </a:p>
        </p:txBody>
      </p:sp>
      <p:sp>
        <p:nvSpPr>
          <p:cNvPr id="237" name="Rectangle 35"/>
          <p:cNvSpPr>
            <a:spLocks noChangeArrowheads="1"/>
          </p:cNvSpPr>
          <p:nvPr/>
        </p:nvSpPr>
        <p:spPr bwMode="auto">
          <a:xfrm>
            <a:off x="2590800" y="3916302"/>
            <a:ext cx="541843" cy="274698"/>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Redesign</a:t>
            </a:r>
          </a:p>
        </p:txBody>
      </p:sp>
      <p:sp>
        <p:nvSpPr>
          <p:cNvPr id="249" name="Rectangle 22"/>
          <p:cNvSpPr>
            <a:spLocks noChangeArrowheads="1"/>
          </p:cNvSpPr>
          <p:nvPr/>
        </p:nvSpPr>
        <p:spPr bwMode="auto">
          <a:xfrm>
            <a:off x="2590800" y="2667000"/>
            <a:ext cx="541843" cy="4040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ICS</a:t>
            </a:r>
          </a:p>
        </p:txBody>
      </p:sp>
      <p:sp>
        <p:nvSpPr>
          <p:cNvPr id="255" name="Rectangle 22"/>
          <p:cNvSpPr>
            <a:spLocks noChangeArrowheads="1"/>
          </p:cNvSpPr>
          <p:nvPr/>
        </p:nvSpPr>
        <p:spPr bwMode="auto">
          <a:xfrm>
            <a:off x="3276600" y="2291313"/>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Bios</a:t>
            </a:r>
          </a:p>
        </p:txBody>
      </p:sp>
      <p:sp>
        <p:nvSpPr>
          <p:cNvPr id="269" name="Rectangle 22"/>
          <p:cNvSpPr>
            <a:spLocks noChangeArrowheads="1"/>
          </p:cNvSpPr>
          <p:nvPr/>
        </p:nvSpPr>
        <p:spPr bwMode="auto">
          <a:xfrm>
            <a:off x="3797808" y="1718096"/>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Events</a:t>
            </a:r>
          </a:p>
        </p:txBody>
      </p:sp>
      <p:sp>
        <p:nvSpPr>
          <p:cNvPr id="272" name="Rectangle 22"/>
          <p:cNvSpPr>
            <a:spLocks noChangeArrowheads="1"/>
          </p:cNvSpPr>
          <p:nvPr/>
        </p:nvSpPr>
        <p:spPr bwMode="auto">
          <a:xfrm>
            <a:off x="3797808" y="198120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Counseling</a:t>
            </a:r>
          </a:p>
        </p:txBody>
      </p:sp>
      <p:sp>
        <p:nvSpPr>
          <p:cNvPr id="275" name="Rectangle 22"/>
          <p:cNvSpPr>
            <a:spLocks noChangeArrowheads="1"/>
          </p:cNvSpPr>
          <p:nvPr/>
        </p:nvSpPr>
        <p:spPr bwMode="auto">
          <a:xfrm>
            <a:off x="3810000" y="2251496"/>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Documents</a:t>
            </a:r>
          </a:p>
        </p:txBody>
      </p:sp>
      <p:sp>
        <p:nvSpPr>
          <p:cNvPr id="278" name="Rectangle 22"/>
          <p:cNvSpPr>
            <a:spLocks noChangeArrowheads="1"/>
          </p:cNvSpPr>
          <p:nvPr/>
        </p:nvSpPr>
        <p:spPr bwMode="auto">
          <a:xfrm>
            <a:off x="3810000" y="251460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err="1" smtClean="0"/>
              <a:t>Hostory</a:t>
            </a:r>
            <a:endParaRPr lang="en-US" sz="700" dirty="0" smtClean="0"/>
          </a:p>
        </p:txBody>
      </p:sp>
      <p:sp>
        <p:nvSpPr>
          <p:cNvPr id="281" name="Rectangle 22"/>
          <p:cNvSpPr>
            <a:spLocks noChangeArrowheads="1"/>
          </p:cNvSpPr>
          <p:nvPr/>
        </p:nvSpPr>
        <p:spPr bwMode="auto">
          <a:xfrm>
            <a:off x="3810000" y="2784896"/>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Orientation</a:t>
            </a:r>
          </a:p>
        </p:txBody>
      </p:sp>
      <p:sp>
        <p:nvSpPr>
          <p:cNvPr id="282" name="Rectangle 22"/>
          <p:cNvSpPr>
            <a:spLocks noChangeArrowheads="1"/>
          </p:cNvSpPr>
          <p:nvPr/>
        </p:nvSpPr>
        <p:spPr bwMode="auto">
          <a:xfrm>
            <a:off x="3810000" y="3048000"/>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Testimonials</a:t>
            </a:r>
          </a:p>
        </p:txBody>
      </p:sp>
      <p:sp>
        <p:nvSpPr>
          <p:cNvPr id="283" name="Rectangle 22"/>
          <p:cNvSpPr>
            <a:spLocks noChangeArrowheads="1"/>
          </p:cNvSpPr>
          <p:nvPr/>
        </p:nvSpPr>
        <p:spPr bwMode="auto">
          <a:xfrm>
            <a:off x="3810000" y="3302478"/>
            <a:ext cx="393192" cy="2286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Study Hall</a:t>
            </a:r>
          </a:p>
        </p:txBody>
      </p:sp>
      <p:sp>
        <p:nvSpPr>
          <p:cNvPr id="284" name="Rectangle 22"/>
          <p:cNvSpPr>
            <a:spLocks noChangeArrowheads="1"/>
          </p:cNvSpPr>
          <p:nvPr/>
        </p:nvSpPr>
        <p:spPr bwMode="auto">
          <a:xfrm>
            <a:off x="5486400" y="4103271"/>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Tuberculosis</a:t>
            </a:r>
          </a:p>
        </p:txBody>
      </p:sp>
      <p:sp>
        <p:nvSpPr>
          <p:cNvPr id="286" name="Rectangle 22"/>
          <p:cNvSpPr>
            <a:spLocks noChangeArrowheads="1"/>
          </p:cNvSpPr>
          <p:nvPr/>
        </p:nvSpPr>
        <p:spPr bwMode="auto">
          <a:xfrm>
            <a:off x="5486400" y="4556629"/>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500" dirty="0" smtClean="0"/>
              <a:t>Required  </a:t>
            </a:r>
            <a:r>
              <a:rPr lang="en-US" sz="500" dirty="0" err="1" smtClean="0"/>
              <a:t>Vacs</a:t>
            </a:r>
            <a:endParaRPr lang="en-US" sz="500" dirty="0" smtClean="0"/>
          </a:p>
        </p:txBody>
      </p:sp>
      <p:sp>
        <p:nvSpPr>
          <p:cNvPr id="287" name="Rectangle 22"/>
          <p:cNvSpPr>
            <a:spLocks noChangeArrowheads="1"/>
          </p:cNvSpPr>
          <p:nvPr/>
        </p:nvSpPr>
        <p:spPr bwMode="auto">
          <a:xfrm>
            <a:off x="5486400" y="5009987"/>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Varicella</a:t>
            </a:r>
          </a:p>
        </p:txBody>
      </p:sp>
      <p:sp>
        <p:nvSpPr>
          <p:cNvPr id="288" name="Rectangle 22"/>
          <p:cNvSpPr>
            <a:spLocks noChangeArrowheads="1"/>
          </p:cNvSpPr>
          <p:nvPr/>
        </p:nvSpPr>
        <p:spPr bwMode="auto">
          <a:xfrm>
            <a:off x="5486400" y="5463345"/>
            <a:ext cx="393192" cy="407897"/>
          </a:xfrm>
          <a:prstGeom prst="rect">
            <a:avLst/>
          </a:prstGeom>
          <a:solidFill>
            <a:schemeClr val="bg1"/>
          </a:solidFill>
          <a:ln w="12700">
            <a:solidFill>
              <a:schemeClr val="tx1"/>
            </a:solidFill>
            <a:miter lim="800000"/>
            <a:headEnd/>
            <a:tailEnd/>
          </a:ln>
          <a:effectLst/>
        </p:spPr>
        <p:txBody>
          <a:bodyPr wrap="square" lIns="0" tIns="0" rIns="0" bIns="0" anchor="ctr"/>
          <a:lstStyle/>
          <a:p>
            <a:pPr algn="ctr"/>
            <a:endParaRPr lang="en-US" sz="700" dirty="0" smtClean="0"/>
          </a:p>
          <a:p>
            <a:pPr algn="ctr"/>
            <a:r>
              <a:rPr lang="en-US" sz="700" dirty="0" smtClean="0"/>
              <a:t>Wellness</a:t>
            </a:r>
          </a:p>
        </p:txBody>
      </p:sp>
      <p:sp>
        <p:nvSpPr>
          <p:cNvPr id="290" name="Rectangle 22"/>
          <p:cNvSpPr>
            <a:spLocks noChangeArrowheads="1"/>
          </p:cNvSpPr>
          <p:nvPr/>
        </p:nvSpPr>
        <p:spPr bwMode="auto">
          <a:xfrm>
            <a:off x="5931408" y="4648200"/>
            <a:ext cx="393192" cy="253174"/>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Other Catalogs</a:t>
            </a:r>
          </a:p>
        </p:txBody>
      </p:sp>
      <p:sp>
        <p:nvSpPr>
          <p:cNvPr id="291" name="Rectangle 22"/>
          <p:cNvSpPr>
            <a:spLocks noChangeArrowheads="1"/>
          </p:cNvSpPr>
          <p:nvPr/>
        </p:nvSpPr>
        <p:spPr bwMode="auto">
          <a:xfrm>
            <a:off x="5931408" y="5097780"/>
            <a:ext cx="393192" cy="253174"/>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Ref Tools</a:t>
            </a:r>
          </a:p>
        </p:txBody>
      </p:sp>
      <p:sp>
        <p:nvSpPr>
          <p:cNvPr id="292" name="Rectangle 22"/>
          <p:cNvSpPr>
            <a:spLocks noChangeArrowheads="1"/>
          </p:cNvSpPr>
          <p:nvPr/>
        </p:nvSpPr>
        <p:spPr bwMode="auto">
          <a:xfrm>
            <a:off x="5931408" y="5471160"/>
            <a:ext cx="393192" cy="253174"/>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Tutorial</a:t>
            </a:r>
          </a:p>
        </p:txBody>
      </p:sp>
      <p:sp>
        <p:nvSpPr>
          <p:cNvPr id="293" name="Rectangle 22"/>
          <p:cNvSpPr>
            <a:spLocks noChangeArrowheads="1"/>
          </p:cNvSpPr>
          <p:nvPr/>
        </p:nvSpPr>
        <p:spPr bwMode="auto">
          <a:xfrm>
            <a:off x="5943600" y="5852159"/>
            <a:ext cx="393192" cy="253174"/>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700" dirty="0" smtClean="0"/>
              <a:t>Collect Dev Policy</a:t>
            </a:r>
          </a:p>
        </p:txBody>
      </p:sp>
      <p:sp>
        <p:nvSpPr>
          <p:cNvPr id="295" name="Rectangle 22"/>
          <p:cNvSpPr>
            <a:spLocks noChangeArrowheads="1"/>
          </p:cNvSpPr>
          <p:nvPr/>
        </p:nvSpPr>
        <p:spPr bwMode="auto">
          <a:xfrm>
            <a:off x="7576004" y="5638800"/>
            <a:ext cx="393192" cy="327852"/>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UCSD Tag</a:t>
            </a:r>
          </a:p>
        </p:txBody>
      </p:sp>
      <p:sp>
        <p:nvSpPr>
          <p:cNvPr id="296" name="Rectangle 22"/>
          <p:cNvSpPr>
            <a:spLocks noChangeArrowheads="1"/>
          </p:cNvSpPr>
          <p:nvPr/>
        </p:nvSpPr>
        <p:spPr bwMode="auto">
          <a:xfrm>
            <a:off x="8077200" y="1828800"/>
            <a:ext cx="544298" cy="310707"/>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600" dirty="0" smtClean="0"/>
              <a:t>Tutoring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4"/>
          <p:cNvSpPr>
            <a:spLocks noGrp="1"/>
          </p:cNvSpPr>
          <p:nvPr>
            <p:ph type="sldNum" sz="quarter" idx="12"/>
          </p:nvPr>
        </p:nvSpPr>
        <p:spPr/>
        <p:txBody>
          <a:bodyPr/>
          <a:lstStyle/>
          <a:p>
            <a:fld id="{03A9AE10-60CA-432F-A5A0-6198CB863B27}" type="slidenum">
              <a:rPr lang="en-US"/>
              <a:pPr/>
              <a:t>6</a:t>
            </a:fld>
            <a:endParaRPr lang="en-US" dirty="0"/>
          </a:p>
        </p:txBody>
      </p:sp>
      <p:sp>
        <p:nvSpPr>
          <p:cNvPr id="4171" name="Rectangle 75"/>
          <p:cNvSpPr>
            <a:spLocks noGrp="1" noChangeArrowheads="1"/>
          </p:cNvSpPr>
          <p:nvPr>
            <p:ph type="title" idx="4294967295"/>
          </p:nvPr>
        </p:nvSpPr>
        <p:spPr>
          <a:xfrm>
            <a:off x="3886200" y="0"/>
            <a:ext cx="5257800" cy="533400"/>
          </a:xfrm>
        </p:spPr>
        <p:txBody>
          <a:bodyPr/>
          <a:lstStyle/>
          <a:p>
            <a:r>
              <a:rPr lang="en-US" dirty="0" smtClean="0"/>
              <a:t>Grossmont 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Campus Life</a:t>
            </a:r>
            <a:endParaRPr lang="en-US" sz="1000" b="1" dirty="0"/>
          </a:p>
        </p:txBody>
      </p:sp>
      <p:cxnSp>
        <p:nvCxnSpPr>
          <p:cNvPr id="127" name="AutoShape 7"/>
          <p:cNvCxnSpPr>
            <a:cxnSpLocks noChangeShapeType="1"/>
            <a:stCxn id="4101" idx="2"/>
            <a:endCxn id="4150" idx="0"/>
          </p:cNvCxnSpPr>
          <p:nvPr/>
        </p:nvCxnSpPr>
        <p:spPr bwMode="auto">
          <a:xfrm rot="5400000">
            <a:off x="2303720" y="-1008319"/>
            <a:ext cx="269363" cy="4267201"/>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4128" idx="0"/>
          </p:cNvCxnSpPr>
          <p:nvPr/>
        </p:nvCxnSpPr>
        <p:spPr bwMode="auto">
          <a:xfrm rot="5400000">
            <a:off x="3145635" y="-166404"/>
            <a:ext cx="269363" cy="2583371"/>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4148" idx="0"/>
          </p:cNvCxnSpPr>
          <p:nvPr/>
        </p:nvCxnSpPr>
        <p:spPr bwMode="auto">
          <a:xfrm rot="16200000" flipH="1">
            <a:off x="5101869" y="460731"/>
            <a:ext cx="269363" cy="1329099"/>
          </a:xfrm>
          <a:prstGeom prst="bentConnector3">
            <a:avLst>
              <a:gd name="adj1" fmla="val 50000"/>
            </a:avLst>
          </a:prstGeom>
          <a:noFill/>
          <a:ln w="9525">
            <a:solidFill>
              <a:schemeClr val="tx1"/>
            </a:solidFill>
            <a:miter lim="800000"/>
            <a:headEnd/>
            <a:tailEnd type="triangle" w="med" len="med"/>
          </a:ln>
          <a:effectLst/>
        </p:spPr>
      </p:cxnSp>
      <p:cxnSp>
        <p:nvCxnSpPr>
          <p:cNvPr id="77" name="AutoShape 7"/>
          <p:cNvCxnSpPr>
            <a:cxnSpLocks noChangeShapeType="1"/>
            <a:stCxn id="4101" idx="2"/>
            <a:endCxn id="64" idx="0"/>
          </p:cNvCxnSpPr>
          <p:nvPr/>
        </p:nvCxnSpPr>
        <p:spPr bwMode="auto">
          <a:xfrm rot="5400000">
            <a:off x="3914985" y="602946"/>
            <a:ext cx="269363" cy="1044670"/>
          </a:xfrm>
          <a:prstGeom prst="bentConnector3">
            <a:avLst>
              <a:gd name="adj1" fmla="val 50000"/>
            </a:avLst>
          </a:prstGeom>
          <a:noFill/>
          <a:ln w="9525">
            <a:solidFill>
              <a:schemeClr val="tx1"/>
            </a:solidFill>
            <a:miter lim="800000"/>
            <a:headEnd/>
            <a:tailEnd type="triangle" w="med" len="med"/>
          </a:ln>
          <a:effectLst/>
        </p:spPr>
      </p:cxnSp>
      <p:cxnSp>
        <p:nvCxnSpPr>
          <p:cNvPr id="79" name="AutoShape 7"/>
          <p:cNvCxnSpPr>
            <a:cxnSpLocks noChangeShapeType="1"/>
            <a:stCxn id="4101" idx="2"/>
            <a:endCxn id="74" idx="0"/>
          </p:cNvCxnSpPr>
          <p:nvPr/>
        </p:nvCxnSpPr>
        <p:spPr bwMode="auto">
          <a:xfrm rot="16200000" flipH="1">
            <a:off x="5467043" y="95558"/>
            <a:ext cx="269363" cy="2059446"/>
          </a:xfrm>
          <a:prstGeom prst="bentConnector3">
            <a:avLst>
              <a:gd name="adj1" fmla="val 50000"/>
            </a:avLst>
          </a:prstGeom>
          <a:noFill/>
          <a:ln w="9525">
            <a:solidFill>
              <a:schemeClr val="tx1"/>
            </a:solidFill>
            <a:miter lim="800000"/>
            <a:headEnd/>
            <a:tailEnd type="triangle" w="med" len="med"/>
          </a:ln>
          <a:effectLst/>
        </p:spPr>
      </p:cxnSp>
      <p:cxnSp>
        <p:nvCxnSpPr>
          <p:cNvPr id="173" name="AutoShape 7"/>
          <p:cNvCxnSpPr>
            <a:cxnSpLocks noChangeShapeType="1"/>
            <a:stCxn id="4101" idx="2"/>
            <a:endCxn id="86" idx="0"/>
          </p:cNvCxnSpPr>
          <p:nvPr/>
        </p:nvCxnSpPr>
        <p:spPr bwMode="auto">
          <a:xfrm rot="16200000" flipH="1">
            <a:off x="6197390" y="-634789"/>
            <a:ext cx="269363" cy="3520140"/>
          </a:xfrm>
          <a:prstGeom prst="bentConnector3">
            <a:avLst>
              <a:gd name="adj1" fmla="val 50000"/>
            </a:avLst>
          </a:prstGeom>
          <a:noFill/>
          <a:ln w="9525">
            <a:solidFill>
              <a:schemeClr val="tx1"/>
            </a:solidFill>
            <a:miter lim="800000"/>
            <a:headEnd/>
            <a:tailEnd type="triangle" w="med" len="med"/>
          </a:ln>
          <a:effectLst/>
        </p:spPr>
      </p:cxnSp>
      <p:sp>
        <p:nvSpPr>
          <p:cNvPr id="4128" name="Rectangle 32"/>
          <p:cNvSpPr>
            <a:spLocks noChangeArrowheads="1"/>
          </p:cNvSpPr>
          <p:nvPr/>
        </p:nvSpPr>
        <p:spPr bwMode="auto">
          <a:xfrm>
            <a:off x="1605822" y="1259963"/>
            <a:ext cx="765615" cy="484188"/>
          </a:xfrm>
          <a:prstGeom prst="rect">
            <a:avLst/>
          </a:prstGeom>
          <a:solidFill>
            <a:schemeClr val="bg1"/>
          </a:solidFill>
          <a:ln w="19050" algn="ctr">
            <a:solidFill>
              <a:srgbClr val="8390AD"/>
            </a:solidFill>
            <a:miter lim="800000"/>
            <a:headEnd/>
            <a:tailEnd/>
          </a:ln>
          <a:effectLst/>
        </p:spPr>
        <p:txBody>
          <a:bodyPr anchor="ctr"/>
          <a:lstStyle/>
          <a:p>
            <a:pPr algn="ctr"/>
            <a:r>
              <a:rPr lang="en-US" sz="800" dirty="0"/>
              <a:t>Athletics</a:t>
            </a:r>
          </a:p>
        </p:txBody>
      </p:sp>
      <p:sp>
        <p:nvSpPr>
          <p:cNvPr id="4148" name="Rectangle 52"/>
          <p:cNvSpPr>
            <a:spLocks noChangeArrowheads="1"/>
          </p:cNvSpPr>
          <p:nvPr/>
        </p:nvSpPr>
        <p:spPr bwMode="auto">
          <a:xfrm>
            <a:off x="5596300" y="1259963"/>
            <a:ext cx="609600" cy="484188"/>
          </a:xfrm>
          <a:prstGeom prst="rect">
            <a:avLst/>
          </a:prstGeom>
          <a:solidFill>
            <a:schemeClr val="bg1"/>
          </a:solidFill>
          <a:ln w="19050" algn="ctr">
            <a:solidFill>
              <a:srgbClr val="8390AD"/>
            </a:solidFill>
            <a:miter lim="800000"/>
            <a:headEnd/>
            <a:tailEnd/>
          </a:ln>
          <a:effectLst/>
        </p:spPr>
        <p:txBody>
          <a:bodyPr anchor="ctr"/>
          <a:lstStyle/>
          <a:p>
            <a:pPr algn="ctr"/>
            <a:r>
              <a:rPr lang="en-US" sz="800" dirty="0"/>
              <a:t>Hyde Art Gallery</a:t>
            </a:r>
          </a:p>
        </p:txBody>
      </p:sp>
      <p:sp>
        <p:nvSpPr>
          <p:cNvPr id="4150" name="Rectangle 54"/>
          <p:cNvSpPr>
            <a:spLocks noChangeArrowheads="1"/>
          </p:cNvSpPr>
          <p:nvPr/>
        </p:nvSpPr>
        <p:spPr bwMode="auto">
          <a:xfrm>
            <a:off x="0" y="1259963"/>
            <a:ext cx="609600" cy="484188"/>
          </a:xfrm>
          <a:prstGeom prst="rect">
            <a:avLst/>
          </a:prstGeom>
          <a:solidFill>
            <a:srgbClr val="E5FF9B"/>
          </a:solidFill>
          <a:ln w="19050" algn="ctr">
            <a:solidFill>
              <a:srgbClr val="8390AD"/>
            </a:solidFill>
            <a:miter lim="800000"/>
            <a:headEnd/>
            <a:tailEnd/>
          </a:ln>
          <a:effectLst/>
        </p:spPr>
        <p:txBody>
          <a:bodyPr anchor="ctr"/>
          <a:lstStyle/>
          <a:p>
            <a:pPr algn="ctr"/>
            <a:r>
              <a:rPr lang="en-US" sz="800" dirty="0" smtClean="0"/>
              <a:t>Assoc Students (ASGC)</a:t>
            </a:r>
            <a:endParaRPr lang="en-US" sz="800" dirty="0"/>
          </a:p>
        </p:txBody>
      </p:sp>
      <p:sp>
        <p:nvSpPr>
          <p:cNvPr id="64" name="Rectangle 40"/>
          <p:cNvSpPr>
            <a:spLocks noChangeArrowheads="1"/>
          </p:cNvSpPr>
          <p:nvPr/>
        </p:nvSpPr>
        <p:spPr bwMode="auto">
          <a:xfrm>
            <a:off x="3222531" y="1259963"/>
            <a:ext cx="609600" cy="484188"/>
          </a:xfrm>
          <a:prstGeom prst="rect">
            <a:avLst/>
          </a:prstGeom>
          <a:solidFill>
            <a:schemeClr val="bg1"/>
          </a:solidFill>
          <a:ln w="19050" algn="ctr">
            <a:solidFill>
              <a:srgbClr val="8390AD"/>
            </a:solidFill>
            <a:miter lim="800000"/>
            <a:headEnd/>
            <a:tailEnd/>
          </a:ln>
          <a:effectLst/>
        </p:spPr>
        <p:txBody>
          <a:bodyPr anchor="ctr"/>
          <a:lstStyle/>
          <a:p>
            <a:pPr algn="ctr"/>
            <a:r>
              <a:rPr lang="en-US" sz="800" dirty="0"/>
              <a:t>Griffin Radio</a:t>
            </a:r>
          </a:p>
        </p:txBody>
      </p:sp>
      <p:sp>
        <p:nvSpPr>
          <p:cNvPr id="74" name="Rectangle 88"/>
          <p:cNvSpPr>
            <a:spLocks noChangeArrowheads="1"/>
          </p:cNvSpPr>
          <p:nvPr/>
        </p:nvSpPr>
        <p:spPr bwMode="auto">
          <a:xfrm>
            <a:off x="6326647" y="1259963"/>
            <a:ext cx="609600" cy="484188"/>
          </a:xfrm>
          <a:prstGeom prst="rect">
            <a:avLst/>
          </a:prstGeom>
          <a:solidFill>
            <a:schemeClr val="bg1"/>
          </a:solidFill>
          <a:ln w="19050" algn="ctr">
            <a:solidFill>
              <a:srgbClr val="8390AD"/>
            </a:solidFill>
            <a:miter lim="800000"/>
            <a:headEnd/>
            <a:tailEnd/>
          </a:ln>
          <a:effectLst/>
        </p:spPr>
        <p:txBody>
          <a:bodyPr anchor="ctr"/>
          <a:lstStyle/>
          <a:p>
            <a:pPr algn="ctr"/>
            <a:r>
              <a:rPr lang="en-US" sz="800" dirty="0" err="1"/>
              <a:t>Stagehouse</a:t>
            </a:r>
            <a:r>
              <a:rPr lang="en-US" sz="800" dirty="0"/>
              <a:t> Theatre</a:t>
            </a:r>
          </a:p>
        </p:txBody>
      </p:sp>
      <p:sp>
        <p:nvSpPr>
          <p:cNvPr id="75" name="Rectangle 40"/>
          <p:cNvSpPr>
            <a:spLocks noChangeArrowheads="1"/>
          </p:cNvSpPr>
          <p:nvPr/>
        </p:nvSpPr>
        <p:spPr bwMode="auto">
          <a:xfrm>
            <a:off x="3952878" y="1259962"/>
            <a:ext cx="838200" cy="484188"/>
          </a:xfrm>
          <a:prstGeom prst="rect">
            <a:avLst/>
          </a:prstGeom>
          <a:solidFill>
            <a:schemeClr val="bg1"/>
          </a:solidFill>
          <a:ln w="19050" algn="ctr">
            <a:solidFill>
              <a:srgbClr val="8390AD"/>
            </a:solidFill>
            <a:miter lim="800000"/>
            <a:headEnd/>
            <a:tailEnd/>
          </a:ln>
          <a:effectLst/>
        </p:spPr>
        <p:txBody>
          <a:bodyPr anchor="ctr"/>
          <a:lstStyle/>
          <a:p>
            <a:pPr algn="ctr"/>
            <a:r>
              <a:rPr lang="en-US" sz="800" dirty="0"/>
              <a:t>Grossmont Symphony Orchestra &amp; Master Choral</a:t>
            </a:r>
          </a:p>
        </p:txBody>
      </p:sp>
      <p:sp>
        <p:nvSpPr>
          <p:cNvPr id="86" name="Rectangle 40"/>
          <p:cNvSpPr>
            <a:spLocks noChangeArrowheads="1"/>
          </p:cNvSpPr>
          <p:nvPr/>
        </p:nvSpPr>
        <p:spPr bwMode="auto">
          <a:xfrm>
            <a:off x="7787341" y="1259963"/>
            <a:ext cx="609600" cy="484188"/>
          </a:xfrm>
          <a:prstGeom prst="rect">
            <a:avLst/>
          </a:prstGeom>
          <a:solidFill>
            <a:schemeClr val="bg1"/>
          </a:solidFill>
          <a:ln w="19050" algn="ctr">
            <a:solidFill>
              <a:srgbClr val="8390AD"/>
            </a:solidFill>
            <a:miter lim="800000"/>
            <a:headEnd/>
            <a:tailEnd/>
          </a:ln>
          <a:effectLst/>
        </p:spPr>
        <p:txBody>
          <a:bodyPr anchor="ctr"/>
          <a:lstStyle/>
          <a:p>
            <a:pPr algn="ctr"/>
            <a:r>
              <a:rPr lang="en-US" sz="800" dirty="0"/>
              <a:t>Study Abroad</a:t>
            </a:r>
          </a:p>
        </p:txBody>
      </p:sp>
      <p:sp>
        <p:nvSpPr>
          <p:cNvPr id="220" name="Rectangle 22"/>
          <p:cNvSpPr>
            <a:spLocks noChangeArrowheads="1"/>
          </p:cNvSpPr>
          <p:nvPr/>
        </p:nvSpPr>
        <p:spPr bwMode="auto">
          <a:xfrm>
            <a:off x="1647825" y="1828800"/>
            <a:ext cx="682185"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General</a:t>
            </a:r>
          </a:p>
        </p:txBody>
      </p:sp>
      <p:sp>
        <p:nvSpPr>
          <p:cNvPr id="221" name="Rectangle 22"/>
          <p:cNvSpPr>
            <a:spLocks noChangeArrowheads="1"/>
          </p:cNvSpPr>
          <p:nvPr/>
        </p:nvSpPr>
        <p:spPr bwMode="auto">
          <a:xfrm>
            <a:off x="1651440" y="2981696"/>
            <a:ext cx="682185"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Prospects</a:t>
            </a:r>
          </a:p>
        </p:txBody>
      </p:sp>
      <p:sp>
        <p:nvSpPr>
          <p:cNvPr id="222" name="Rectangle 22"/>
          <p:cNvSpPr>
            <a:spLocks noChangeArrowheads="1"/>
          </p:cNvSpPr>
          <p:nvPr/>
        </p:nvSpPr>
        <p:spPr bwMode="auto">
          <a:xfrm>
            <a:off x="1651440" y="3362696"/>
            <a:ext cx="682185"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Images</a:t>
            </a:r>
          </a:p>
        </p:txBody>
      </p:sp>
      <p:sp>
        <p:nvSpPr>
          <p:cNvPr id="247" name="Rectangle 22"/>
          <p:cNvSpPr>
            <a:spLocks noChangeArrowheads="1"/>
          </p:cNvSpPr>
          <p:nvPr/>
        </p:nvSpPr>
        <p:spPr bwMode="auto">
          <a:xfrm>
            <a:off x="2501558" y="1828800"/>
            <a:ext cx="594067"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Campus Scene</a:t>
            </a:r>
          </a:p>
        </p:txBody>
      </p:sp>
      <p:sp>
        <p:nvSpPr>
          <p:cNvPr id="248" name="Rectangle 22"/>
          <p:cNvSpPr>
            <a:spLocks noChangeArrowheads="1"/>
          </p:cNvSpPr>
          <p:nvPr/>
        </p:nvSpPr>
        <p:spPr bwMode="auto">
          <a:xfrm>
            <a:off x="2501558" y="2305050"/>
            <a:ext cx="594067"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err="1" smtClean="0"/>
              <a:t>eGrossmont</a:t>
            </a:r>
            <a:endParaRPr lang="en-US" sz="900" dirty="0" smtClean="0"/>
          </a:p>
        </p:txBody>
      </p:sp>
      <p:sp>
        <p:nvSpPr>
          <p:cNvPr id="249" name="Rectangle 22"/>
          <p:cNvSpPr>
            <a:spLocks noChangeArrowheads="1"/>
          </p:cNvSpPr>
          <p:nvPr/>
        </p:nvSpPr>
        <p:spPr bwMode="auto">
          <a:xfrm>
            <a:off x="2501558" y="2781300"/>
            <a:ext cx="594067"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GC Authors</a:t>
            </a:r>
          </a:p>
        </p:txBody>
      </p:sp>
      <p:sp>
        <p:nvSpPr>
          <p:cNvPr id="250" name="Rectangle 22"/>
          <p:cNvSpPr>
            <a:spLocks noChangeArrowheads="1"/>
          </p:cNvSpPr>
          <p:nvPr/>
        </p:nvSpPr>
        <p:spPr bwMode="auto">
          <a:xfrm>
            <a:off x="2501558" y="3257550"/>
            <a:ext cx="594067"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International Club</a:t>
            </a:r>
          </a:p>
        </p:txBody>
      </p:sp>
      <p:sp>
        <p:nvSpPr>
          <p:cNvPr id="251" name="Rectangle 22"/>
          <p:cNvSpPr>
            <a:spLocks noChangeArrowheads="1"/>
          </p:cNvSpPr>
          <p:nvPr/>
        </p:nvSpPr>
        <p:spPr bwMode="auto">
          <a:xfrm>
            <a:off x="2501558" y="3733800"/>
            <a:ext cx="594067"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err="1" smtClean="0"/>
              <a:t>Phitheakappa</a:t>
            </a:r>
            <a:endParaRPr lang="en-US" sz="800" dirty="0" smtClean="0"/>
          </a:p>
        </p:txBody>
      </p:sp>
      <p:sp>
        <p:nvSpPr>
          <p:cNvPr id="255" name="Rectangle 22"/>
          <p:cNvSpPr>
            <a:spLocks noChangeArrowheads="1"/>
          </p:cNvSpPr>
          <p:nvPr/>
        </p:nvSpPr>
        <p:spPr bwMode="auto">
          <a:xfrm>
            <a:off x="6318736" y="1828800"/>
            <a:ext cx="615464"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Plays</a:t>
            </a:r>
          </a:p>
        </p:txBody>
      </p:sp>
      <p:sp>
        <p:nvSpPr>
          <p:cNvPr id="256" name="Rectangle 22"/>
          <p:cNvSpPr>
            <a:spLocks noChangeArrowheads="1"/>
          </p:cNvSpPr>
          <p:nvPr/>
        </p:nvSpPr>
        <p:spPr bwMode="auto">
          <a:xfrm>
            <a:off x="6318736" y="2252133"/>
            <a:ext cx="615464"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Tickets</a:t>
            </a:r>
          </a:p>
        </p:txBody>
      </p:sp>
      <p:sp>
        <p:nvSpPr>
          <p:cNvPr id="257" name="Rectangle 22"/>
          <p:cNvSpPr>
            <a:spLocks noChangeArrowheads="1"/>
          </p:cNvSpPr>
          <p:nvPr/>
        </p:nvSpPr>
        <p:spPr bwMode="auto">
          <a:xfrm>
            <a:off x="6318736" y="2675466"/>
            <a:ext cx="615464"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Map</a:t>
            </a:r>
          </a:p>
        </p:txBody>
      </p:sp>
      <p:sp>
        <p:nvSpPr>
          <p:cNvPr id="258" name="Rectangle 22"/>
          <p:cNvSpPr>
            <a:spLocks noChangeArrowheads="1"/>
          </p:cNvSpPr>
          <p:nvPr/>
        </p:nvSpPr>
        <p:spPr bwMode="auto">
          <a:xfrm>
            <a:off x="6318736" y="3098799"/>
            <a:ext cx="615464"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Auditions</a:t>
            </a:r>
          </a:p>
        </p:txBody>
      </p:sp>
      <p:sp>
        <p:nvSpPr>
          <p:cNvPr id="265" name="Rectangle 22"/>
          <p:cNvSpPr>
            <a:spLocks noChangeArrowheads="1"/>
          </p:cNvSpPr>
          <p:nvPr/>
        </p:nvSpPr>
        <p:spPr bwMode="auto">
          <a:xfrm>
            <a:off x="7839029" y="1828800"/>
            <a:ext cx="600121"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Gilman</a:t>
            </a:r>
          </a:p>
        </p:txBody>
      </p:sp>
      <p:sp>
        <p:nvSpPr>
          <p:cNvPr id="266" name="Rectangle 22"/>
          <p:cNvSpPr>
            <a:spLocks noChangeArrowheads="1"/>
          </p:cNvSpPr>
          <p:nvPr/>
        </p:nvSpPr>
        <p:spPr bwMode="auto">
          <a:xfrm>
            <a:off x="7839029" y="2209800"/>
            <a:ext cx="600121"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Paris 2014</a:t>
            </a:r>
          </a:p>
        </p:txBody>
      </p:sp>
      <p:sp>
        <p:nvSpPr>
          <p:cNvPr id="96" name="Rectangle 32"/>
          <p:cNvSpPr>
            <a:spLocks noChangeArrowheads="1"/>
          </p:cNvSpPr>
          <p:nvPr/>
        </p:nvSpPr>
        <p:spPr bwMode="auto">
          <a:xfrm>
            <a:off x="2492184" y="1259963"/>
            <a:ext cx="609600" cy="484188"/>
          </a:xfrm>
          <a:prstGeom prst="rect">
            <a:avLst/>
          </a:prstGeom>
          <a:solidFill>
            <a:schemeClr val="bg1"/>
          </a:solidFill>
          <a:ln w="19050" algn="ctr">
            <a:solidFill>
              <a:srgbClr val="8390AD"/>
            </a:solidFill>
            <a:miter lim="800000"/>
            <a:headEnd/>
            <a:tailEnd/>
          </a:ln>
          <a:effectLst/>
        </p:spPr>
        <p:txBody>
          <a:bodyPr anchor="ctr"/>
          <a:lstStyle/>
          <a:p>
            <a:pPr algn="ctr"/>
            <a:r>
              <a:rPr lang="en-US" sz="800" dirty="0"/>
              <a:t>Clubs &amp; Organizations</a:t>
            </a:r>
          </a:p>
        </p:txBody>
      </p:sp>
      <p:cxnSp>
        <p:nvCxnSpPr>
          <p:cNvPr id="98" name="AutoShape 7"/>
          <p:cNvCxnSpPr>
            <a:cxnSpLocks noChangeShapeType="1"/>
            <a:stCxn id="4101" idx="2"/>
            <a:endCxn id="96" idx="0"/>
          </p:cNvCxnSpPr>
          <p:nvPr/>
        </p:nvCxnSpPr>
        <p:spPr bwMode="auto">
          <a:xfrm rot="5400000">
            <a:off x="3549812" y="237773"/>
            <a:ext cx="269363" cy="1775017"/>
          </a:xfrm>
          <a:prstGeom prst="bentConnector3">
            <a:avLst>
              <a:gd name="adj1" fmla="val 50000"/>
            </a:avLst>
          </a:prstGeom>
          <a:noFill/>
          <a:ln w="9525">
            <a:solidFill>
              <a:schemeClr val="tx1"/>
            </a:solidFill>
            <a:miter lim="800000"/>
            <a:headEnd/>
            <a:tailEnd type="triangle" w="med" len="med"/>
          </a:ln>
          <a:effectLst/>
        </p:spPr>
      </p:cxnSp>
      <p:cxnSp>
        <p:nvCxnSpPr>
          <p:cNvPr id="106" name="AutoShape 7"/>
          <p:cNvCxnSpPr>
            <a:cxnSpLocks noChangeShapeType="1"/>
            <a:stCxn id="4101" idx="2"/>
            <a:endCxn id="75" idx="0"/>
          </p:cNvCxnSpPr>
          <p:nvPr/>
        </p:nvCxnSpPr>
        <p:spPr bwMode="auto">
          <a:xfrm rot="5400000">
            <a:off x="4337309" y="1025270"/>
            <a:ext cx="269362" cy="200023"/>
          </a:xfrm>
          <a:prstGeom prst="bentConnector3">
            <a:avLst>
              <a:gd name="adj1" fmla="val 50000"/>
            </a:avLst>
          </a:prstGeom>
          <a:noFill/>
          <a:ln w="9525">
            <a:solidFill>
              <a:schemeClr val="tx1"/>
            </a:solidFill>
            <a:miter lim="800000"/>
            <a:headEnd/>
            <a:tailEnd type="triangle" w="med" len="med"/>
          </a:ln>
          <a:effectLst/>
        </p:spPr>
      </p:cxnSp>
      <p:sp>
        <p:nvSpPr>
          <p:cNvPr id="110" name="Rectangle 22"/>
          <p:cNvSpPr>
            <a:spLocks noChangeArrowheads="1"/>
          </p:cNvSpPr>
          <p:nvPr/>
        </p:nvSpPr>
        <p:spPr bwMode="auto">
          <a:xfrm>
            <a:off x="1651440" y="3733800"/>
            <a:ext cx="682185"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Sports</a:t>
            </a:r>
          </a:p>
        </p:txBody>
      </p:sp>
      <p:sp>
        <p:nvSpPr>
          <p:cNvPr id="112" name="Rectangle 22"/>
          <p:cNvSpPr>
            <a:spLocks noChangeArrowheads="1"/>
          </p:cNvSpPr>
          <p:nvPr/>
        </p:nvSpPr>
        <p:spPr bwMode="auto">
          <a:xfrm>
            <a:off x="1651440" y="2616678"/>
            <a:ext cx="682185"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Advising</a:t>
            </a:r>
          </a:p>
        </p:txBody>
      </p:sp>
      <p:sp>
        <p:nvSpPr>
          <p:cNvPr id="114" name="Rectangle 22"/>
          <p:cNvSpPr>
            <a:spLocks noChangeArrowheads="1"/>
          </p:cNvSpPr>
          <p:nvPr/>
        </p:nvSpPr>
        <p:spPr bwMode="auto">
          <a:xfrm>
            <a:off x="7839029" y="2590800"/>
            <a:ext cx="600121"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Spain 2014</a:t>
            </a:r>
          </a:p>
        </p:txBody>
      </p:sp>
      <p:sp>
        <p:nvSpPr>
          <p:cNvPr id="48" name="Rectangle 22"/>
          <p:cNvSpPr>
            <a:spLocks noChangeArrowheads="1"/>
          </p:cNvSpPr>
          <p:nvPr/>
        </p:nvSpPr>
        <p:spPr bwMode="auto">
          <a:xfrm>
            <a:off x="4911825" y="1263502"/>
            <a:ext cx="563728" cy="480648"/>
          </a:xfrm>
          <a:prstGeom prst="rect">
            <a:avLst/>
          </a:prstGeom>
          <a:solidFill>
            <a:schemeClr val="bg1"/>
          </a:solidFill>
          <a:ln w="19050" algn="ctr">
            <a:solidFill>
              <a:srgbClr val="8390AD"/>
            </a:solidFill>
            <a:prstDash val="dash"/>
            <a:miter lim="800000"/>
            <a:headEnd/>
            <a:tailEnd/>
          </a:ln>
          <a:effectLst/>
        </p:spPr>
        <p:txBody>
          <a:bodyPr anchor="ctr"/>
          <a:lstStyle/>
          <a:p>
            <a:pPr algn="ctr"/>
            <a:r>
              <a:rPr lang="en-US" sz="800" dirty="0"/>
              <a:t>Housing</a:t>
            </a:r>
          </a:p>
        </p:txBody>
      </p:sp>
      <p:cxnSp>
        <p:nvCxnSpPr>
          <p:cNvPr id="49" name="AutoShape 7"/>
          <p:cNvCxnSpPr>
            <a:cxnSpLocks noChangeShapeType="1"/>
            <a:stCxn id="4101" idx="2"/>
            <a:endCxn id="48" idx="0"/>
          </p:cNvCxnSpPr>
          <p:nvPr/>
        </p:nvCxnSpPr>
        <p:spPr bwMode="auto">
          <a:xfrm rot="16200000" flipH="1">
            <a:off x="4746394" y="816207"/>
            <a:ext cx="272902" cy="621688"/>
          </a:xfrm>
          <a:prstGeom prst="bentConnector3">
            <a:avLst>
              <a:gd name="adj1" fmla="val 50000"/>
            </a:avLst>
          </a:prstGeom>
          <a:noFill/>
          <a:ln w="9525">
            <a:solidFill>
              <a:schemeClr val="tx1"/>
            </a:solidFill>
            <a:miter lim="800000"/>
            <a:headEnd/>
            <a:tailEnd type="triangle" w="med" len="med"/>
          </a:ln>
          <a:effectLst/>
        </p:spPr>
      </p:cxnSp>
      <p:sp>
        <p:nvSpPr>
          <p:cNvPr id="50" name="Rectangle 40"/>
          <p:cNvSpPr>
            <a:spLocks noChangeArrowheads="1"/>
          </p:cNvSpPr>
          <p:nvPr/>
        </p:nvSpPr>
        <p:spPr bwMode="auto">
          <a:xfrm>
            <a:off x="8517690" y="1268412"/>
            <a:ext cx="609600" cy="484188"/>
          </a:xfrm>
          <a:prstGeom prst="rect">
            <a:avLst/>
          </a:prstGeom>
          <a:solidFill>
            <a:schemeClr val="bg1"/>
          </a:solidFill>
          <a:ln w="19050" algn="ctr">
            <a:solidFill>
              <a:srgbClr val="8390AD"/>
            </a:solidFill>
            <a:miter lim="800000"/>
            <a:headEnd/>
            <a:tailEnd/>
          </a:ln>
          <a:effectLst/>
        </p:spPr>
        <p:txBody>
          <a:bodyPr anchor="ctr"/>
          <a:lstStyle/>
          <a:p>
            <a:pPr algn="ctr"/>
            <a:r>
              <a:rPr lang="en-US" sz="800" dirty="0"/>
              <a:t>Transportation</a:t>
            </a:r>
          </a:p>
        </p:txBody>
      </p:sp>
      <p:sp>
        <p:nvSpPr>
          <p:cNvPr id="60" name="Rectangle 40"/>
          <p:cNvSpPr>
            <a:spLocks noChangeArrowheads="1"/>
          </p:cNvSpPr>
          <p:nvPr/>
        </p:nvSpPr>
        <p:spPr bwMode="auto">
          <a:xfrm>
            <a:off x="730347" y="1259962"/>
            <a:ext cx="754728" cy="484188"/>
          </a:xfrm>
          <a:prstGeom prst="rect">
            <a:avLst/>
          </a:prstGeom>
          <a:solidFill>
            <a:schemeClr val="bg1"/>
          </a:solidFill>
          <a:ln w="19050" algn="ctr">
            <a:solidFill>
              <a:srgbClr val="8390AD"/>
            </a:solidFill>
            <a:miter lim="800000"/>
            <a:headEnd/>
            <a:tailEnd/>
          </a:ln>
          <a:effectLst/>
        </p:spPr>
        <p:txBody>
          <a:bodyPr anchor="ctr"/>
          <a:lstStyle/>
          <a:p>
            <a:pPr algn="ctr"/>
            <a:r>
              <a:rPr lang="en-US" sz="800" dirty="0"/>
              <a:t>Activities</a:t>
            </a:r>
          </a:p>
        </p:txBody>
      </p:sp>
      <p:cxnSp>
        <p:nvCxnSpPr>
          <p:cNvPr id="81" name="AutoShape 7"/>
          <p:cNvCxnSpPr>
            <a:cxnSpLocks noChangeShapeType="1"/>
            <a:stCxn id="4101" idx="2"/>
            <a:endCxn id="60" idx="0"/>
          </p:cNvCxnSpPr>
          <p:nvPr/>
        </p:nvCxnSpPr>
        <p:spPr bwMode="auto">
          <a:xfrm rot="5400000">
            <a:off x="2705175" y="-606864"/>
            <a:ext cx="269362" cy="3464290"/>
          </a:xfrm>
          <a:prstGeom prst="bentConnector3">
            <a:avLst>
              <a:gd name="adj1" fmla="val 50000"/>
            </a:avLst>
          </a:prstGeom>
          <a:noFill/>
          <a:ln w="9525">
            <a:solidFill>
              <a:schemeClr val="tx1"/>
            </a:solidFill>
            <a:miter lim="800000"/>
            <a:headEnd/>
            <a:tailEnd type="triangle" w="med" len="med"/>
          </a:ln>
          <a:effectLst/>
        </p:spPr>
      </p:cxnSp>
      <p:sp>
        <p:nvSpPr>
          <p:cNvPr id="85" name="Rectangle 40"/>
          <p:cNvSpPr>
            <a:spLocks noChangeArrowheads="1"/>
          </p:cNvSpPr>
          <p:nvPr/>
        </p:nvSpPr>
        <p:spPr bwMode="auto">
          <a:xfrm>
            <a:off x="7056994" y="1268412"/>
            <a:ext cx="609600" cy="484188"/>
          </a:xfrm>
          <a:prstGeom prst="rect">
            <a:avLst/>
          </a:prstGeom>
          <a:solidFill>
            <a:schemeClr val="bg1"/>
          </a:solidFill>
          <a:ln w="19050" algn="ctr">
            <a:solidFill>
              <a:srgbClr val="8390AD"/>
            </a:solidFill>
            <a:miter lim="800000"/>
            <a:headEnd/>
            <a:tailEnd/>
          </a:ln>
          <a:effectLst/>
        </p:spPr>
        <p:txBody>
          <a:bodyPr anchor="ctr"/>
          <a:lstStyle/>
          <a:p>
            <a:pPr algn="ctr"/>
            <a:r>
              <a:rPr lang="en-US" sz="800" dirty="0"/>
              <a:t>Student Affairs</a:t>
            </a:r>
          </a:p>
        </p:txBody>
      </p:sp>
      <p:cxnSp>
        <p:nvCxnSpPr>
          <p:cNvPr id="87" name="AutoShape 7"/>
          <p:cNvCxnSpPr>
            <a:cxnSpLocks noChangeShapeType="1"/>
            <a:stCxn id="4101" idx="2"/>
            <a:endCxn id="85" idx="0"/>
          </p:cNvCxnSpPr>
          <p:nvPr/>
        </p:nvCxnSpPr>
        <p:spPr bwMode="auto">
          <a:xfrm rot="16200000" flipH="1">
            <a:off x="5827991" y="-265391"/>
            <a:ext cx="277812" cy="2789793"/>
          </a:xfrm>
          <a:prstGeom prst="bentConnector3">
            <a:avLst>
              <a:gd name="adj1" fmla="val 50000"/>
            </a:avLst>
          </a:prstGeom>
          <a:noFill/>
          <a:ln w="9525">
            <a:solidFill>
              <a:schemeClr val="tx1"/>
            </a:solidFill>
            <a:miter lim="800000"/>
            <a:headEnd/>
            <a:tailEnd type="triangle" w="med" len="med"/>
          </a:ln>
          <a:effectLst/>
        </p:spPr>
      </p:cxnSp>
      <p:sp>
        <p:nvSpPr>
          <p:cNvPr id="90" name="Rectangle 22"/>
          <p:cNvSpPr>
            <a:spLocks noChangeArrowheads="1"/>
          </p:cNvSpPr>
          <p:nvPr/>
        </p:nvSpPr>
        <p:spPr bwMode="auto">
          <a:xfrm>
            <a:off x="1647825" y="2209800"/>
            <a:ext cx="682185"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Jim Spillers</a:t>
            </a:r>
          </a:p>
        </p:txBody>
      </p:sp>
      <p:sp>
        <p:nvSpPr>
          <p:cNvPr id="97" name="Rectangle 22"/>
          <p:cNvSpPr>
            <a:spLocks noChangeArrowheads="1"/>
          </p:cNvSpPr>
          <p:nvPr/>
        </p:nvSpPr>
        <p:spPr bwMode="auto">
          <a:xfrm>
            <a:off x="3977933" y="1828800"/>
            <a:ext cx="813145"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Friends of Music</a:t>
            </a:r>
          </a:p>
        </p:txBody>
      </p:sp>
      <p:sp>
        <p:nvSpPr>
          <p:cNvPr id="99" name="Rectangle 22"/>
          <p:cNvSpPr>
            <a:spLocks noChangeArrowheads="1"/>
          </p:cNvSpPr>
          <p:nvPr/>
        </p:nvSpPr>
        <p:spPr bwMode="auto">
          <a:xfrm>
            <a:off x="3977933" y="2305050"/>
            <a:ext cx="813145"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String Quartet</a:t>
            </a:r>
          </a:p>
        </p:txBody>
      </p:sp>
      <p:sp>
        <p:nvSpPr>
          <p:cNvPr id="100" name="Rectangle 22"/>
          <p:cNvSpPr>
            <a:spLocks noChangeArrowheads="1"/>
          </p:cNvSpPr>
          <p:nvPr/>
        </p:nvSpPr>
        <p:spPr bwMode="auto">
          <a:xfrm>
            <a:off x="3977933" y="2781300"/>
            <a:ext cx="813145"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Musical Director</a:t>
            </a:r>
          </a:p>
        </p:txBody>
      </p:sp>
      <p:sp>
        <p:nvSpPr>
          <p:cNvPr id="101" name="Rectangle 22"/>
          <p:cNvSpPr>
            <a:spLocks noChangeArrowheads="1"/>
          </p:cNvSpPr>
          <p:nvPr/>
        </p:nvSpPr>
        <p:spPr bwMode="auto">
          <a:xfrm>
            <a:off x="3977933" y="3257550"/>
            <a:ext cx="813145"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Audio Sample</a:t>
            </a:r>
          </a:p>
        </p:txBody>
      </p:sp>
      <p:sp>
        <p:nvSpPr>
          <p:cNvPr id="102" name="Rectangle 22"/>
          <p:cNvSpPr>
            <a:spLocks noChangeArrowheads="1"/>
          </p:cNvSpPr>
          <p:nvPr/>
        </p:nvSpPr>
        <p:spPr bwMode="auto">
          <a:xfrm>
            <a:off x="3977933" y="3733800"/>
            <a:ext cx="813145"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GMC Audition</a:t>
            </a:r>
          </a:p>
        </p:txBody>
      </p:sp>
      <p:sp>
        <p:nvSpPr>
          <p:cNvPr id="103" name="Rectangle 22"/>
          <p:cNvSpPr>
            <a:spLocks noChangeArrowheads="1"/>
          </p:cNvSpPr>
          <p:nvPr/>
        </p:nvSpPr>
        <p:spPr bwMode="auto">
          <a:xfrm>
            <a:off x="3977933" y="4191000"/>
            <a:ext cx="813145"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800" dirty="0" smtClean="0"/>
              <a:t>GSO Audition</a:t>
            </a:r>
          </a:p>
        </p:txBody>
      </p:sp>
      <p:sp>
        <p:nvSpPr>
          <p:cNvPr id="104" name="Rectangle 22"/>
          <p:cNvSpPr>
            <a:spLocks noChangeArrowheads="1"/>
          </p:cNvSpPr>
          <p:nvPr/>
        </p:nvSpPr>
        <p:spPr bwMode="auto">
          <a:xfrm>
            <a:off x="5619750" y="1828800"/>
            <a:ext cx="594067"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Fine Art Affaire</a:t>
            </a:r>
          </a:p>
        </p:txBody>
      </p:sp>
      <p:sp>
        <p:nvSpPr>
          <p:cNvPr id="105" name="Rectangle 22"/>
          <p:cNvSpPr>
            <a:spLocks noChangeArrowheads="1"/>
          </p:cNvSpPr>
          <p:nvPr/>
        </p:nvSpPr>
        <p:spPr bwMode="auto">
          <a:xfrm>
            <a:off x="5619750" y="2305050"/>
            <a:ext cx="594067"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Location &amp; Hours</a:t>
            </a:r>
          </a:p>
        </p:txBody>
      </p:sp>
      <p:sp>
        <p:nvSpPr>
          <p:cNvPr id="107" name="Rectangle 22"/>
          <p:cNvSpPr>
            <a:spLocks noChangeArrowheads="1"/>
          </p:cNvSpPr>
          <p:nvPr/>
        </p:nvSpPr>
        <p:spPr bwMode="auto">
          <a:xfrm>
            <a:off x="5619750" y="2781300"/>
            <a:ext cx="594067"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Past Exhibits</a:t>
            </a:r>
          </a:p>
        </p:txBody>
      </p:sp>
      <p:sp>
        <p:nvSpPr>
          <p:cNvPr id="108" name="Rectangle 22"/>
          <p:cNvSpPr>
            <a:spLocks noChangeArrowheads="1"/>
          </p:cNvSpPr>
          <p:nvPr/>
        </p:nvSpPr>
        <p:spPr bwMode="auto">
          <a:xfrm>
            <a:off x="5619750" y="3257550"/>
            <a:ext cx="594067" cy="3810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Viewpoint</a:t>
            </a:r>
          </a:p>
        </p:txBody>
      </p:sp>
      <p:sp>
        <p:nvSpPr>
          <p:cNvPr id="119" name="Rectangle 22"/>
          <p:cNvSpPr>
            <a:spLocks noChangeArrowheads="1"/>
          </p:cNvSpPr>
          <p:nvPr/>
        </p:nvSpPr>
        <p:spPr bwMode="auto">
          <a:xfrm>
            <a:off x="7061686" y="1828800"/>
            <a:ext cx="615464"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Information</a:t>
            </a:r>
          </a:p>
        </p:txBody>
      </p:sp>
      <p:sp>
        <p:nvSpPr>
          <p:cNvPr id="120" name="Rectangle 22"/>
          <p:cNvSpPr>
            <a:spLocks noChangeArrowheads="1"/>
          </p:cNvSpPr>
          <p:nvPr/>
        </p:nvSpPr>
        <p:spPr bwMode="auto">
          <a:xfrm>
            <a:off x="7061686" y="2252133"/>
            <a:ext cx="615464" cy="304800"/>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WACC</a:t>
            </a:r>
          </a:p>
        </p:txBody>
      </p:sp>
      <p:cxnSp>
        <p:nvCxnSpPr>
          <p:cNvPr id="121" name="AutoShape 7"/>
          <p:cNvCxnSpPr>
            <a:cxnSpLocks noChangeShapeType="1"/>
            <a:stCxn id="4101" idx="2"/>
            <a:endCxn id="50" idx="0"/>
          </p:cNvCxnSpPr>
          <p:nvPr/>
        </p:nvCxnSpPr>
        <p:spPr bwMode="auto">
          <a:xfrm rot="16200000" flipH="1">
            <a:off x="6558339" y="-995739"/>
            <a:ext cx="277812" cy="4250489"/>
          </a:xfrm>
          <a:prstGeom prst="bentConnector3">
            <a:avLst>
              <a:gd name="adj1" fmla="val 50000"/>
            </a:avLst>
          </a:prstGeom>
          <a:noFill/>
          <a:ln w="9525">
            <a:solidFill>
              <a:schemeClr val="tx1"/>
            </a:solidFill>
            <a:miter lim="800000"/>
            <a:headEnd/>
            <a:tailEnd type="triangle" w="med" len="med"/>
          </a:ln>
          <a:effectLst/>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1" name="Rectangle 75"/>
          <p:cNvSpPr>
            <a:spLocks noGrp="1" noChangeArrowheads="1"/>
          </p:cNvSpPr>
          <p:nvPr>
            <p:ph type="title" idx="4294967295"/>
          </p:nvPr>
        </p:nvSpPr>
        <p:spPr>
          <a:xfrm>
            <a:off x="3886200" y="0"/>
            <a:ext cx="5257800" cy="533400"/>
          </a:xfrm>
        </p:spPr>
        <p:txBody>
          <a:bodyPr/>
          <a:lstStyle/>
          <a:p>
            <a:r>
              <a:rPr lang="en-US" dirty="0" smtClean="0"/>
              <a:t>Grossmont Tier 2 Navigation</a:t>
            </a:r>
            <a:endParaRPr lang="en-US" dirty="0"/>
          </a:p>
        </p:txBody>
      </p:sp>
      <p:sp>
        <p:nvSpPr>
          <p:cNvPr id="4101" name="Rectangle 5"/>
          <p:cNvSpPr>
            <a:spLocks noChangeArrowheads="1"/>
          </p:cNvSpPr>
          <p:nvPr/>
        </p:nvSpPr>
        <p:spPr bwMode="auto">
          <a:xfrm>
            <a:off x="4046538" y="7620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News &amp; Events</a:t>
            </a:r>
            <a:endParaRPr lang="en-US" sz="1000" b="1" dirty="0"/>
          </a:p>
        </p:txBody>
      </p:sp>
      <p:cxnSp>
        <p:nvCxnSpPr>
          <p:cNvPr id="138" name="AutoShape 7"/>
          <p:cNvCxnSpPr>
            <a:cxnSpLocks noChangeShapeType="1"/>
            <a:stCxn id="4101" idx="2"/>
            <a:endCxn id="81" idx="0"/>
          </p:cNvCxnSpPr>
          <p:nvPr/>
        </p:nvCxnSpPr>
        <p:spPr bwMode="auto">
          <a:xfrm rot="16200000" flipH="1">
            <a:off x="4869977" y="845023"/>
            <a:ext cx="249866" cy="845819"/>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80" idx="0"/>
          </p:cNvCxnSpPr>
          <p:nvPr/>
        </p:nvCxnSpPr>
        <p:spPr bwMode="auto">
          <a:xfrm rot="5400000">
            <a:off x="3805717" y="626582"/>
            <a:ext cx="249866" cy="1282702"/>
          </a:xfrm>
          <a:prstGeom prst="bentConnector3">
            <a:avLst>
              <a:gd name="adj1" fmla="val 50000"/>
            </a:avLst>
          </a:prstGeom>
          <a:noFill/>
          <a:ln w="9525">
            <a:solidFill>
              <a:schemeClr val="tx1"/>
            </a:solidFill>
            <a:miter lim="800000"/>
            <a:headEnd/>
            <a:tailEnd type="triangle" w="med" len="med"/>
          </a:ln>
          <a:effectLst/>
        </p:spPr>
      </p:cxnSp>
      <p:sp>
        <p:nvSpPr>
          <p:cNvPr id="80" name="Rectangle 54"/>
          <p:cNvSpPr>
            <a:spLocks noChangeArrowheads="1"/>
          </p:cNvSpPr>
          <p:nvPr/>
        </p:nvSpPr>
        <p:spPr bwMode="auto">
          <a:xfrm>
            <a:off x="2992119" y="1392866"/>
            <a:ext cx="59436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900" dirty="0" smtClean="0"/>
              <a:t>Current </a:t>
            </a:r>
          </a:p>
          <a:p>
            <a:pPr algn="ctr"/>
            <a:r>
              <a:rPr lang="en-US" sz="900" dirty="0" smtClean="0"/>
              <a:t>News </a:t>
            </a:r>
          </a:p>
          <a:p>
            <a:pPr algn="ctr"/>
            <a:r>
              <a:rPr lang="en-US" sz="900" dirty="0" smtClean="0"/>
              <a:t>Listing</a:t>
            </a:r>
            <a:endParaRPr lang="en-US" sz="900" dirty="0"/>
          </a:p>
        </p:txBody>
      </p:sp>
      <p:sp>
        <p:nvSpPr>
          <p:cNvPr id="81" name="Rectangle 88"/>
          <p:cNvSpPr>
            <a:spLocks noChangeArrowheads="1"/>
          </p:cNvSpPr>
          <p:nvPr/>
        </p:nvSpPr>
        <p:spPr bwMode="auto">
          <a:xfrm>
            <a:off x="5120640" y="1392866"/>
            <a:ext cx="594360" cy="484188"/>
          </a:xfrm>
          <a:prstGeom prst="rect">
            <a:avLst/>
          </a:prstGeom>
          <a:solidFill>
            <a:schemeClr val="bg1"/>
          </a:solidFill>
          <a:ln w="9525" algn="ctr">
            <a:solidFill>
              <a:srgbClr val="8390AD"/>
            </a:solidFill>
            <a:miter lim="800000"/>
            <a:headEnd/>
            <a:tailEnd/>
          </a:ln>
          <a:effectLst/>
        </p:spPr>
        <p:txBody>
          <a:bodyPr lIns="0" tIns="0" rIns="0" bIns="0" anchor="ctr"/>
          <a:lstStyle/>
          <a:p>
            <a:pPr algn="ctr"/>
            <a:r>
              <a:rPr lang="en-US" sz="900" dirty="0" smtClean="0"/>
              <a:t>Event</a:t>
            </a:r>
          </a:p>
          <a:p>
            <a:pPr algn="ctr"/>
            <a:r>
              <a:rPr lang="en-US" sz="900" dirty="0" smtClean="0"/>
              <a:t>Listing</a:t>
            </a:r>
            <a:endParaRPr lang="en-US" sz="900" dirty="0"/>
          </a:p>
        </p:txBody>
      </p:sp>
      <p:sp>
        <p:nvSpPr>
          <p:cNvPr id="82" name="Rectangle 22"/>
          <p:cNvSpPr>
            <a:spLocks noChangeArrowheads="1"/>
          </p:cNvSpPr>
          <p:nvPr/>
        </p:nvSpPr>
        <p:spPr bwMode="auto">
          <a:xfrm>
            <a:off x="2514600" y="1981200"/>
            <a:ext cx="762000" cy="606082"/>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News Detail</a:t>
            </a:r>
          </a:p>
        </p:txBody>
      </p:sp>
      <p:sp>
        <p:nvSpPr>
          <p:cNvPr id="83" name="Rectangle 22"/>
          <p:cNvSpPr>
            <a:spLocks noChangeArrowheads="1"/>
          </p:cNvSpPr>
          <p:nvPr/>
        </p:nvSpPr>
        <p:spPr bwMode="auto">
          <a:xfrm>
            <a:off x="4648200" y="2000249"/>
            <a:ext cx="762000" cy="587033"/>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Event Detail</a:t>
            </a:r>
          </a:p>
        </p:txBody>
      </p:sp>
      <p:sp>
        <p:nvSpPr>
          <p:cNvPr id="84" name="Rectangle 22"/>
          <p:cNvSpPr>
            <a:spLocks noChangeArrowheads="1"/>
          </p:cNvSpPr>
          <p:nvPr/>
        </p:nvSpPr>
        <p:spPr bwMode="auto">
          <a:xfrm>
            <a:off x="5562600" y="1981200"/>
            <a:ext cx="762000" cy="606082"/>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smtClean="0"/>
              <a:t>Submit Event Form</a:t>
            </a:r>
          </a:p>
        </p:txBody>
      </p:sp>
      <p:sp>
        <p:nvSpPr>
          <p:cNvPr id="11" name="Rectangle 54"/>
          <p:cNvSpPr>
            <a:spLocks noChangeArrowheads="1"/>
          </p:cNvSpPr>
          <p:nvPr/>
        </p:nvSpPr>
        <p:spPr bwMode="auto">
          <a:xfrm>
            <a:off x="3429000" y="2003895"/>
            <a:ext cx="758952" cy="583387"/>
          </a:xfrm>
          <a:prstGeom prst="rect">
            <a:avLst/>
          </a:prstGeom>
          <a:solidFill>
            <a:schemeClr val="bg1"/>
          </a:solidFill>
          <a:ln w="12700">
            <a:solidFill>
              <a:schemeClr val="tx1"/>
            </a:solidFill>
            <a:miter lim="800000"/>
            <a:headEnd/>
            <a:tailEnd/>
          </a:ln>
          <a:effectLst/>
        </p:spPr>
        <p:txBody>
          <a:bodyPr wrap="square" anchor="ctr"/>
          <a:lstStyle/>
          <a:p>
            <a:pPr algn="ctr"/>
            <a:r>
              <a:rPr lang="en-US" sz="900" dirty="0"/>
              <a:t>Archive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4"/>
          <p:cNvSpPr>
            <a:spLocks noGrp="1"/>
          </p:cNvSpPr>
          <p:nvPr>
            <p:ph type="sldNum" sz="quarter" idx="12"/>
          </p:nvPr>
        </p:nvSpPr>
        <p:spPr/>
        <p:txBody>
          <a:bodyPr/>
          <a:lstStyle/>
          <a:p>
            <a:fld id="{03A9AE10-60CA-432F-A5A0-6198CB863B27}" type="slidenum">
              <a:rPr lang="en-US"/>
              <a:pPr/>
              <a:t>8</a:t>
            </a:fld>
            <a:endParaRPr lang="en-US" dirty="0"/>
          </a:p>
        </p:txBody>
      </p:sp>
      <p:sp>
        <p:nvSpPr>
          <p:cNvPr id="4171" name="Rectangle 75"/>
          <p:cNvSpPr>
            <a:spLocks noGrp="1" noChangeArrowheads="1"/>
          </p:cNvSpPr>
          <p:nvPr>
            <p:ph type="title" idx="4294967295"/>
          </p:nvPr>
        </p:nvSpPr>
        <p:spPr>
          <a:xfrm>
            <a:off x="3886200" y="0"/>
            <a:ext cx="5257800" cy="533400"/>
          </a:xfrm>
        </p:spPr>
        <p:txBody>
          <a:bodyPr/>
          <a:lstStyle/>
          <a:p>
            <a:r>
              <a:rPr lang="en-US" dirty="0" smtClean="0"/>
              <a:t>Grossmont 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About Us</a:t>
            </a:r>
            <a:endParaRPr lang="en-US" sz="1000" b="1" dirty="0"/>
          </a:p>
        </p:txBody>
      </p:sp>
      <p:cxnSp>
        <p:nvCxnSpPr>
          <p:cNvPr id="127" name="AutoShape 7"/>
          <p:cNvCxnSpPr>
            <a:cxnSpLocks noChangeShapeType="1"/>
            <a:stCxn id="4101" idx="2"/>
            <a:endCxn id="4150" idx="0"/>
          </p:cNvCxnSpPr>
          <p:nvPr/>
        </p:nvCxnSpPr>
        <p:spPr bwMode="auto">
          <a:xfrm rot="5400000">
            <a:off x="2412493" y="-940308"/>
            <a:ext cx="228600" cy="4090417"/>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p:cNvCxnSpPr>
          <p:nvPr/>
        </p:nvCxnSpPr>
        <p:spPr bwMode="auto">
          <a:xfrm rot="5400000">
            <a:off x="2793951" y="-537584"/>
            <a:ext cx="249866" cy="3306234"/>
          </a:xfrm>
          <a:prstGeom prst="bentConnector3">
            <a:avLst>
              <a:gd name="adj1" fmla="val 50000"/>
            </a:avLst>
          </a:prstGeom>
          <a:noFill/>
          <a:ln w="9525">
            <a:solidFill>
              <a:schemeClr val="tx1"/>
            </a:solidFill>
            <a:miter lim="800000"/>
            <a:headEnd/>
            <a:tailEnd type="triangle" w="med" len="med"/>
          </a:ln>
          <a:effectLst/>
        </p:spPr>
      </p:cxnSp>
      <p:cxnSp>
        <p:nvCxnSpPr>
          <p:cNvPr id="77" name="AutoShape 7"/>
          <p:cNvCxnSpPr>
            <a:cxnSpLocks noChangeShapeType="1"/>
            <a:stCxn id="4101" idx="2"/>
            <a:endCxn id="74" idx="0"/>
          </p:cNvCxnSpPr>
          <p:nvPr/>
        </p:nvCxnSpPr>
        <p:spPr bwMode="auto">
          <a:xfrm rot="16200000" flipH="1">
            <a:off x="5164485" y="398115"/>
            <a:ext cx="228600" cy="1413569"/>
          </a:xfrm>
          <a:prstGeom prst="bentConnector3">
            <a:avLst>
              <a:gd name="adj1" fmla="val 50000"/>
            </a:avLst>
          </a:prstGeom>
          <a:noFill/>
          <a:ln w="9525">
            <a:solidFill>
              <a:schemeClr val="tx1"/>
            </a:solidFill>
            <a:miter lim="800000"/>
            <a:headEnd/>
            <a:tailEnd type="triangle" w="med" len="med"/>
          </a:ln>
          <a:effectLst/>
        </p:spPr>
      </p:cxnSp>
      <p:cxnSp>
        <p:nvCxnSpPr>
          <p:cNvPr id="79" name="AutoShape 7"/>
          <p:cNvCxnSpPr>
            <a:cxnSpLocks noChangeShapeType="1"/>
            <a:stCxn id="4101" idx="2"/>
            <a:endCxn id="55" idx="0"/>
          </p:cNvCxnSpPr>
          <p:nvPr/>
        </p:nvCxnSpPr>
        <p:spPr bwMode="auto">
          <a:xfrm rot="16200000" flipH="1">
            <a:off x="6081816" y="-519216"/>
            <a:ext cx="228600" cy="3248231"/>
          </a:xfrm>
          <a:prstGeom prst="bentConnector3">
            <a:avLst>
              <a:gd name="adj1" fmla="val 50000"/>
            </a:avLst>
          </a:prstGeom>
          <a:noFill/>
          <a:ln w="9525">
            <a:solidFill>
              <a:schemeClr val="tx1"/>
            </a:solidFill>
            <a:miter lim="800000"/>
            <a:headEnd/>
            <a:tailEnd type="triangle" w="med" len="med"/>
          </a:ln>
          <a:effectLst/>
        </p:spPr>
      </p:cxnSp>
      <p:sp>
        <p:nvSpPr>
          <p:cNvPr id="4150" name="Rectangle 54"/>
          <p:cNvSpPr>
            <a:spLocks noChangeArrowheads="1"/>
          </p:cNvSpPr>
          <p:nvPr/>
        </p:nvSpPr>
        <p:spPr bwMode="auto">
          <a:xfrm>
            <a:off x="106680" y="1219200"/>
            <a:ext cx="749808" cy="457200"/>
          </a:xfrm>
          <a:prstGeom prst="rect">
            <a:avLst/>
          </a:prstGeom>
          <a:solidFill>
            <a:schemeClr val="bg1"/>
          </a:solidFill>
          <a:ln w="19050" algn="ctr">
            <a:solidFill>
              <a:srgbClr val="8390AD"/>
            </a:solidFill>
            <a:miter lim="800000"/>
            <a:headEnd/>
            <a:tailEnd/>
          </a:ln>
          <a:effectLst/>
        </p:spPr>
        <p:txBody>
          <a:bodyPr lIns="0" tIns="0" rIns="0" bIns="0" anchor="ctr"/>
          <a:lstStyle/>
          <a:p>
            <a:pPr algn="ctr"/>
            <a:r>
              <a:rPr lang="en-US" sz="800" dirty="0" smtClean="0"/>
              <a:t>President’s Message</a:t>
            </a:r>
            <a:endParaRPr lang="en-US" sz="800" dirty="0"/>
          </a:p>
        </p:txBody>
      </p:sp>
      <p:sp>
        <p:nvSpPr>
          <p:cNvPr id="74" name="Rectangle 88"/>
          <p:cNvSpPr>
            <a:spLocks noChangeArrowheads="1"/>
          </p:cNvSpPr>
          <p:nvPr/>
        </p:nvSpPr>
        <p:spPr bwMode="auto">
          <a:xfrm>
            <a:off x="5610666" y="1219200"/>
            <a:ext cx="749808" cy="457200"/>
          </a:xfrm>
          <a:prstGeom prst="rect">
            <a:avLst/>
          </a:prstGeom>
          <a:solidFill>
            <a:srgbClr val="E5FF9B"/>
          </a:solidFill>
          <a:ln w="28575" algn="ctr">
            <a:solidFill>
              <a:srgbClr val="8390AD"/>
            </a:solidFill>
            <a:miter lim="800000"/>
            <a:headEnd/>
            <a:tailEnd/>
          </a:ln>
          <a:effectLst/>
        </p:spPr>
        <p:txBody>
          <a:bodyPr lIns="0" tIns="0" rIns="0" bIns="0" anchor="ctr"/>
          <a:lstStyle/>
          <a:p>
            <a:pPr algn="ctr"/>
            <a:r>
              <a:rPr lang="en-US" sz="800" dirty="0" smtClean="0"/>
              <a:t>Foundation</a:t>
            </a:r>
            <a:endParaRPr lang="en-US" sz="800" dirty="0"/>
          </a:p>
        </p:txBody>
      </p:sp>
      <p:sp>
        <p:nvSpPr>
          <p:cNvPr id="264" name="Rectangle 40"/>
          <p:cNvSpPr>
            <a:spLocks noChangeArrowheads="1"/>
          </p:cNvSpPr>
          <p:nvPr/>
        </p:nvSpPr>
        <p:spPr bwMode="auto">
          <a:xfrm>
            <a:off x="6527997" y="1219200"/>
            <a:ext cx="749808" cy="457200"/>
          </a:xfrm>
          <a:prstGeom prst="rect">
            <a:avLst/>
          </a:prstGeom>
          <a:solidFill>
            <a:schemeClr val="bg1"/>
          </a:solidFill>
          <a:ln w="19050" algn="ctr">
            <a:solidFill>
              <a:srgbClr val="8390AD"/>
            </a:solidFill>
            <a:miter lim="800000"/>
            <a:headEnd/>
            <a:tailEnd/>
          </a:ln>
          <a:effectLst/>
        </p:spPr>
        <p:txBody>
          <a:bodyPr lIns="0" tIns="0" rIns="0" bIns="0" anchor="ctr"/>
          <a:lstStyle/>
          <a:p>
            <a:pPr algn="ctr"/>
            <a:r>
              <a:rPr lang="en-US" sz="800" dirty="0"/>
              <a:t>Mission Statement</a:t>
            </a:r>
          </a:p>
        </p:txBody>
      </p:sp>
      <p:cxnSp>
        <p:nvCxnSpPr>
          <p:cNvPr id="196" name="AutoShape 7"/>
          <p:cNvCxnSpPr>
            <a:cxnSpLocks noChangeShapeType="1"/>
            <a:stCxn id="4101" idx="2"/>
            <a:endCxn id="264" idx="0"/>
          </p:cNvCxnSpPr>
          <p:nvPr/>
        </p:nvCxnSpPr>
        <p:spPr bwMode="auto">
          <a:xfrm rot="16200000" flipH="1">
            <a:off x="5623151" y="-60550"/>
            <a:ext cx="228600" cy="2330900"/>
          </a:xfrm>
          <a:prstGeom prst="bentConnector3">
            <a:avLst>
              <a:gd name="adj1" fmla="val 50000"/>
            </a:avLst>
          </a:prstGeom>
          <a:noFill/>
          <a:ln w="9525">
            <a:solidFill>
              <a:schemeClr val="tx1"/>
            </a:solidFill>
            <a:miter lim="800000"/>
            <a:headEnd/>
            <a:tailEnd type="triangle" w="med" len="med"/>
          </a:ln>
          <a:effectLst/>
        </p:spPr>
      </p:cxnSp>
      <p:sp>
        <p:nvSpPr>
          <p:cNvPr id="306" name="Rectangle 22"/>
          <p:cNvSpPr>
            <a:spLocks noChangeArrowheads="1"/>
          </p:cNvSpPr>
          <p:nvPr/>
        </p:nvSpPr>
        <p:spPr bwMode="auto">
          <a:xfrm>
            <a:off x="7467600" y="1752600"/>
            <a:ext cx="694705"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Maps &amp; Directions</a:t>
            </a:r>
          </a:p>
        </p:txBody>
      </p:sp>
      <p:sp>
        <p:nvSpPr>
          <p:cNvPr id="359" name="Rectangle 22"/>
          <p:cNvSpPr>
            <a:spLocks noChangeArrowheads="1"/>
          </p:cNvSpPr>
          <p:nvPr/>
        </p:nvSpPr>
        <p:spPr bwMode="auto">
          <a:xfrm>
            <a:off x="7467600" y="2286000"/>
            <a:ext cx="694705" cy="457200"/>
          </a:xfrm>
          <a:prstGeom prst="rect">
            <a:avLst/>
          </a:prstGeom>
          <a:solidFill>
            <a:schemeClr val="bg1"/>
          </a:solidFill>
          <a:ln w="12700">
            <a:solidFill>
              <a:schemeClr val="tx1"/>
            </a:solidFill>
            <a:prstDash val="dash"/>
            <a:miter lim="800000"/>
            <a:headEnd/>
            <a:tailEnd/>
          </a:ln>
          <a:effectLst/>
        </p:spPr>
        <p:txBody>
          <a:bodyPr wrap="square" lIns="0" tIns="0" rIns="0" bIns="0" anchor="ctr"/>
          <a:lstStyle/>
          <a:p>
            <a:pPr algn="ctr"/>
            <a:r>
              <a:rPr lang="en-US" sz="800" dirty="0" smtClean="0"/>
              <a:t>Public Transportation</a:t>
            </a:r>
          </a:p>
        </p:txBody>
      </p:sp>
      <p:cxnSp>
        <p:nvCxnSpPr>
          <p:cNvPr id="80" name="AutoShape 7"/>
          <p:cNvCxnSpPr>
            <a:cxnSpLocks noChangeShapeType="1"/>
            <a:stCxn id="4101" idx="2"/>
            <a:endCxn id="52" idx="0"/>
          </p:cNvCxnSpPr>
          <p:nvPr/>
        </p:nvCxnSpPr>
        <p:spPr bwMode="auto">
          <a:xfrm rot="16200000" flipH="1">
            <a:off x="4705820" y="856781"/>
            <a:ext cx="228600" cy="496238"/>
          </a:xfrm>
          <a:prstGeom prst="bentConnector3">
            <a:avLst>
              <a:gd name="adj1" fmla="val 50000"/>
            </a:avLst>
          </a:prstGeom>
          <a:noFill/>
          <a:ln w="9525">
            <a:solidFill>
              <a:schemeClr val="tx1"/>
            </a:solidFill>
            <a:miter lim="800000"/>
            <a:headEnd/>
            <a:tailEnd type="triangle" w="med" len="med"/>
          </a:ln>
          <a:effectLst/>
        </p:spPr>
      </p:cxnSp>
      <p:cxnSp>
        <p:nvCxnSpPr>
          <p:cNvPr id="83" name="AutoShape 7"/>
          <p:cNvCxnSpPr>
            <a:cxnSpLocks noChangeShapeType="1"/>
            <a:stCxn id="4101" idx="2"/>
          </p:cNvCxnSpPr>
          <p:nvPr/>
        </p:nvCxnSpPr>
        <p:spPr bwMode="auto">
          <a:xfrm rot="5400000">
            <a:off x="3224905" y="-106630"/>
            <a:ext cx="249866" cy="2444327"/>
          </a:xfrm>
          <a:prstGeom prst="bentConnector3">
            <a:avLst>
              <a:gd name="adj1" fmla="val 50000"/>
            </a:avLst>
          </a:prstGeom>
          <a:noFill/>
          <a:ln w="9525">
            <a:solidFill>
              <a:schemeClr val="tx1"/>
            </a:solidFill>
            <a:miter lim="800000"/>
            <a:headEnd/>
            <a:tailEnd type="triangle" w="med" len="med"/>
          </a:ln>
          <a:effectLst/>
        </p:spPr>
      </p:cxnSp>
      <p:sp>
        <p:nvSpPr>
          <p:cNvPr id="41" name="Rectangle 88"/>
          <p:cNvSpPr>
            <a:spLocks noChangeArrowheads="1"/>
          </p:cNvSpPr>
          <p:nvPr/>
        </p:nvSpPr>
        <p:spPr bwMode="auto">
          <a:xfrm>
            <a:off x="7467600" y="2900748"/>
            <a:ext cx="694705" cy="484188"/>
          </a:xfrm>
          <a:prstGeom prst="rect">
            <a:avLst/>
          </a:prstGeom>
          <a:solidFill>
            <a:srgbClr val="E5FF9B"/>
          </a:solidFill>
          <a:ln w="9525">
            <a:solidFill>
              <a:srgbClr val="8390AD"/>
            </a:solidFill>
            <a:miter lim="800000"/>
            <a:headEnd/>
            <a:tailEnd/>
          </a:ln>
          <a:effectLst/>
        </p:spPr>
        <p:txBody>
          <a:bodyPr anchor="ctr"/>
          <a:lstStyle/>
          <a:p>
            <a:pPr algn="ctr"/>
            <a:r>
              <a:rPr lang="en-US" sz="900" dirty="0" smtClean="0"/>
              <a:t>Parking &amp; Public Safety</a:t>
            </a:r>
            <a:endParaRPr lang="en-US" sz="900" dirty="0"/>
          </a:p>
        </p:txBody>
      </p:sp>
      <p:sp>
        <p:nvSpPr>
          <p:cNvPr id="46" name="Rectangle 35"/>
          <p:cNvSpPr>
            <a:spLocks noChangeArrowheads="1"/>
          </p:cNvSpPr>
          <p:nvPr/>
        </p:nvSpPr>
        <p:spPr bwMode="auto">
          <a:xfrm>
            <a:off x="8362655" y="1219200"/>
            <a:ext cx="749808" cy="457200"/>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900" dirty="0" smtClean="0"/>
              <a:t>Faculty Directory</a:t>
            </a:r>
            <a:endParaRPr lang="en-US" sz="900" dirty="0"/>
          </a:p>
        </p:txBody>
      </p:sp>
      <p:sp>
        <p:nvSpPr>
          <p:cNvPr id="47" name="Rectangle 35"/>
          <p:cNvSpPr>
            <a:spLocks noChangeArrowheads="1"/>
          </p:cNvSpPr>
          <p:nvPr/>
        </p:nvSpPr>
        <p:spPr bwMode="auto">
          <a:xfrm>
            <a:off x="3657600" y="1219200"/>
            <a:ext cx="868212" cy="457200"/>
          </a:xfrm>
          <a:prstGeom prst="rect">
            <a:avLst/>
          </a:prstGeom>
          <a:solidFill>
            <a:schemeClr val="bg1"/>
          </a:solidFill>
          <a:ln w="19050" algn="ctr">
            <a:solidFill>
              <a:srgbClr val="8390AD"/>
            </a:solidFill>
            <a:miter lim="800000"/>
            <a:headEnd/>
            <a:tailEnd/>
          </a:ln>
          <a:effectLst/>
        </p:spPr>
        <p:txBody>
          <a:bodyPr lIns="0" tIns="0" rIns="0" bIns="0" anchor="ctr"/>
          <a:lstStyle/>
          <a:p>
            <a:pPr algn="ctr"/>
            <a:r>
              <a:rPr lang="en-US" sz="800" dirty="0"/>
              <a:t>Accreditation</a:t>
            </a:r>
          </a:p>
        </p:txBody>
      </p:sp>
      <p:sp>
        <p:nvSpPr>
          <p:cNvPr id="49" name="Rectangle 35"/>
          <p:cNvSpPr>
            <a:spLocks noChangeArrowheads="1"/>
          </p:cNvSpPr>
          <p:nvPr/>
        </p:nvSpPr>
        <p:spPr bwMode="auto">
          <a:xfrm>
            <a:off x="1024011" y="1219200"/>
            <a:ext cx="749808" cy="457200"/>
          </a:xfrm>
          <a:prstGeom prst="rect">
            <a:avLst/>
          </a:prstGeom>
          <a:solidFill>
            <a:schemeClr val="bg1"/>
          </a:solidFill>
          <a:ln w="19050" algn="ctr">
            <a:solidFill>
              <a:srgbClr val="8390AD"/>
            </a:solidFill>
            <a:miter lim="800000"/>
            <a:headEnd/>
            <a:tailEnd/>
          </a:ln>
          <a:effectLst/>
        </p:spPr>
        <p:txBody>
          <a:bodyPr lIns="0" tIns="0" rIns="0" bIns="0" anchor="ctr"/>
          <a:lstStyle/>
          <a:p>
            <a:pPr algn="ctr"/>
            <a:r>
              <a:rPr lang="en-US" sz="800" dirty="0"/>
              <a:t>History</a:t>
            </a:r>
          </a:p>
        </p:txBody>
      </p:sp>
      <p:sp>
        <p:nvSpPr>
          <p:cNvPr id="50" name="Rectangle 35"/>
          <p:cNvSpPr>
            <a:spLocks noChangeArrowheads="1"/>
          </p:cNvSpPr>
          <p:nvPr/>
        </p:nvSpPr>
        <p:spPr bwMode="auto">
          <a:xfrm>
            <a:off x="1941342" y="1219200"/>
            <a:ext cx="749808" cy="457200"/>
          </a:xfrm>
          <a:prstGeom prst="rect">
            <a:avLst/>
          </a:prstGeom>
          <a:solidFill>
            <a:schemeClr val="bg1"/>
          </a:solidFill>
          <a:ln w="19050" algn="ctr">
            <a:solidFill>
              <a:srgbClr val="8390AD"/>
            </a:solidFill>
            <a:miter lim="800000"/>
            <a:headEnd/>
            <a:tailEnd/>
          </a:ln>
          <a:effectLst/>
        </p:spPr>
        <p:txBody>
          <a:bodyPr lIns="0" tIns="0" rIns="0" bIns="0" anchor="ctr"/>
          <a:lstStyle/>
          <a:p>
            <a:pPr algn="ctr"/>
            <a:r>
              <a:rPr lang="en-US" sz="800" dirty="0"/>
              <a:t>Educational Objective</a:t>
            </a:r>
          </a:p>
        </p:txBody>
      </p:sp>
      <p:sp>
        <p:nvSpPr>
          <p:cNvPr id="51" name="Rectangle 35"/>
          <p:cNvSpPr>
            <a:spLocks noChangeArrowheads="1"/>
          </p:cNvSpPr>
          <p:nvPr/>
        </p:nvSpPr>
        <p:spPr bwMode="auto">
          <a:xfrm>
            <a:off x="2858673" y="1219200"/>
            <a:ext cx="749808" cy="457200"/>
          </a:xfrm>
          <a:prstGeom prst="rect">
            <a:avLst/>
          </a:prstGeom>
          <a:solidFill>
            <a:schemeClr val="bg1"/>
          </a:solidFill>
          <a:ln w="19050" algn="ctr">
            <a:solidFill>
              <a:srgbClr val="8390AD"/>
            </a:solidFill>
            <a:miter lim="800000"/>
            <a:headEnd/>
            <a:tailEnd/>
          </a:ln>
          <a:effectLst/>
        </p:spPr>
        <p:txBody>
          <a:bodyPr lIns="0" tIns="0" rIns="0" bIns="0" anchor="ctr"/>
          <a:lstStyle/>
          <a:p>
            <a:pPr algn="ctr"/>
            <a:r>
              <a:rPr lang="en-US" sz="800" dirty="0"/>
              <a:t>Ethics</a:t>
            </a:r>
          </a:p>
        </p:txBody>
      </p:sp>
      <p:sp>
        <p:nvSpPr>
          <p:cNvPr id="52" name="Rectangle 46"/>
          <p:cNvSpPr>
            <a:spLocks noChangeArrowheads="1"/>
          </p:cNvSpPr>
          <p:nvPr/>
        </p:nvSpPr>
        <p:spPr bwMode="auto">
          <a:xfrm>
            <a:off x="4693335" y="1219200"/>
            <a:ext cx="749808" cy="457200"/>
          </a:xfrm>
          <a:prstGeom prst="rect">
            <a:avLst/>
          </a:prstGeom>
          <a:solidFill>
            <a:schemeClr val="bg1"/>
          </a:solidFill>
          <a:ln w="19050" algn="ctr">
            <a:solidFill>
              <a:srgbClr val="8390AD"/>
            </a:solidFill>
            <a:miter lim="800000"/>
            <a:headEnd/>
            <a:tailEnd/>
          </a:ln>
          <a:effectLst/>
        </p:spPr>
        <p:txBody>
          <a:bodyPr lIns="0" tIns="0" rIns="0" bIns="0" anchor="ctr"/>
          <a:lstStyle/>
          <a:p>
            <a:pPr algn="ctr"/>
            <a:r>
              <a:rPr lang="en-US" sz="800" dirty="0"/>
              <a:t>Diversity</a:t>
            </a:r>
          </a:p>
        </p:txBody>
      </p:sp>
      <p:sp>
        <p:nvSpPr>
          <p:cNvPr id="55" name="Rectangle 40"/>
          <p:cNvSpPr>
            <a:spLocks noChangeArrowheads="1"/>
          </p:cNvSpPr>
          <p:nvPr/>
        </p:nvSpPr>
        <p:spPr bwMode="auto">
          <a:xfrm>
            <a:off x="7445328" y="1219200"/>
            <a:ext cx="749808" cy="457200"/>
          </a:xfrm>
          <a:prstGeom prst="rect">
            <a:avLst/>
          </a:prstGeom>
          <a:solidFill>
            <a:schemeClr val="bg1"/>
          </a:solidFill>
          <a:ln w="19050" algn="ctr">
            <a:solidFill>
              <a:srgbClr val="8390AD"/>
            </a:solidFill>
            <a:miter lim="800000"/>
            <a:headEnd/>
            <a:tailEnd/>
          </a:ln>
          <a:effectLst/>
        </p:spPr>
        <p:txBody>
          <a:bodyPr lIns="0" tIns="0" rIns="0" bIns="0" anchor="ctr"/>
          <a:lstStyle/>
          <a:p>
            <a:pPr algn="ctr"/>
            <a:r>
              <a:rPr lang="en-US" sz="800" dirty="0"/>
              <a:t>Visit</a:t>
            </a:r>
          </a:p>
        </p:txBody>
      </p:sp>
      <p:cxnSp>
        <p:nvCxnSpPr>
          <p:cNvPr id="57" name="AutoShape 7"/>
          <p:cNvCxnSpPr>
            <a:cxnSpLocks noChangeShapeType="1"/>
            <a:stCxn id="4101" idx="2"/>
            <a:endCxn id="51" idx="0"/>
          </p:cNvCxnSpPr>
          <p:nvPr/>
        </p:nvCxnSpPr>
        <p:spPr bwMode="auto">
          <a:xfrm rot="5400000">
            <a:off x="3788489" y="435688"/>
            <a:ext cx="228600" cy="1338424"/>
          </a:xfrm>
          <a:prstGeom prst="bentConnector3">
            <a:avLst>
              <a:gd name="adj1" fmla="val 50000"/>
            </a:avLst>
          </a:prstGeom>
          <a:noFill/>
          <a:ln w="9525">
            <a:solidFill>
              <a:schemeClr val="tx1"/>
            </a:solidFill>
            <a:miter lim="800000"/>
            <a:headEnd/>
            <a:tailEnd type="triangle" w="med" len="med"/>
          </a:ln>
          <a:effectLst/>
        </p:spPr>
      </p:cxnSp>
      <p:cxnSp>
        <p:nvCxnSpPr>
          <p:cNvPr id="64" name="AutoShape 7"/>
          <p:cNvCxnSpPr>
            <a:cxnSpLocks noChangeShapeType="1"/>
            <a:stCxn id="4101" idx="2"/>
            <a:endCxn id="47" idx="0"/>
          </p:cNvCxnSpPr>
          <p:nvPr/>
        </p:nvCxnSpPr>
        <p:spPr bwMode="auto">
          <a:xfrm rot="5400000">
            <a:off x="4217554" y="864753"/>
            <a:ext cx="228600" cy="480295"/>
          </a:xfrm>
          <a:prstGeom prst="bentConnector3">
            <a:avLst>
              <a:gd name="adj1" fmla="val 50000"/>
            </a:avLst>
          </a:prstGeom>
          <a:noFill/>
          <a:ln w="9525">
            <a:solidFill>
              <a:schemeClr val="tx1"/>
            </a:solidFill>
            <a:miter lim="800000"/>
            <a:headEnd/>
            <a:tailEnd type="triangle" w="med" len="med"/>
          </a:ln>
          <a:effectLst/>
        </p:spPr>
      </p:cxnSp>
      <p:cxnSp>
        <p:nvCxnSpPr>
          <p:cNvPr id="67" name="AutoShape 7"/>
          <p:cNvCxnSpPr>
            <a:cxnSpLocks noChangeShapeType="1"/>
            <a:stCxn id="4101" idx="2"/>
            <a:endCxn id="46" idx="0"/>
          </p:cNvCxnSpPr>
          <p:nvPr/>
        </p:nvCxnSpPr>
        <p:spPr bwMode="auto">
          <a:xfrm rot="16200000" flipH="1">
            <a:off x="6540480" y="-977879"/>
            <a:ext cx="228600" cy="4165558"/>
          </a:xfrm>
          <a:prstGeom prst="bentConnector3">
            <a:avLst>
              <a:gd name="adj1" fmla="val 50000"/>
            </a:avLst>
          </a:prstGeom>
          <a:noFill/>
          <a:ln w="9525">
            <a:solidFill>
              <a:schemeClr val="tx1"/>
            </a:solidFill>
            <a:miter lim="800000"/>
            <a:headEnd/>
            <a:tailEnd type="triangle" w="med" len="med"/>
          </a:ln>
          <a:effectLst/>
        </p:spPr>
      </p:cxnSp>
      <p:sp>
        <p:nvSpPr>
          <p:cNvPr id="69" name="Rectangle 22"/>
          <p:cNvSpPr>
            <a:spLocks noChangeArrowheads="1"/>
          </p:cNvSpPr>
          <p:nvPr/>
        </p:nvSpPr>
        <p:spPr bwMode="auto">
          <a:xfrm>
            <a:off x="1057895" y="1752600"/>
            <a:ext cx="694705"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50</a:t>
            </a:r>
            <a:r>
              <a:rPr lang="en-US" sz="800" baseline="30000" dirty="0" smtClean="0"/>
              <a:t>th</a:t>
            </a:r>
            <a:r>
              <a:rPr lang="en-US" sz="800" dirty="0" smtClean="0"/>
              <a:t> Anniversary</a:t>
            </a:r>
          </a:p>
        </p:txBody>
      </p:sp>
      <p:sp>
        <p:nvSpPr>
          <p:cNvPr id="71" name="Rectangle 22"/>
          <p:cNvSpPr>
            <a:spLocks noChangeArrowheads="1"/>
          </p:cNvSpPr>
          <p:nvPr/>
        </p:nvSpPr>
        <p:spPr bwMode="auto">
          <a:xfrm>
            <a:off x="1972295" y="1752600"/>
            <a:ext cx="694705"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Educational Philosophy</a:t>
            </a:r>
          </a:p>
        </p:txBody>
      </p:sp>
      <p:sp>
        <p:nvSpPr>
          <p:cNvPr id="72" name="Rectangle 22"/>
          <p:cNvSpPr>
            <a:spLocks noChangeArrowheads="1"/>
          </p:cNvSpPr>
          <p:nvPr/>
        </p:nvSpPr>
        <p:spPr bwMode="auto">
          <a:xfrm>
            <a:off x="3741129" y="1752600"/>
            <a:ext cx="694705"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ACCJC Communications</a:t>
            </a:r>
          </a:p>
        </p:txBody>
      </p:sp>
      <p:sp>
        <p:nvSpPr>
          <p:cNvPr id="76" name="Rectangle 22"/>
          <p:cNvSpPr>
            <a:spLocks noChangeArrowheads="1"/>
          </p:cNvSpPr>
          <p:nvPr/>
        </p:nvSpPr>
        <p:spPr bwMode="auto">
          <a:xfrm>
            <a:off x="3733800" y="2286000"/>
            <a:ext cx="694705"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Accreditation Report Archives</a:t>
            </a:r>
          </a:p>
        </p:txBody>
      </p:sp>
      <p:sp>
        <p:nvSpPr>
          <p:cNvPr id="81" name="Rectangle 22"/>
          <p:cNvSpPr>
            <a:spLocks noChangeArrowheads="1"/>
          </p:cNvSpPr>
          <p:nvPr/>
        </p:nvSpPr>
        <p:spPr bwMode="auto">
          <a:xfrm>
            <a:off x="3741129" y="2819400"/>
            <a:ext cx="694705"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College Surveys</a:t>
            </a:r>
          </a:p>
        </p:txBody>
      </p:sp>
      <p:sp>
        <p:nvSpPr>
          <p:cNvPr id="82" name="Rectangle 22"/>
          <p:cNvSpPr>
            <a:spLocks noChangeArrowheads="1"/>
          </p:cNvSpPr>
          <p:nvPr/>
        </p:nvSpPr>
        <p:spPr bwMode="auto">
          <a:xfrm>
            <a:off x="3733800" y="3352800"/>
            <a:ext cx="694705"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Evidence Resource Links</a:t>
            </a:r>
          </a:p>
        </p:txBody>
      </p:sp>
      <p:sp>
        <p:nvSpPr>
          <p:cNvPr id="84" name="Rectangle 22"/>
          <p:cNvSpPr>
            <a:spLocks noChangeArrowheads="1"/>
          </p:cNvSpPr>
          <p:nvPr/>
        </p:nvSpPr>
        <p:spPr bwMode="auto">
          <a:xfrm>
            <a:off x="3741129" y="3886200"/>
            <a:ext cx="694705"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Samples</a:t>
            </a:r>
          </a:p>
        </p:txBody>
      </p:sp>
      <p:sp>
        <p:nvSpPr>
          <p:cNvPr id="86" name="Rectangle 22"/>
          <p:cNvSpPr>
            <a:spLocks noChangeArrowheads="1"/>
          </p:cNvSpPr>
          <p:nvPr/>
        </p:nvSpPr>
        <p:spPr bwMode="auto">
          <a:xfrm>
            <a:off x="3733800" y="4419600"/>
            <a:ext cx="694705"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Archives</a:t>
            </a:r>
          </a:p>
        </p:txBody>
      </p:sp>
      <p:sp>
        <p:nvSpPr>
          <p:cNvPr id="89" name="Rectangle 22"/>
          <p:cNvSpPr>
            <a:spLocks noChangeArrowheads="1"/>
          </p:cNvSpPr>
          <p:nvPr/>
        </p:nvSpPr>
        <p:spPr bwMode="auto">
          <a:xfrm>
            <a:off x="4715495" y="1752600"/>
            <a:ext cx="694705" cy="457200"/>
          </a:xfrm>
          <a:prstGeom prst="rect">
            <a:avLst/>
          </a:prstGeom>
          <a:solidFill>
            <a:schemeClr val="bg1"/>
          </a:solidFill>
          <a:ln w="12700">
            <a:solidFill>
              <a:schemeClr val="tx1"/>
            </a:solidFill>
            <a:miter lim="800000"/>
            <a:headEnd/>
            <a:tailEnd/>
          </a:ln>
          <a:effectLst/>
        </p:spPr>
        <p:txBody>
          <a:bodyPr wrap="square" lIns="0" tIns="0" rIns="0" bIns="0" anchor="ctr"/>
          <a:lstStyle/>
          <a:p>
            <a:pPr algn="ctr"/>
            <a:r>
              <a:rPr lang="en-US" sz="800" dirty="0" smtClean="0"/>
              <a:t>Agenda &amp; Minutes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4"/>
          <p:cNvSpPr>
            <a:spLocks noGrp="1"/>
          </p:cNvSpPr>
          <p:nvPr>
            <p:ph type="sldNum" sz="quarter" idx="12"/>
          </p:nvPr>
        </p:nvSpPr>
        <p:spPr/>
        <p:txBody>
          <a:bodyPr/>
          <a:lstStyle/>
          <a:p>
            <a:fld id="{03A9AE10-60CA-432F-A5A0-6198CB863B27}" type="slidenum">
              <a:rPr lang="en-US"/>
              <a:pPr/>
              <a:t>9</a:t>
            </a:fld>
            <a:endParaRPr lang="en-US" dirty="0"/>
          </a:p>
        </p:txBody>
      </p:sp>
      <p:sp>
        <p:nvSpPr>
          <p:cNvPr id="4171" name="Rectangle 75"/>
          <p:cNvSpPr>
            <a:spLocks noGrp="1" noChangeArrowheads="1"/>
          </p:cNvSpPr>
          <p:nvPr>
            <p:ph type="title" idx="4294967295"/>
          </p:nvPr>
        </p:nvSpPr>
        <p:spPr>
          <a:xfrm>
            <a:off x="3886200" y="0"/>
            <a:ext cx="5257800" cy="533400"/>
          </a:xfrm>
        </p:spPr>
        <p:txBody>
          <a:bodyPr/>
          <a:lstStyle/>
          <a:p>
            <a:r>
              <a:rPr lang="en-US" dirty="0" smtClean="0"/>
              <a:t>Grossmont Tier 2 Navigation</a:t>
            </a:r>
            <a:endParaRPr lang="en-US" dirty="0"/>
          </a:p>
        </p:txBody>
      </p:sp>
      <p:sp>
        <p:nvSpPr>
          <p:cNvPr id="4101" name="Rectangle 5"/>
          <p:cNvSpPr>
            <a:spLocks noChangeArrowheads="1"/>
          </p:cNvSpPr>
          <p:nvPr/>
        </p:nvSpPr>
        <p:spPr bwMode="auto">
          <a:xfrm>
            <a:off x="4046538" y="609600"/>
            <a:ext cx="1050925" cy="381000"/>
          </a:xfrm>
          <a:prstGeom prst="rect">
            <a:avLst/>
          </a:prstGeom>
          <a:solidFill>
            <a:schemeClr val="bg1"/>
          </a:solidFill>
          <a:ln w="28575">
            <a:solidFill>
              <a:srgbClr val="525B78"/>
            </a:solidFill>
            <a:miter lim="800000"/>
            <a:headEnd/>
            <a:tailEnd/>
          </a:ln>
          <a:effectLst/>
        </p:spPr>
        <p:txBody>
          <a:bodyPr anchor="ctr"/>
          <a:lstStyle/>
          <a:p>
            <a:pPr algn="ctr"/>
            <a:r>
              <a:rPr lang="en-US" sz="1000" b="1" dirty="0" smtClean="0"/>
              <a:t>Future Students</a:t>
            </a:r>
            <a:endParaRPr lang="en-US" sz="1000" b="1" dirty="0"/>
          </a:p>
        </p:txBody>
      </p:sp>
      <p:sp>
        <p:nvSpPr>
          <p:cNvPr id="4128" name="Rectangle 32"/>
          <p:cNvSpPr>
            <a:spLocks noChangeArrowheads="1"/>
          </p:cNvSpPr>
          <p:nvPr/>
        </p:nvSpPr>
        <p:spPr bwMode="auto">
          <a:xfrm>
            <a:off x="1586346" y="1268412"/>
            <a:ext cx="533400" cy="484188"/>
          </a:xfrm>
          <a:prstGeom prst="rect">
            <a:avLst/>
          </a:prstGeom>
          <a:solidFill>
            <a:srgbClr val="E5FF9B"/>
          </a:solidFill>
          <a:ln w="28575" algn="ctr">
            <a:solidFill>
              <a:srgbClr val="8390AD"/>
            </a:solidFill>
            <a:miter lim="800000"/>
            <a:headEnd/>
            <a:tailEnd/>
          </a:ln>
          <a:effectLst/>
        </p:spPr>
        <p:txBody>
          <a:bodyPr anchor="ctr"/>
          <a:lstStyle/>
          <a:p>
            <a:pPr algn="ctr"/>
            <a:r>
              <a:rPr lang="en-US" sz="750" dirty="0" smtClean="0"/>
              <a:t>Apply for Admission</a:t>
            </a:r>
            <a:endParaRPr lang="en-US" sz="750" dirty="0"/>
          </a:p>
        </p:txBody>
      </p:sp>
      <p:sp>
        <p:nvSpPr>
          <p:cNvPr id="4148" name="Rectangle 52"/>
          <p:cNvSpPr>
            <a:spLocks noChangeArrowheads="1"/>
          </p:cNvSpPr>
          <p:nvPr/>
        </p:nvSpPr>
        <p:spPr bwMode="auto">
          <a:xfrm>
            <a:off x="5361711" y="1268412"/>
            <a:ext cx="533400"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750" dirty="0" smtClean="0"/>
              <a:t>Class Schedule</a:t>
            </a:r>
            <a:endParaRPr lang="en-US" sz="750" dirty="0"/>
          </a:p>
        </p:txBody>
      </p:sp>
      <p:sp>
        <p:nvSpPr>
          <p:cNvPr id="4150" name="Rectangle 54"/>
          <p:cNvSpPr>
            <a:spLocks noChangeArrowheads="1"/>
          </p:cNvSpPr>
          <p:nvPr/>
        </p:nvSpPr>
        <p:spPr bwMode="auto">
          <a:xfrm>
            <a:off x="3851565" y="1268412"/>
            <a:ext cx="533400"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750" dirty="0"/>
              <a:t>Academic Calendar</a:t>
            </a:r>
          </a:p>
        </p:txBody>
      </p:sp>
      <p:sp>
        <p:nvSpPr>
          <p:cNvPr id="4175" name="Rectangle 79"/>
          <p:cNvSpPr>
            <a:spLocks noChangeArrowheads="1"/>
          </p:cNvSpPr>
          <p:nvPr/>
        </p:nvSpPr>
        <p:spPr bwMode="auto">
          <a:xfrm>
            <a:off x="76200" y="1268412"/>
            <a:ext cx="533400"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750" dirty="0" smtClean="0"/>
              <a:t>Apply &amp; Enroll</a:t>
            </a:r>
            <a:endParaRPr lang="en-US" sz="750" dirty="0"/>
          </a:p>
        </p:txBody>
      </p:sp>
      <p:sp>
        <p:nvSpPr>
          <p:cNvPr id="64" name="Rectangle 40"/>
          <p:cNvSpPr>
            <a:spLocks noChangeArrowheads="1"/>
          </p:cNvSpPr>
          <p:nvPr/>
        </p:nvSpPr>
        <p:spPr bwMode="auto">
          <a:xfrm>
            <a:off x="4606638" y="1268412"/>
            <a:ext cx="533400"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750" dirty="0" smtClean="0"/>
              <a:t>College Catalog</a:t>
            </a:r>
            <a:endParaRPr lang="en-US" sz="750" dirty="0"/>
          </a:p>
        </p:txBody>
      </p:sp>
      <p:cxnSp>
        <p:nvCxnSpPr>
          <p:cNvPr id="111" name="AutoShape 7"/>
          <p:cNvCxnSpPr>
            <a:cxnSpLocks noChangeShapeType="1"/>
            <a:stCxn id="4101" idx="2"/>
            <a:endCxn id="4175" idx="0"/>
          </p:cNvCxnSpPr>
          <p:nvPr/>
        </p:nvCxnSpPr>
        <p:spPr bwMode="auto">
          <a:xfrm rot="5400000">
            <a:off x="2318545" y="-985044"/>
            <a:ext cx="277812" cy="4229101"/>
          </a:xfrm>
          <a:prstGeom prst="bentConnector3">
            <a:avLst>
              <a:gd name="adj1" fmla="val 50000"/>
            </a:avLst>
          </a:prstGeom>
          <a:noFill/>
          <a:ln w="9525">
            <a:solidFill>
              <a:schemeClr val="tx1"/>
            </a:solidFill>
            <a:miter lim="800000"/>
            <a:headEnd/>
            <a:tailEnd type="triangle" w="med" len="med"/>
          </a:ln>
          <a:effectLst/>
        </p:spPr>
      </p:cxnSp>
      <p:cxnSp>
        <p:nvCxnSpPr>
          <p:cNvPr id="127" name="AutoShape 7"/>
          <p:cNvCxnSpPr>
            <a:cxnSpLocks noChangeShapeType="1"/>
            <a:stCxn id="4101" idx="2"/>
            <a:endCxn id="4150" idx="0"/>
          </p:cNvCxnSpPr>
          <p:nvPr/>
        </p:nvCxnSpPr>
        <p:spPr bwMode="auto">
          <a:xfrm rot="5400000">
            <a:off x="4206227" y="902638"/>
            <a:ext cx="277812" cy="453736"/>
          </a:xfrm>
          <a:prstGeom prst="bentConnector3">
            <a:avLst>
              <a:gd name="adj1" fmla="val 50000"/>
            </a:avLst>
          </a:prstGeom>
          <a:noFill/>
          <a:ln w="9525">
            <a:solidFill>
              <a:schemeClr val="tx1"/>
            </a:solidFill>
            <a:miter lim="800000"/>
            <a:headEnd/>
            <a:tailEnd type="triangle" w="med" len="med"/>
          </a:ln>
          <a:effectLst/>
        </p:spPr>
      </p:cxnSp>
      <p:cxnSp>
        <p:nvCxnSpPr>
          <p:cNvPr id="132" name="AutoShape 7"/>
          <p:cNvCxnSpPr>
            <a:cxnSpLocks noChangeShapeType="1"/>
            <a:stCxn id="4101" idx="2"/>
            <a:endCxn id="4128" idx="0"/>
          </p:cNvCxnSpPr>
          <p:nvPr/>
        </p:nvCxnSpPr>
        <p:spPr bwMode="auto">
          <a:xfrm rot="5400000">
            <a:off x="3073618" y="-229971"/>
            <a:ext cx="277812" cy="2718955"/>
          </a:xfrm>
          <a:prstGeom prst="bentConnector3">
            <a:avLst>
              <a:gd name="adj1" fmla="val 50000"/>
            </a:avLst>
          </a:prstGeom>
          <a:noFill/>
          <a:ln w="9525">
            <a:solidFill>
              <a:schemeClr val="tx1"/>
            </a:solidFill>
            <a:miter lim="800000"/>
            <a:headEnd/>
            <a:tailEnd type="triangle" w="med" len="med"/>
          </a:ln>
          <a:effectLst/>
        </p:spPr>
      </p:cxnSp>
      <p:cxnSp>
        <p:nvCxnSpPr>
          <p:cNvPr id="138" name="AutoShape 7"/>
          <p:cNvCxnSpPr>
            <a:cxnSpLocks noChangeShapeType="1"/>
            <a:stCxn id="4101" idx="2"/>
            <a:endCxn id="4148" idx="0"/>
          </p:cNvCxnSpPr>
          <p:nvPr/>
        </p:nvCxnSpPr>
        <p:spPr bwMode="auto">
          <a:xfrm rot="16200000" flipH="1">
            <a:off x="4961300" y="601301"/>
            <a:ext cx="277812" cy="1056410"/>
          </a:xfrm>
          <a:prstGeom prst="bentConnector3">
            <a:avLst>
              <a:gd name="adj1" fmla="val 50000"/>
            </a:avLst>
          </a:prstGeom>
          <a:noFill/>
          <a:ln w="9525">
            <a:solidFill>
              <a:schemeClr val="tx1"/>
            </a:solidFill>
            <a:miter lim="800000"/>
            <a:headEnd/>
            <a:tailEnd type="triangle" w="med" len="med"/>
          </a:ln>
          <a:effectLst/>
        </p:spPr>
      </p:cxnSp>
      <p:cxnSp>
        <p:nvCxnSpPr>
          <p:cNvPr id="141" name="AutoShape 7"/>
          <p:cNvCxnSpPr>
            <a:cxnSpLocks noChangeShapeType="1"/>
            <a:stCxn id="4101" idx="2"/>
            <a:endCxn id="64" idx="0"/>
          </p:cNvCxnSpPr>
          <p:nvPr/>
        </p:nvCxnSpPr>
        <p:spPr bwMode="auto">
          <a:xfrm rot="16200000" flipH="1">
            <a:off x="4583763" y="978837"/>
            <a:ext cx="277812" cy="301337"/>
          </a:xfrm>
          <a:prstGeom prst="bentConnector3">
            <a:avLst>
              <a:gd name="adj1" fmla="val 50000"/>
            </a:avLst>
          </a:prstGeom>
          <a:noFill/>
          <a:ln w="9525">
            <a:solidFill>
              <a:schemeClr val="tx1"/>
            </a:solidFill>
            <a:miter lim="800000"/>
            <a:headEnd/>
            <a:tailEnd type="triangle" w="med" len="med"/>
          </a:ln>
          <a:effectLst/>
        </p:spPr>
      </p:cxnSp>
      <p:sp>
        <p:nvSpPr>
          <p:cNvPr id="72" name="Rectangle 32"/>
          <p:cNvSpPr>
            <a:spLocks noChangeArrowheads="1"/>
          </p:cNvSpPr>
          <p:nvPr/>
        </p:nvSpPr>
        <p:spPr bwMode="auto">
          <a:xfrm>
            <a:off x="6116784" y="1268412"/>
            <a:ext cx="533400"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750" dirty="0" smtClean="0"/>
              <a:t>Financial Aid &amp; Scholarships</a:t>
            </a:r>
            <a:endParaRPr lang="en-US" sz="750" dirty="0"/>
          </a:p>
        </p:txBody>
      </p:sp>
      <p:sp>
        <p:nvSpPr>
          <p:cNvPr id="74" name="Rectangle 88"/>
          <p:cNvSpPr>
            <a:spLocks noChangeArrowheads="1"/>
          </p:cNvSpPr>
          <p:nvPr/>
        </p:nvSpPr>
        <p:spPr bwMode="auto">
          <a:xfrm>
            <a:off x="3096492" y="1268412"/>
            <a:ext cx="533400" cy="484188"/>
          </a:xfrm>
          <a:prstGeom prst="rect">
            <a:avLst/>
          </a:prstGeom>
          <a:solidFill>
            <a:srgbClr val="E5FF9B"/>
          </a:solidFill>
          <a:ln w="28575">
            <a:solidFill>
              <a:srgbClr val="8390AD"/>
            </a:solidFill>
            <a:miter lim="800000"/>
            <a:headEnd/>
            <a:tailEnd/>
          </a:ln>
          <a:effectLst/>
        </p:spPr>
        <p:txBody>
          <a:bodyPr anchor="ctr"/>
          <a:lstStyle/>
          <a:p>
            <a:pPr algn="ctr"/>
            <a:r>
              <a:rPr lang="en-US" sz="750" dirty="0" smtClean="0"/>
              <a:t>Register for Classes</a:t>
            </a:r>
            <a:endParaRPr lang="en-US" sz="750" dirty="0"/>
          </a:p>
        </p:txBody>
      </p:sp>
      <p:sp>
        <p:nvSpPr>
          <p:cNvPr id="75" name="Rectangle 40"/>
          <p:cNvSpPr>
            <a:spLocks noChangeArrowheads="1"/>
          </p:cNvSpPr>
          <p:nvPr/>
        </p:nvSpPr>
        <p:spPr bwMode="auto">
          <a:xfrm>
            <a:off x="2341419" y="1268412"/>
            <a:ext cx="533400" cy="484188"/>
          </a:xfrm>
          <a:prstGeom prst="rect">
            <a:avLst/>
          </a:prstGeom>
          <a:solidFill>
            <a:schemeClr val="bg1"/>
          </a:solidFill>
          <a:ln w="28575" algn="ctr">
            <a:solidFill>
              <a:srgbClr val="8390AD"/>
            </a:solidFill>
            <a:miter lim="800000"/>
            <a:headEnd/>
            <a:tailEnd/>
          </a:ln>
          <a:effectLst/>
        </p:spPr>
        <p:txBody>
          <a:bodyPr anchor="ctr"/>
          <a:lstStyle/>
          <a:p>
            <a:pPr algn="ctr"/>
            <a:r>
              <a:rPr lang="en-US" sz="750" dirty="0" smtClean="0"/>
              <a:t>Fast Facts</a:t>
            </a:r>
            <a:endParaRPr lang="en-US" sz="750" dirty="0"/>
          </a:p>
        </p:txBody>
      </p:sp>
      <p:cxnSp>
        <p:nvCxnSpPr>
          <p:cNvPr id="76" name="AutoShape 7"/>
          <p:cNvCxnSpPr>
            <a:cxnSpLocks noChangeShapeType="1"/>
            <a:stCxn id="4101" idx="2"/>
            <a:endCxn id="72" idx="0"/>
          </p:cNvCxnSpPr>
          <p:nvPr/>
        </p:nvCxnSpPr>
        <p:spPr bwMode="auto">
          <a:xfrm rot="16200000" flipH="1">
            <a:off x="5338836" y="223764"/>
            <a:ext cx="277812" cy="1811483"/>
          </a:xfrm>
          <a:prstGeom prst="bentConnector3">
            <a:avLst>
              <a:gd name="adj1" fmla="val 50000"/>
            </a:avLst>
          </a:prstGeom>
          <a:noFill/>
          <a:ln w="9525">
            <a:solidFill>
              <a:schemeClr val="tx1"/>
            </a:solidFill>
            <a:miter lim="800000"/>
            <a:headEnd/>
            <a:tailEnd type="triangle" w="med" len="med"/>
          </a:ln>
          <a:effectLst/>
        </p:spPr>
      </p:cxnSp>
      <p:cxnSp>
        <p:nvCxnSpPr>
          <p:cNvPr id="77" name="AutoShape 7"/>
          <p:cNvCxnSpPr>
            <a:cxnSpLocks noChangeShapeType="1"/>
            <a:stCxn id="4101" idx="2"/>
            <a:endCxn id="74" idx="0"/>
          </p:cNvCxnSpPr>
          <p:nvPr/>
        </p:nvCxnSpPr>
        <p:spPr bwMode="auto">
          <a:xfrm rot="5400000">
            <a:off x="3828691" y="525102"/>
            <a:ext cx="277812" cy="1208809"/>
          </a:xfrm>
          <a:prstGeom prst="bentConnector3">
            <a:avLst>
              <a:gd name="adj1" fmla="val 50000"/>
            </a:avLst>
          </a:prstGeom>
          <a:noFill/>
          <a:ln w="9525">
            <a:solidFill>
              <a:schemeClr val="tx1"/>
            </a:solidFill>
            <a:miter lim="800000"/>
            <a:headEnd/>
            <a:tailEnd type="triangle" w="med" len="med"/>
          </a:ln>
          <a:effectLst/>
        </p:spPr>
      </p:cxnSp>
      <p:cxnSp>
        <p:nvCxnSpPr>
          <p:cNvPr id="79" name="AutoShape 7"/>
          <p:cNvCxnSpPr>
            <a:cxnSpLocks noChangeShapeType="1"/>
            <a:stCxn id="4101" idx="2"/>
            <a:endCxn id="75" idx="0"/>
          </p:cNvCxnSpPr>
          <p:nvPr/>
        </p:nvCxnSpPr>
        <p:spPr bwMode="auto">
          <a:xfrm rot="5400000">
            <a:off x="3451154" y="147565"/>
            <a:ext cx="277812" cy="1963882"/>
          </a:xfrm>
          <a:prstGeom prst="bentConnector3">
            <a:avLst>
              <a:gd name="adj1" fmla="val 50000"/>
            </a:avLst>
          </a:prstGeom>
          <a:noFill/>
          <a:ln w="9525">
            <a:solidFill>
              <a:schemeClr val="tx1"/>
            </a:solidFill>
            <a:miter lim="800000"/>
            <a:headEnd/>
            <a:tailEnd type="triangle" w="med" len="med"/>
          </a:ln>
          <a:effectLst/>
        </p:spPr>
      </p:cxnSp>
      <p:sp>
        <p:nvSpPr>
          <p:cNvPr id="106" name="Rectangle 40"/>
          <p:cNvSpPr>
            <a:spLocks noChangeArrowheads="1"/>
          </p:cNvSpPr>
          <p:nvPr/>
        </p:nvSpPr>
        <p:spPr bwMode="auto">
          <a:xfrm>
            <a:off x="6871857" y="1268412"/>
            <a:ext cx="533400" cy="484188"/>
          </a:xfrm>
          <a:prstGeom prst="rect">
            <a:avLst/>
          </a:prstGeom>
          <a:solidFill>
            <a:srgbClr val="E5FF9B"/>
          </a:solidFill>
          <a:ln w="28575" algn="ctr">
            <a:solidFill>
              <a:srgbClr val="8390AD"/>
            </a:solidFill>
            <a:miter lim="800000"/>
            <a:headEnd/>
            <a:tailEnd/>
          </a:ln>
          <a:effectLst/>
        </p:spPr>
        <p:txBody>
          <a:bodyPr anchor="ctr"/>
          <a:lstStyle/>
          <a:p>
            <a:pPr algn="ctr"/>
            <a:r>
              <a:rPr lang="en-US" sz="750" dirty="0" smtClean="0"/>
              <a:t>GCCCD Online Classes</a:t>
            </a:r>
            <a:endParaRPr lang="en-US" sz="750" dirty="0"/>
          </a:p>
        </p:txBody>
      </p:sp>
      <p:cxnSp>
        <p:nvCxnSpPr>
          <p:cNvPr id="114" name="AutoShape 7"/>
          <p:cNvCxnSpPr>
            <a:cxnSpLocks noChangeShapeType="1"/>
            <a:stCxn id="4101" idx="2"/>
            <a:endCxn id="106" idx="0"/>
          </p:cNvCxnSpPr>
          <p:nvPr/>
        </p:nvCxnSpPr>
        <p:spPr bwMode="auto">
          <a:xfrm rot="16200000" flipH="1">
            <a:off x="5716373" y="-153772"/>
            <a:ext cx="277812" cy="2566556"/>
          </a:xfrm>
          <a:prstGeom prst="bentConnector3">
            <a:avLst>
              <a:gd name="adj1" fmla="val 50000"/>
            </a:avLst>
          </a:prstGeom>
          <a:noFill/>
          <a:ln w="9525">
            <a:solidFill>
              <a:schemeClr val="tx1"/>
            </a:solidFill>
            <a:miter lim="800000"/>
            <a:headEnd/>
            <a:tailEnd type="triangle" w="med" len="med"/>
          </a:ln>
          <a:effectLst/>
        </p:spPr>
      </p:cxnSp>
      <p:sp>
        <p:nvSpPr>
          <p:cNvPr id="80" name="Rectangle 22"/>
          <p:cNvSpPr>
            <a:spLocks noChangeArrowheads="1"/>
          </p:cNvSpPr>
          <p:nvPr/>
        </p:nvSpPr>
        <p:spPr bwMode="auto">
          <a:xfrm>
            <a:off x="8382000" y="1249900"/>
            <a:ext cx="585258" cy="502700"/>
          </a:xfrm>
          <a:prstGeom prst="rect">
            <a:avLst/>
          </a:prstGeom>
          <a:solidFill>
            <a:schemeClr val="bg1"/>
          </a:solidFill>
          <a:ln w="28575" algn="ctr">
            <a:solidFill>
              <a:srgbClr val="8390AD"/>
            </a:solidFill>
            <a:miter lim="800000"/>
            <a:headEnd/>
            <a:tailEnd/>
          </a:ln>
          <a:effectLst/>
        </p:spPr>
        <p:txBody>
          <a:bodyPr anchor="ctr"/>
          <a:lstStyle/>
          <a:p>
            <a:pPr algn="ctr"/>
            <a:r>
              <a:rPr lang="en-US" sz="750" dirty="0"/>
              <a:t>High School Students</a:t>
            </a:r>
          </a:p>
        </p:txBody>
      </p:sp>
      <p:sp>
        <p:nvSpPr>
          <p:cNvPr id="81" name="Rectangle 40"/>
          <p:cNvSpPr>
            <a:spLocks noChangeArrowheads="1"/>
          </p:cNvSpPr>
          <p:nvPr/>
        </p:nvSpPr>
        <p:spPr bwMode="auto">
          <a:xfrm>
            <a:off x="7626930" y="1268412"/>
            <a:ext cx="533400" cy="484188"/>
          </a:xfrm>
          <a:prstGeom prst="rect">
            <a:avLst/>
          </a:prstGeom>
          <a:solidFill>
            <a:schemeClr val="bg1"/>
          </a:solidFill>
          <a:ln w="28575" algn="ctr">
            <a:solidFill>
              <a:srgbClr val="8390AD"/>
            </a:solidFill>
            <a:miter lim="800000"/>
            <a:headEnd/>
            <a:tailEnd/>
          </a:ln>
          <a:effectLst/>
        </p:spPr>
        <p:txBody>
          <a:bodyPr anchor="ctr"/>
          <a:lstStyle/>
          <a:p>
            <a:pPr algn="ctr"/>
            <a:r>
              <a:rPr lang="en-US" sz="750" dirty="0" smtClean="0"/>
              <a:t>Freshman Academy</a:t>
            </a:r>
            <a:endParaRPr lang="en-US" sz="750" dirty="0"/>
          </a:p>
        </p:txBody>
      </p:sp>
      <p:cxnSp>
        <p:nvCxnSpPr>
          <p:cNvPr id="98" name="AutoShape 7"/>
          <p:cNvCxnSpPr>
            <a:cxnSpLocks noChangeShapeType="1"/>
            <a:stCxn id="4101" idx="2"/>
            <a:endCxn id="81" idx="0"/>
          </p:cNvCxnSpPr>
          <p:nvPr/>
        </p:nvCxnSpPr>
        <p:spPr bwMode="auto">
          <a:xfrm rot="16200000" flipH="1">
            <a:off x="6093909" y="-531309"/>
            <a:ext cx="277812" cy="3321629"/>
          </a:xfrm>
          <a:prstGeom prst="bentConnector3">
            <a:avLst>
              <a:gd name="adj1" fmla="val 50000"/>
            </a:avLst>
          </a:prstGeom>
          <a:noFill/>
          <a:ln w="9525">
            <a:solidFill>
              <a:schemeClr val="tx1"/>
            </a:solidFill>
            <a:miter lim="800000"/>
            <a:headEnd/>
            <a:tailEnd type="triangle" w="med" len="med"/>
          </a:ln>
          <a:effectLst/>
        </p:spPr>
      </p:cxnSp>
      <p:cxnSp>
        <p:nvCxnSpPr>
          <p:cNvPr id="101" name="AutoShape 7"/>
          <p:cNvCxnSpPr>
            <a:cxnSpLocks noChangeShapeType="1"/>
            <a:stCxn id="4101" idx="2"/>
            <a:endCxn id="80" idx="0"/>
          </p:cNvCxnSpPr>
          <p:nvPr/>
        </p:nvCxnSpPr>
        <p:spPr bwMode="auto">
          <a:xfrm rot="16200000" flipH="1">
            <a:off x="6493665" y="-931064"/>
            <a:ext cx="259300" cy="4102628"/>
          </a:xfrm>
          <a:prstGeom prst="bentConnector3">
            <a:avLst>
              <a:gd name="adj1" fmla="val 50000"/>
            </a:avLst>
          </a:prstGeom>
          <a:noFill/>
          <a:ln w="9525">
            <a:solidFill>
              <a:schemeClr val="tx1"/>
            </a:solidFill>
            <a:miter lim="800000"/>
            <a:headEnd/>
            <a:tailEnd type="triangle" w="med" len="med"/>
          </a:ln>
          <a:effectLst/>
        </p:spPr>
      </p:cxnSp>
      <p:sp>
        <p:nvSpPr>
          <p:cNvPr id="109" name="Rectangle 79"/>
          <p:cNvSpPr>
            <a:spLocks noChangeArrowheads="1"/>
          </p:cNvSpPr>
          <p:nvPr/>
        </p:nvSpPr>
        <p:spPr bwMode="auto">
          <a:xfrm>
            <a:off x="7569198" y="1828800"/>
            <a:ext cx="668022"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Course Schedules</a:t>
            </a:r>
            <a:endParaRPr lang="en-US" sz="900" dirty="0"/>
          </a:p>
        </p:txBody>
      </p:sp>
      <p:sp>
        <p:nvSpPr>
          <p:cNvPr id="110" name="Rectangle 79"/>
          <p:cNvSpPr>
            <a:spLocks noChangeArrowheads="1"/>
          </p:cNvSpPr>
          <p:nvPr/>
        </p:nvSpPr>
        <p:spPr bwMode="auto">
          <a:xfrm>
            <a:off x="7572375" y="2378073"/>
            <a:ext cx="668022"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Faculty Resources</a:t>
            </a:r>
            <a:endParaRPr lang="en-US" sz="900" dirty="0"/>
          </a:p>
        </p:txBody>
      </p:sp>
      <p:sp>
        <p:nvSpPr>
          <p:cNvPr id="112" name="Rectangle 79"/>
          <p:cNvSpPr>
            <a:spLocks noChangeArrowheads="1"/>
          </p:cNvSpPr>
          <p:nvPr/>
        </p:nvSpPr>
        <p:spPr bwMode="auto">
          <a:xfrm>
            <a:off x="7558401" y="2938461"/>
            <a:ext cx="668022"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Learning Calendars</a:t>
            </a:r>
            <a:endParaRPr lang="en-US" sz="900" dirty="0"/>
          </a:p>
        </p:txBody>
      </p:sp>
      <p:sp>
        <p:nvSpPr>
          <p:cNvPr id="113" name="Rectangle 79"/>
          <p:cNvSpPr>
            <a:spLocks noChangeArrowheads="1"/>
          </p:cNvSpPr>
          <p:nvPr/>
        </p:nvSpPr>
        <p:spPr bwMode="auto">
          <a:xfrm>
            <a:off x="7561578" y="3521073"/>
            <a:ext cx="668022" cy="484188"/>
          </a:xfrm>
          <a:prstGeom prst="rect">
            <a:avLst/>
          </a:prstGeom>
          <a:solidFill>
            <a:schemeClr val="bg1"/>
          </a:solidFill>
          <a:ln w="9525" algn="ctr">
            <a:solidFill>
              <a:srgbClr val="8390AD"/>
            </a:solidFill>
            <a:miter lim="800000"/>
            <a:headEnd/>
            <a:tailEnd/>
          </a:ln>
          <a:effectLst/>
        </p:spPr>
        <p:txBody>
          <a:bodyPr anchor="ctr"/>
          <a:lstStyle/>
          <a:p>
            <a:pPr algn="ctr"/>
            <a:r>
              <a:rPr lang="en-US" sz="800" dirty="0" smtClean="0"/>
              <a:t>Links and Resources</a:t>
            </a:r>
            <a:endParaRPr lang="en-US" sz="800" dirty="0"/>
          </a:p>
        </p:txBody>
      </p:sp>
      <p:sp>
        <p:nvSpPr>
          <p:cNvPr id="115" name="Rectangle 79"/>
          <p:cNvSpPr>
            <a:spLocks noChangeArrowheads="1"/>
          </p:cNvSpPr>
          <p:nvPr/>
        </p:nvSpPr>
        <p:spPr bwMode="auto">
          <a:xfrm>
            <a:off x="7554597" y="4081461"/>
            <a:ext cx="668022"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Our Team</a:t>
            </a:r>
            <a:endParaRPr lang="en-US" sz="900" dirty="0"/>
          </a:p>
        </p:txBody>
      </p:sp>
      <p:sp>
        <p:nvSpPr>
          <p:cNvPr id="116" name="Rectangle 79"/>
          <p:cNvSpPr>
            <a:spLocks noChangeArrowheads="1"/>
          </p:cNvSpPr>
          <p:nvPr/>
        </p:nvSpPr>
        <p:spPr bwMode="auto">
          <a:xfrm>
            <a:off x="7557774" y="4664073"/>
            <a:ext cx="668022"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Help for Students</a:t>
            </a:r>
            <a:endParaRPr lang="en-US" sz="900" dirty="0"/>
          </a:p>
        </p:txBody>
      </p:sp>
      <p:sp>
        <p:nvSpPr>
          <p:cNvPr id="117" name="Rectangle 79"/>
          <p:cNvSpPr>
            <a:spLocks noChangeArrowheads="1"/>
          </p:cNvSpPr>
          <p:nvPr/>
        </p:nvSpPr>
        <p:spPr bwMode="auto">
          <a:xfrm>
            <a:off x="7543800" y="5224461"/>
            <a:ext cx="668022"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Help for Students</a:t>
            </a:r>
            <a:endParaRPr lang="en-US" sz="900" dirty="0"/>
          </a:p>
        </p:txBody>
      </p:sp>
      <p:sp>
        <p:nvSpPr>
          <p:cNvPr id="118" name="Rectangle 79"/>
          <p:cNvSpPr>
            <a:spLocks noChangeArrowheads="1"/>
          </p:cNvSpPr>
          <p:nvPr/>
        </p:nvSpPr>
        <p:spPr bwMode="auto">
          <a:xfrm>
            <a:off x="7546977" y="5807073"/>
            <a:ext cx="668022" cy="484188"/>
          </a:xfrm>
          <a:prstGeom prst="rect">
            <a:avLst/>
          </a:prstGeom>
          <a:solidFill>
            <a:schemeClr val="bg1"/>
          </a:solidFill>
          <a:ln w="9525" algn="ctr">
            <a:solidFill>
              <a:srgbClr val="8390AD"/>
            </a:solidFill>
            <a:miter lim="800000"/>
            <a:headEnd/>
            <a:tailEnd/>
          </a:ln>
          <a:effectLst/>
        </p:spPr>
        <p:txBody>
          <a:bodyPr anchor="ctr"/>
          <a:lstStyle/>
          <a:p>
            <a:pPr algn="ctr"/>
            <a:r>
              <a:rPr lang="en-US" sz="900" dirty="0" smtClean="0"/>
              <a:t>Help for Students</a:t>
            </a:r>
            <a:endParaRPr lang="en-US" sz="900" dirty="0"/>
          </a:p>
        </p:txBody>
      </p:sp>
      <p:sp>
        <p:nvSpPr>
          <p:cNvPr id="135" name="Rectangle 54"/>
          <p:cNvSpPr>
            <a:spLocks noChangeArrowheads="1"/>
          </p:cNvSpPr>
          <p:nvPr/>
        </p:nvSpPr>
        <p:spPr bwMode="auto">
          <a:xfrm>
            <a:off x="831273" y="1268412"/>
            <a:ext cx="533400" cy="484188"/>
          </a:xfrm>
          <a:prstGeom prst="rect">
            <a:avLst/>
          </a:prstGeom>
          <a:solidFill>
            <a:schemeClr val="bg1"/>
          </a:solidFill>
          <a:ln w="28575" algn="ctr">
            <a:solidFill>
              <a:srgbClr val="8390AD"/>
            </a:solidFill>
            <a:prstDash val="dash"/>
            <a:miter lim="800000"/>
            <a:headEnd/>
            <a:tailEnd/>
          </a:ln>
          <a:effectLst/>
        </p:spPr>
        <p:txBody>
          <a:bodyPr anchor="ctr"/>
          <a:lstStyle/>
          <a:p>
            <a:pPr algn="ctr"/>
            <a:r>
              <a:rPr lang="en-US" sz="750" dirty="0" smtClean="0"/>
              <a:t>Visit</a:t>
            </a:r>
            <a:endParaRPr lang="en-US" sz="750" dirty="0"/>
          </a:p>
        </p:txBody>
      </p:sp>
    </p:spTree>
    <p:extLst>
      <p:ext uri="{BB962C8B-B14F-4D97-AF65-F5344CB8AC3E}">
        <p14:creationId xmlns:p14="http://schemas.microsoft.com/office/powerpoint/2010/main" val="1640041815"/>
      </p:ext>
    </p:extLst>
  </p:cSld>
  <p:clrMapOvr>
    <a:masterClrMapping/>
  </p:clrMapOvr>
</p:sld>
</file>

<file path=ppt/theme/theme1.xml><?xml version="1.0" encoding="utf-8"?>
<a:theme xmlns:a="http://schemas.openxmlformats.org/drawingml/2006/main" name="1_Site hierarchy">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Site hierarchy</Template>
  <TotalTime>4385</TotalTime>
  <Words>923</Words>
  <Application>Microsoft Office PowerPoint</Application>
  <PresentationFormat>On-screen Show (4:3)</PresentationFormat>
  <Paragraphs>444</Paragraphs>
  <Slides>12</Slides>
  <Notes>0</Notes>
  <HiddenSlides>0</HiddenSlides>
  <MMClips>0</MMClips>
  <ScaleCrop>false</ScaleCrop>
  <HeadingPairs>
    <vt:vector size="4" baseType="variant">
      <vt:variant>
        <vt:lpstr>Theme</vt:lpstr>
      </vt:variant>
      <vt:variant>
        <vt:i4>5</vt:i4>
      </vt:variant>
      <vt:variant>
        <vt:lpstr>Slide Titles</vt:lpstr>
      </vt:variant>
      <vt:variant>
        <vt:i4>12</vt:i4>
      </vt:variant>
    </vt:vector>
  </HeadingPairs>
  <TitlesOfParts>
    <vt:vector size="17" baseType="lpstr">
      <vt:lpstr>1_Site hierarchy</vt:lpstr>
      <vt:lpstr>1_Default Design</vt:lpstr>
      <vt:lpstr>Custom Design</vt:lpstr>
      <vt:lpstr>1_Custom Design</vt:lpstr>
      <vt:lpstr>2_Custom Design</vt:lpstr>
      <vt:lpstr>Grossmont Redesign Wireframes </vt:lpstr>
      <vt:lpstr>Of Note</vt:lpstr>
      <vt:lpstr>Grossmont Main Site Hierarchy</vt:lpstr>
      <vt:lpstr>Grossmont Tier 2 Navigation</vt:lpstr>
      <vt:lpstr>Grossmont Tier 2 Navigation</vt:lpstr>
      <vt:lpstr>Grossmont Tier 2 Navigation</vt:lpstr>
      <vt:lpstr>Grossmont Tier 2 Navigation</vt:lpstr>
      <vt:lpstr>Grossmont Tier 2 Navigation</vt:lpstr>
      <vt:lpstr>Grossmont Tier 2 Navigation</vt:lpstr>
      <vt:lpstr>Grossmont Tier 2 Navigation</vt:lpstr>
      <vt:lpstr>Grossmont Tier 2 Navigation</vt:lpstr>
      <vt:lpstr>Grossmont Tier 2 Navigation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CLIENT Needs Assessment  Site Hierarchy and Wireframes</dc:title>
  <dc:creator>Annette Fowler</dc:creator>
  <cp:lastModifiedBy>Fowler, Annette</cp:lastModifiedBy>
  <cp:revision>222</cp:revision>
  <cp:lastPrinted>2014-03-26T16:08:07Z</cp:lastPrinted>
  <dcterms:created xsi:type="dcterms:W3CDTF">2012-08-23T20:14:19Z</dcterms:created>
  <dcterms:modified xsi:type="dcterms:W3CDTF">2014-03-26T16:48:17Z</dcterms:modified>
</cp:coreProperties>
</file>